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5" r:id="rId12"/>
    <p:sldId id="276" r:id="rId13"/>
    <p:sldId id="271" r:id="rId14"/>
    <p:sldId id="270" r:id="rId15"/>
    <p:sldId id="26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35" autoAdjust="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D89E6-BEED-4829-8A4F-D0B0EFC161F7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E9D6-C0D4-4286-9385-DCC3409E5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2814-5E4B-42EA-8C75-5761786FFD56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DF65E-74EE-4C6B-B5D3-3B5CD921031E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A45D-F7AD-41C4-8A0C-E6DB04D5193E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87D-AE7F-44E6-A5FC-3195ACE3E392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6C73D-FB18-4987-A605-B7204EB3D221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50E55-95F4-4B6E-AA7B-5BA5E7366526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8628-5439-4525-A362-D24B0403B77E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25B8-BF99-45F4-A88A-687381F0EDCA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10EE-F167-424F-9D9B-F6D199B10886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A269-3668-43A2-931C-BA3E153A7E54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86564-D8C1-48A2-A493-098C459517B8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1757-B935-49AA-B8B6-1277FF1FBD50}" type="datetime1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D8CE-DCAA-47CA-BD66-EC64D3AD1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latin typeface="Bookman Old Style" pitchFamily="18" charset="0"/>
                <a:cs typeface="Aharoni" pitchFamily="2" charset="-79"/>
              </a:rPr>
              <a:t>Социальная </a:t>
            </a:r>
            <a:r>
              <a:rPr lang="ru-RU" sz="4000" b="1" dirty="0">
                <a:latin typeface="Bookman Old Style" pitchFamily="18" charset="0"/>
                <a:cs typeface="Aharoni" pitchFamily="2" charset="-79"/>
              </a:rPr>
              <a:t>работа с малоимущими </a:t>
            </a:r>
            <a:r>
              <a:rPr lang="ru-RU" sz="4000" b="1" dirty="0" smtClean="0">
                <a:latin typeface="Bookman Old Style" pitchFamily="18" charset="0"/>
                <a:cs typeface="Aharoni" pitchFamily="2" charset="-79"/>
              </a:rPr>
              <a:t>семьями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  <a:p>
            <a:pPr marL="800100" lvl="2" indent="2871788">
              <a:buNone/>
            </a:pP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Выполнила студентка  </a:t>
            </a:r>
            <a:r>
              <a:rPr lang="ru-RU" sz="1600" dirty="0" err="1" smtClean="0">
                <a:latin typeface="Bookman Old Style" pitchFamily="18" charset="0"/>
                <a:cs typeface="Aharoni" pitchFamily="2" charset="-79"/>
              </a:rPr>
              <a:t>Елышева</a:t>
            </a: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 О. С.</a:t>
            </a:r>
          </a:p>
          <a:p>
            <a:pPr marL="800100" lvl="2" indent="2871788">
              <a:buNone/>
            </a:pPr>
            <a:endParaRPr lang="ru-RU" sz="1600" dirty="0" smtClean="0">
              <a:latin typeface="Bookman Old Style" pitchFamily="18" charset="0"/>
              <a:cs typeface="Aharoni" pitchFamily="2" charset="-79"/>
            </a:endParaRPr>
          </a:p>
          <a:p>
            <a:pPr marL="800100" lvl="2" indent="2871788">
              <a:buNone/>
            </a:pP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Научный руководитель  Прохорова О. Г.</a:t>
            </a:r>
          </a:p>
          <a:p>
            <a:pPr marL="800100" lvl="2" indent="2871788">
              <a:buNone/>
            </a:pPr>
            <a:r>
              <a:rPr lang="ru-RU" sz="1600" dirty="0" smtClean="0">
                <a:latin typeface="Bookman Old Style" pitchFamily="18" charset="0"/>
                <a:cs typeface="Aharoni" pitchFamily="2" charset="-79"/>
              </a:rPr>
              <a:t>доктор педагогических наук, профессор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Что планируют предпринять малоимущие семьи, чтобы сохранить прежний образ жизни</a:t>
            </a:r>
          </a:p>
          <a:p>
            <a:pPr algn="ctr">
              <a:buNone/>
            </a:pPr>
            <a:endParaRPr lang="ru-RU" sz="1000" b="1" dirty="0" smtClean="0"/>
          </a:p>
          <a:p>
            <a:pPr algn="ctr">
              <a:buNone/>
            </a:pPr>
            <a:r>
              <a:rPr lang="ru-RU" sz="2000" dirty="0" smtClean="0"/>
              <a:t>40% - сократить расходы</a:t>
            </a:r>
          </a:p>
          <a:p>
            <a:pPr algn="ctr">
              <a:buNone/>
            </a:pPr>
            <a:r>
              <a:rPr lang="ru-RU" sz="2000" dirty="0" smtClean="0"/>
              <a:t>25% - поиск дополнительной работы</a:t>
            </a:r>
          </a:p>
          <a:p>
            <a:pPr algn="ctr">
              <a:buNone/>
            </a:pPr>
            <a:r>
              <a:rPr lang="ru-RU" sz="2000" dirty="0" smtClean="0"/>
              <a:t>15%  - выращивание овощей и фруктов</a:t>
            </a:r>
          </a:p>
          <a:p>
            <a:pPr algn="ctr">
              <a:buNone/>
            </a:pPr>
            <a:r>
              <a:rPr lang="ru-RU" sz="2000" dirty="0" smtClean="0"/>
              <a:t>10% - обратиться за пособием</a:t>
            </a:r>
          </a:p>
          <a:p>
            <a:pPr algn="ctr">
              <a:buNone/>
            </a:pPr>
            <a:r>
              <a:rPr lang="ru-RU" sz="2000" dirty="0" smtClean="0"/>
              <a:t>7,5% - сдать в наем жилье / дачу</a:t>
            </a:r>
          </a:p>
          <a:p>
            <a:pPr algn="ctr">
              <a:buNone/>
            </a:pPr>
            <a:r>
              <a:rPr lang="ru-RU" sz="2000" dirty="0" smtClean="0"/>
              <a:t>2,5% ничего предпринимать не будут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За счет каких источников респонденты рассчитывают улучшить материальное положение своей семьи</a:t>
            </a:r>
          </a:p>
          <a:p>
            <a:pPr algn="ctr">
              <a:buNone/>
            </a:pPr>
            <a:endParaRPr lang="ru-RU" sz="1000" b="1" dirty="0" smtClean="0"/>
          </a:p>
          <a:p>
            <a:pPr algn="ctr">
              <a:buNone/>
            </a:pPr>
            <a:r>
              <a:rPr lang="ru-RU" sz="2000" dirty="0" smtClean="0"/>
              <a:t>75%  - заработная плата от основной работы по найму </a:t>
            </a:r>
          </a:p>
          <a:p>
            <a:pPr algn="ctr">
              <a:buNone/>
            </a:pPr>
            <a:r>
              <a:rPr lang="ru-RU" sz="2000" dirty="0" smtClean="0"/>
              <a:t>15% - одноразовые подработки</a:t>
            </a:r>
          </a:p>
          <a:p>
            <a:pPr algn="ctr">
              <a:buNone/>
            </a:pPr>
            <a:r>
              <a:rPr lang="ru-RU" sz="2000" dirty="0" smtClean="0"/>
              <a:t>10% планируют уехать на заработки за рубеж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Частота обращений малоимущих </a:t>
            </a:r>
            <a:r>
              <a:rPr lang="ru-RU" sz="2000" b="1" dirty="0" smtClean="0"/>
              <a:t>семей  в </a:t>
            </a:r>
            <a:r>
              <a:rPr lang="ru-RU" sz="2000" b="1" dirty="0" smtClean="0"/>
              <a:t>социальный центр «Восточное Дегунино»</a:t>
            </a:r>
          </a:p>
          <a:p>
            <a:pPr algn="ctr">
              <a:buNone/>
            </a:pPr>
            <a:endParaRPr lang="ru-RU" sz="1400" b="1" dirty="0" smtClean="0"/>
          </a:p>
          <a:p>
            <a:pPr algn="ctr">
              <a:buNone/>
            </a:pPr>
            <a:r>
              <a:rPr lang="ru-RU" sz="2000" dirty="0" smtClean="0"/>
              <a:t>15% - несколько раз в год</a:t>
            </a:r>
          </a:p>
          <a:p>
            <a:pPr algn="ctr">
              <a:buNone/>
            </a:pPr>
            <a:r>
              <a:rPr lang="ru-RU" sz="2000" dirty="0" smtClean="0"/>
              <a:t>55% - несколько раз в месяц</a:t>
            </a:r>
          </a:p>
          <a:p>
            <a:pPr algn="ctr">
              <a:buNone/>
            </a:pPr>
            <a:r>
              <a:rPr lang="ru-RU" sz="2000" dirty="0" smtClean="0"/>
              <a:t>25% - один раз в месяц</a:t>
            </a:r>
          </a:p>
          <a:p>
            <a:pPr algn="ctr">
              <a:buNone/>
            </a:pPr>
            <a:r>
              <a:rPr lang="ru-RU" sz="2000" dirty="0" smtClean="0"/>
              <a:t>5% - несколько раз в неделю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Какими услугами центра «Восточное Дегунино» пользуются малоимущие семьи</a:t>
            </a:r>
          </a:p>
          <a:p>
            <a:pPr algn="ctr">
              <a:buNone/>
            </a:pPr>
            <a:r>
              <a:rPr lang="ru-RU" sz="2000" dirty="0" smtClean="0"/>
              <a:t>50% - материальная, вещевая помощь</a:t>
            </a:r>
          </a:p>
          <a:p>
            <a:pPr algn="ctr">
              <a:buNone/>
            </a:pPr>
            <a:r>
              <a:rPr lang="ru-RU" sz="2000" dirty="0" smtClean="0"/>
              <a:t>20% - социально-бытовые услуги</a:t>
            </a:r>
          </a:p>
          <a:p>
            <a:pPr algn="ctr">
              <a:buNone/>
            </a:pPr>
            <a:r>
              <a:rPr lang="ru-RU" sz="2000" dirty="0" smtClean="0"/>
              <a:t>15% - юридическая помощь</a:t>
            </a:r>
          </a:p>
          <a:p>
            <a:pPr algn="ctr">
              <a:buNone/>
            </a:pPr>
            <a:r>
              <a:rPr lang="ru-RU" sz="2000" dirty="0" smtClean="0"/>
              <a:t>10% - организация досуга</a:t>
            </a:r>
          </a:p>
          <a:p>
            <a:pPr algn="ctr">
              <a:buNone/>
            </a:pPr>
            <a:r>
              <a:rPr lang="ru-RU" sz="2000" dirty="0" smtClean="0"/>
              <a:t>5% - психологическая помощь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Удовлетворенность малоимущих семей качеством жилищных условий, здоровьем и уровнем питания</a:t>
            </a:r>
          </a:p>
          <a:p>
            <a:pPr algn="ctr">
              <a:buNone/>
            </a:pPr>
            <a:endParaRPr lang="ru-RU" sz="1000" b="1" dirty="0" smtClean="0"/>
          </a:p>
          <a:p>
            <a:pPr algn="ctr">
              <a:buNone/>
            </a:pPr>
            <a:r>
              <a:rPr lang="ru-RU" sz="2000" dirty="0" smtClean="0"/>
              <a:t>75% - качество жилья неудовлетворительное</a:t>
            </a:r>
          </a:p>
          <a:p>
            <a:pPr algn="ctr">
              <a:buNone/>
            </a:pPr>
            <a:r>
              <a:rPr lang="ru-RU" sz="2000" dirty="0" smtClean="0"/>
              <a:t>95% - качество питания неудовлетворительное</a:t>
            </a:r>
          </a:p>
          <a:p>
            <a:pPr algn="ctr">
              <a:buNone/>
            </a:pPr>
            <a:r>
              <a:rPr lang="ru-RU" sz="2000" dirty="0" smtClean="0"/>
              <a:t>80% - проблемы со здоровьем</a:t>
            </a:r>
          </a:p>
          <a:p>
            <a:pPr algn="ctr">
              <a:buNone/>
            </a:pPr>
            <a:r>
              <a:rPr lang="ru-RU" sz="2000" dirty="0" smtClean="0"/>
              <a:t>80% - страх перед жизнью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r>
              <a:rPr lang="ru-RU" sz="2000" b="1" dirty="0" smtClean="0"/>
              <a:t>Удовлетворенность малоимущих семей работой центра «Восточное Дегунино» и работой социальных работников</a:t>
            </a:r>
          </a:p>
          <a:p>
            <a:pPr algn="ctr">
              <a:buNone/>
            </a:pPr>
            <a:endParaRPr lang="ru-RU" sz="1000" dirty="0" smtClean="0"/>
          </a:p>
          <a:p>
            <a:pPr algn="ctr">
              <a:buNone/>
            </a:pPr>
            <a:r>
              <a:rPr lang="ru-RU" sz="2000" dirty="0" smtClean="0"/>
              <a:t>85% - да</a:t>
            </a:r>
          </a:p>
          <a:p>
            <a:pPr algn="ctr">
              <a:buNone/>
            </a:pPr>
            <a:r>
              <a:rPr lang="ru-RU" sz="2000" dirty="0" smtClean="0"/>
              <a:t>5% - нет</a:t>
            </a:r>
          </a:p>
          <a:p>
            <a:pPr algn="ctr">
              <a:buNone/>
            </a:pPr>
            <a:r>
              <a:rPr lang="ru-RU" sz="2000" dirty="0" smtClean="0"/>
              <a:t>10% - хотелось бы увеличить количество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300" b="1" dirty="0" smtClean="0">
                <a:latin typeface="Bookman Old Style" pitchFamily="18" charset="0"/>
                <a:cs typeface="Aharoni" pitchFamily="2" charset="-79"/>
              </a:rPr>
              <a:t>Рекомендации для  повышения эффективности системы социального обслуживания при оказании надомных социальных услуг</a:t>
            </a:r>
          </a:p>
          <a:p>
            <a:pPr algn="ctr">
              <a:buNone/>
            </a:pPr>
            <a:endParaRPr lang="ru-RU" sz="2000" b="1" dirty="0" smtClean="0">
              <a:latin typeface="Bookman Old Style" pitchFamily="18" charset="0"/>
              <a:cs typeface="Aharoni" pitchFamily="2" charset="-79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предоставление минимума жизнеобеспечивающих социальных услуг на бесплатной основе </a:t>
            </a: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малообеспеченным, </a:t>
            </a: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нуждающимся в обслуживании и не имеющим близких родственников, обязанных по закону заботиться о них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обеспечение возможности </a:t>
            </a: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семьям, </a:t>
            </a: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нуждающимся в обслуживании, но не имеющим права на бесплатное получение необходимых им услуг, приобретения их в учреждениях социального обслуживания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развитие и усиление </a:t>
            </a:r>
            <a:r>
              <a:rPr lang="ru-RU" sz="2000" dirty="0" err="1" smtClean="0">
                <a:latin typeface="Bookman Old Style" pitchFamily="18" charset="0"/>
                <a:cs typeface="Aharoni" pitchFamily="2" charset="-79"/>
              </a:rPr>
              <a:t>адресности</a:t>
            </a:r>
            <a:r>
              <a:rPr lang="ru-RU" sz="2000" dirty="0" smtClean="0">
                <a:latin typeface="Bookman Old Style" pitchFamily="18" charset="0"/>
                <a:cs typeface="Aharoni" pitchFamily="2" charset="-79"/>
              </a:rPr>
              <a:t> в оказании социальной помощи</a:t>
            </a:r>
            <a:endParaRPr lang="en-US" sz="2000" dirty="0" smtClean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6261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200" dirty="0" smtClean="0"/>
              <a:t>Проанализировав </a:t>
            </a:r>
            <a:r>
              <a:rPr lang="ru-RU" sz="2200" dirty="0"/>
              <a:t>работу </a:t>
            </a:r>
            <a:r>
              <a:rPr lang="ru-RU" sz="2200" dirty="0" smtClean="0"/>
              <a:t>центра </a:t>
            </a:r>
            <a:r>
              <a:rPr lang="ru-RU" sz="2200" dirty="0"/>
              <a:t>и результаты опроса, </a:t>
            </a:r>
            <a:r>
              <a:rPr lang="ru-RU" sz="2200" dirty="0" smtClean="0"/>
              <a:t>можно </a:t>
            </a:r>
            <a:r>
              <a:rPr lang="ru-RU" sz="2200" dirty="0"/>
              <a:t>сделать вывод, что </a:t>
            </a:r>
            <a:r>
              <a:rPr lang="ru-RU" sz="2200" dirty="0" smtClean="0"/>
              <a:t>Центр </a:t>
            </a:r>
            <a:r>
              <a:rPr lang="ru-RU" sz="2200" dirty="0"/>
              <a:t>социальной помощи </a:t>
            </a:r>
            <a:r>
              <a:rPr lang="ru-RU" sz="2200" dirty="0" smtClean="0"/>
              <a:t>семье </a:t>
            </a:r>
            <a:r>
              <a:rPr lang="ru-RU" sz="2200" dirty="0"/>
              <a:t>и детям «Восточное </a:t>
            </a:r>
            <a:r>
              <a:rPr lang="ru-RU" sz="2200" dirty="0" err="1"/>
              <a:t>Дегунино</a:t>
            </a:r>
            <a:r>
              <a:rPr lang="ru-RU" sz="2200" dirty="0"/>
              <a:t>» ставит перед собой задачу не </a:t>
            </a:r>
            <a:r>
              <a:rPr lang="ru-RU" sz="2200" dirty="0" smtClean="0"/>
              <a:t>в разовых </a:t>
            </a:r>
            <a:r>
              <a:rPr lang="ru-RU" sz="2200" dirty="0"/>
              <a:t>пожертвованиях, а в благотворительной политике по оказанию социальной</a:t>
            </a:r>
            <a:r>
              <a:rPr lang="ru-RU" sz="2200" dirty="0" smtClean="0"/>
              <a:t>, медицинской</a:t>
            </a:r>
            <a:r>
              <a:rPr lang="ru-RU" sz="2200" dirty="0"/>
              <a:t>, гуманитарной, </a:t>
            </a:r>
            <a:r>
              <a:rPr lang="ru-RU" sz="2200" dirty="0" smtClean="0"/>
              <a:t>юридической</a:t>
            </a:r>
            <a:r>
              <a:rPr lang="ru-RU" sz="2200" dirty="0"/>
              <a:t>, </a:t>
            </a:r>
            <a:r>
              <a:rPr lang="ru-RU" sz="2200" dirty="0" smtClean="0"/>
              <a:t>материальной помощи</a:t>
            </a:r>
            <a:r>
              <a:rPr lang="ru-RU" sz="2200" dirty="0"/>
              <a:t>. </a:t>
            </a:r>
            <a:endParaRPr lang="ru-RU" sz="2200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3403889" cy="224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8307" r="12617"/>
          <a:stretch>
            <a:fillRect/>
          </a:stretch>
        </p:blipFill>
        <p:spPr bwMode="auto">
          <a:xfrm>
            <a:off x="5143504" y="4000504"/>
            <a:ext cx="3499235" cy="206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000" dirty="0"/>
              <a:t>Наше исследование не исчерпывает всех проблем социальной работы с малоимущими семьями, не претендует на исчерпывающее решение поставленных нами задач, однако, результаты исследования </a:t>
            </a:r>
            <a:r>
              <a:rPr lang="ru-RU" sz="2000" dirty="0" smtClean="0"/>
              <a:t>могут быть положены </a:t>
            </a:r>
            <a:r>
              <a:rPr lang="ru-RU" sz="2000" dirty="0"/>
              <a:t>в основу дальнейшего рассмотрения проблем по снижения </a:t>
            </a:r>
            <a:r>
              <a:rPr lang="ru-RU" sz="2000" dirty="0" err="1"/>
              <a:t>малоимущности</a:t>
            </a:r>
            <a:r>
              <a:rPr lang="ru-RU" sz="2000" dirty="0"/>
              <a:t> населения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14752"/>
            <a:ext cx="3214710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1182" b="4950"/>
          <a:stretch>
            <a:fillRect/>
          </a:stretch>
        </p:blipFill>
        <p:spPr bwMode="auto">
          <a:xfrm>
            <a:off x="4786314" y="3714752"/>
            <a:ext cx="340718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u="sng" dirty="0"/>
              <a:t>Актуальность</a:t>
            </a:r>
            <a:r>
              <a:rPr lang="ru-RU" sz="4000" b="1" dirty="0"/>
              <a:t> </a:t>
            </a:r>
            <a:endParaRPr lang="ru-RU" sz="40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В </a:t>
            </a:r>
            <a:r>
              <a:rPr lang="ru-RU" sz="4000" dirty="0"/>
              <a:t>современных условиях семье необходимо оказывать социальную, материальную поддержку при тесном взаимодействии социальных групп, индивидов, институтов власти, общественных организаций для усиления </a:t>
            </a:r>
            <a:r>
              <a:rPr lang="ru-RU" sz="4000" dirty="0" smtClean="0"/>
              <a:t>социального </a:t>
            </a:r>
            <a:r>
              <a:rPr lang="ru-RU" sz="4000" dirty="0"/>
              <a:t>статуса человека, его роли в общественной жизни, условий жизнедеятельности, материального благосостояния и образа жизни.</a:t>
            </a: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Цель </a:t>
            </a:r>
            <a:r>
              <a:rPr lang="ru-RU" sz="4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исследования</a:t>
            </a:r>
            <a:r>
              <a:rPr lang="ru-RU" sz="40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ctr">
              <a:buNone/>
            </a:pP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обосновать критерии  эффективности социальной работы с малоимущими 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семьями</a:t>
            </a:r>
          </a:p>
          <a:p>
            <a:pPr marL="0" indent="0" algn="ctr">
              <a:buNone/>
            </a:pP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4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Объект исследования:</a:t>
            </a:r>
            <a:r>
              <a:rPr lang="ru-RU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4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социальная работа с семьей</a:t>
            </a:r>
            <a:endParaRPr lang="en-US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4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Предмет исследования:</a:t>
            </a:r>
            <a:r>
              <a:rPr lang="ru-RU" sz="4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endParaRPr lang="ru-RU" sz="4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социальная работа с малоимущими семьями в нестационарных учреждениях социального обслуживания</a:t>
            </a:r>
            <a:endParaRPr lang="en-US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4000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44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Задачи </a:t>
            </a:r>
            <a:r>
              <a:rPr lang="ru-RU" sz="44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исследования </a:t>
            </a:r>
            <a:endParaRPr lang="ru-RU" sz="4400" b="1" u="sng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 lvl="0" indent="-449263">
              <a:buFont typeface="Wingdings" pitchFamily="2" charset="2"/>
              <a:buChar char="Ø"/>
            </a:pP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провести анализ исследований отечественного и зарубежного опыта социальной работы с малоимущими семьями;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 lvl="0" indent="-449263">
              <a:buFont typeface="Wingdings" pitchFamily="2" charset="2"/>
              <a:buChar char="Ø"/>
            </a:pP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раскрыть сущность и содержание социальной работы с малоимущими семьями;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 lvl="0" indent="-449263">
              <a:buFont typeface="Wingdings" pitchFamily="2" charset="2"/>
              <a:buChar char="Ø"/>
            </a:pP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охарактеризовать социальную работу с малоимущими семьями на примере Центра социальной помощи семье и детям  «Восточное </a:t>
            </a:r>
            <a:r>
              <a:rPr lang="ru-RU" sz="4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Дегунино</a:t>
            </a: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»;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 lvl="0" indent="-449263">
              <a:buFont typeface="Wingdings" pitchFamily="2" charset="2"/>
              <a:buChar char="Ø"/>
            </a:pP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рассмотреть пути повышения социальной работы с малоимущими семьями в Центре социальной помощи семье и детям  «Восточное </a:t>
            </a:r>
            <a:r>
              <a:rPr lang="ru-RU" sz="4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Дегунино</a:t>
            </a: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»;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49263" lvl="0" indent="-449263">
              <a:buFont typeface="Wingdings" pitchFamily="2" charset="2"/>
              <a:buChar char="Ø"/>
            </a:pP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предложить рекомендации по использованию инновационных форм и методов социальной работы с малоимущими семьями на примере Центра социальной помощи семье и детям  «Восточное </a:t>
            </a:r>
            <a:r>
              <a:rPr lang="ru-RU" sz="40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Дегунино</a:t>
            </a:r>
            <a:r>
              <a:rPr lang="ru-RU" sz="4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».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dirty="0"/>
              <a:t>Малоимущей считается семья, среднедушевой доход которой ниже прожиточного минимума, установленного в соответствующем регионе. Обязательным условием является тот факт, что в сложное материальное положение такая семья попала по независящим от нее обстоятельствам</a:t>
            </a:r>
            <a:r>
              <a:rPr lang="ru-RU" sz="3600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36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dirty="0"/>
              <a:t>По данным </a:t>
            </a:r>
            <a:r>
              <a:rPr lang="ru-RU" sz="3600" dirty="0" smtClean="0"/>
              <a:t>Росстата сейчас </a:t>
            </a:r>
            <a:r>
              <a:rPr lang="ru-RU" sz="3600" dirty="0"/>
              <a:t>за чертой бедности </a:t>
            </a:r>
            <a:r>
              <a:rPr lang="ru-RU" sz="3600" dirty="0" smtClean="0"/>
              <a:t>с </a:t>
            </a:r>
            <a:r>
              <a:rPr lang="ru-RU" sz="3600" dirty="0"/>
              <a:t>доходом ниже прожиточного </a:t>
            </a:r>
            <a:r>
              <a:rPr lang="ru-RU" sz="3600" dirty="0" smtClean="0"/>
              <a:t>минимума </a:t>
            </a:r>
            <a:r>
              <a:rPr lang="ru-RU" sz="3600"/>
              <a:t>находятся </a:t>
            </a:r>
            <a:endParaRPr lang="ru-RU" sz="360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600" smtClean="0"/>
              <a:t>около </a:t>
            </a:r>
            <a:r>
              <a:rPr lang="ru-RU" sz="3600" dirty="0"/>
              <a:t>17 млн. человек</a:t>
            </a:r>
            <a:r>
              <a:rPr lang="ru-RU" sz="3600" dirty="0" smtClean="0"/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3600" b="1" dirty="0"/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592935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600" b="1" i="1" dirty="0" smtClean="0"/>
              <a:t>Важнейшее направление </a:t>
            </a:r>
            <a:r>
              <a:rPr lang="ru-RU" sz="4600" b="1" i="1" dirty="0"/>
              <a:t>социальной работы </a:t>
            </a:r>
            <a:endParaRPr lang="ru-RU" sz="4600" b="1" i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3400" b="1" dirty="0"/>
          </a:p>
          <a:p>
            <a:pPr marL="0" indent="0" algn="ctr">
              <a:buNone/>
            </a:pPr>
            <a:r>
              <a:rPr lang="ru-RU" sz="3400" dirty="0" smtClean="0"/>
              <a:t>социальная </a:t>
            </a:r>
            <a:r>
              <a:rPr lang="ru-RU" sz="3400" dirty="0"/>
              <a:t>поддержка </a:t>
            </a:r>
            <a:r>
              <a:rPr lang="ru-RU" sz="3400" dirty="0" smtClean="0"/>
              <a:t>малоимущих </a:t>
            </a:r>
            <a:r>
              <a:rPr lang="ru-RU" sz="3400" dirty="0" smtClean="0"/>
              <a:t>семей </a:t>
            </a:r>
            <a:endParaRPr lang="en-US" sz="3400" dirty="0" smtClean="0"/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4600" dirty="0" smtClean="0"/>
              <a:t>=&gt;</a:t>
            </a:r>
            <a:endParaRPr lang="ru-RU" sz="4600" dirty="0" smtClean="0"/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ctr">
              <a:buNone/>
            </a:pPr>
            <a:r>
              <a:rPr lang="ru-RU" sz="3400" dirty="0" smtClean="0"/>
              <a:t>оказание малоимущим </a:t>
            </a:r>
            <a:r>
              <a:rPr lang="ru-RU" sz="3400" dirty="0" smtClean="0"/>
              <a:t>семьям социальной </a:t>
            </a:r>
            <a:r>
              <a:rPr lang="ru-RU" sz="3400" dirty="0"/>
              <a:t>помощи в различных формах с целью улучшения условий их </a:t>
            </a:r>
            <a:r>
              <a:rPr lang="ru-RU" sz="3400" dirty="0" smtClean="0"/>
              <a:t>выживания</a:t>
            </a:r>
            <a:r>
              <a:rPr lang="en-US" sz="3400" dirty="0" smtClean="0"/>
              <a:t> </a:t>
            </a:r>
          </a:p>
          <a:p>
            <a:pPr marL="0" indent="0" algn="ctr">
              <a:buNone/>
            </a:pPr>
            <a:endParaRPr lang="en-US" sz="2600" dirty="0" smtClean="0"/>
          </a:p>
          <a:p>
            <a:pPr marL="0" indent="0" algn="ctr">
              <a:buNone/>
            </a:pPr>
            <a:r>
              <a:rPr lang="en-US" sz="4600" dirty="0" smtClean="0"/>
              <a:t>=&gt;</a:t>
            </a:r>
            <a:endParaRPr lang="ru-RU" sz="4600" dirty="0" smtClean="0"/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ctr">
              <a:buNone/>
            </a:pPr>
            <a:r>
              <a:rPr lang="ru-RU" sz="3400" dirty="0" smtClean="0"/>
              <a:t>адресный </a:t>
            </a:r>
            <a:r>
              <a:rPr lang="ru-RU" sz="3400" dirty="0"/>
              <a:t>и дифференцированный характер помощи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7864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i="1" dirty="0"/>
              <a:t>База исследования: </a:t>
            </a:r>
            <a:endParaRPr lang="ru-RU" sz="2800" b="1" i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/>
              <a:t>Центр </a:t>
            </a:r>
            <a:r>
              <a:rPr lang="ru-RU" sz="2000" dirty="0"/>
              <a:t>социальной помощи семье и детям  </a:t>
            </a:r>
            <a:endParaRPr lang="en-US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/>
              <a:t>«</a:t>
            </a:r>
            <a:r>
              <a:rPr lang="ru-RU" sz="2000" dirty="0"/>
              <a:t>Восточное </a:t>
            </a:r>
            <a:r>
              <a:rPr lang="ru-RU" sz="2000" dirty="0" err="1"/>
              <a:t>Дегунино</a:t>
            </a:r>
            <a:r>
              <a:rPr lang="ru-RU" sz="2000" dirty="0"/>
              <a:t>» </a:t>
            </a:r>
            <a:endParaRPr lang="ru-RU" sz="20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dirty="0" smtClean="0"/>
              <a:t>(</a:t>
            </a:r>
            <a:r>
              <a:rPr lang="ru-RU" sz="2000" dirty="0"/>
              <a:t>Москва, ул. ул.800-летия Москвы, д.26, корп.1</a:t>
            </a:r>
            <a:r>
              <a:rPr lang="ru-RU" sz="2000" dirty="0" smtClean="0"/>
              <a:t>.)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ru-RU" sz="4000" b="1" dirty="0"/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 smtClean="0"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6578" t="18650" r="26583" b="27175"/>
          <a:stretch>
            <a:fillRect/>
          </a:stretch>
        </p:blipFill>
        <p:spPr bwMode="auto">
          <a:xfrm>
            <a:off x="3000364" y="2928934"/>
            <a:ext cx="314327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3214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Центр социальной помощи семье и детям </a:t>
            </a:r>
            <a:r>
              <a:rPr lang="ru-RU" sz="2800" b="1" dirty="0"/>
              <a:t>«Восточное </a:t>
            </a:r>
            <a:r>
              <a:rPr lang="ru-RU" sz="2800" b="1" dirty="0" err="1"/>
              <a:t>Дегунино</a:t>
            </a:r>
            <a:r>
              <a:rPr lang="ru-RU" sz="2800" b="1" dirty="0"/>
              <a:t>» </a:t>
            </a:r>
            <a:endParaRPr lang="ru-RU" sz="2800" b="1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r>
              <a:rPr lang="ru-RU" sz="2400" dirty="0" smtClean="0"/>
              <a:t>Разработка программ </a:t>
            </a:r>
            <a:r>
              <a:rPr lang="ru-RU" sz="2400" dirty="0"/>
              <a:t>для поддержки и помощи многодетным и малоимущим семьям</a:t>
            </a:r>
            <a:r>
              <a:rPr lang="ru-RU" sz="2400" dirty="0" smtClean="0"/>
              <a:t>. </a:t>
            </a:r>
          </a:p>
          <a:p>
            <a:pPr marL="0" indent="0" algn="ctr">
              <a:buNone/>
            </a:pPr>
            <a:r>
              <a:rPr lang="ru-RU" sz="2400" dirty="0" smtClean="0"/>
              <a:t>Реализация программ с помощью спонсоров.</a:t>
            </a:r>
          </a:p>
          <a:p>
            <a:pPr marL="0" indent="0" algn="ctr">
              <a:buNone/>
            </a:pPr>
            <a:endParaRPr lang="en-US" sz="1800" b="1" dirty="0" smtClean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86314" y="3000372"/>
            <a:ext cx="3643338" cy="350043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Оптика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Супермаркет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Гуманитарная помощь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здоровья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риска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700" dirty="0"/>
              <a:t>Пять с плюсом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700" dirty="0"/>
              <a:t>Малыш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700" dirty="0"/>
              <a:t>Время волшебства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700" dirty="0"/>
              <a:t>Платье для золушки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/>
              <a:t>С детьми о прекрасном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700" dirty="0" smtClean="0"/>
              <a:t>Поздравь именинника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n-ea"/>
              <a:cs typeface="Aharoni" pitchFamily="2" charset="-79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4119591" cy="308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Опрос среди малоимущих семей</a:t>
            </a:r>
          </a:p>
          <a:p>
            <a:pPr algn="ctr">
              <a:buNone/>
            </a:pPr>
            <a:r>
              <a:rPr lang="ru-RU" b="1" dirty="0" smtClean="0"/>
              <a:t> района </a:t>
            </a:r>
            <a:r>
              <a:rPr lang="en-US" b="1" dirty="0" smtClean="0"/>
              <a:t>“</a:t>
            </a:r>
            <a:r>
              <a:rPr lang="ru-RU" b="1" dirty="0" smtClean="0"/>
              <a:t>Восточное Дегунино</a:t>
            </a:r>
            <a:r>
              <a:rPr lang="en-US" b="1" dirty="0" smtClean="0"/>
              <a:t>”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ru-RU" sz="2000" b="1" dirty="0" smtClean="0"/>
              <a:t>Причины, из–за которых семья стала нуждаться в социальной помощи</a:t>
            </a:r>
          </a:p>
          <a:p>
            <a:pPr algn="ctr">
              <a:buNone/>
            </a:pPr>
            <a:r>
              <a:rPr lang="ru-RU" sz="2000" dirty="0" smtClean="0"/>
              <a:t>55% - потеря работы</a:t>
            </a:r>
          </a:p>
          <a:p>
            <a:pPr algn="ctr">
              <a:buNone/>
            </a:pPr>
            <a:r>
              <a:rPr lang="ru-RU" sz="2000" dirty="0" smtClean="0"/>
              <a:t>35% – </a:t>
            </a:r>
            <a:r>
              <a:rPr lang="ru-RU" sz="2000" smtClean="0"/>
              <a:t>несвоевременная выплата </a:t>
            </a:r>
            <a:r>
              <a:rPr lang="ru-RU" sz="2000" dirty="0" smtClean="0"/>
              <a:t>заработной платы / переход на низкооплачиваемую работу</a:t>
            </a:r>
          </a:p>
          <a:p>
            <a:pPr algn="ctr">
              <a:buNone/>
            </a:pPr>
            <a:r>
              <a:rPr lang="ru-RU" sz="2000" dirty="0" smtClean="0"/>
              <a:t>10% – наличие в семье одного работающего / полное отсутствие работающих. </a:t>
            </a:r>
          </a:p>
          <a:p>
            <a:pPr algn="ctr">
              <a:buNone/>
            </a:pPr>
            <a:endParaRPr lang="ru-RU" sz="1000" dirty="0" smtClean="0"/>
          </a:p>
          <a:p>
            <a:pPr algn="ctr">
              <a:buNone/>
            </a:pPr>
            <a:r>
              <a:rPr lang="ru-RU" sz="2000" b="1" dirty="0" smtClean="0"/>
              <a:t>Относите ли Вы себя к малообеспеченной категории?</a:t>
            </a:r>
          </a:p>
          <a:p>
            <a:pPr algn="ctr">
              <a:buNone/>
            </a:pPr>
            <a:r>
              <a:rPr lang="ru-RU" sz="2000" dirty="0" smtClean="0"/>
              <a:t>40% - Да</a:t>
            </a:r>
          </a:p>
          <a:p>
            <a:pPr algn="ctr">
              <a:buNone/>
            </a:pPr>
            <a:r>
              <a:rPr lang="ru-RU" sz="2000" dirty="0" smtClean="0"/>
              <a:t> 30% - В какой-то степени, да</a:t>
            </a:r>
          </a:p>
          <a:p>
            <a:pPr algn="ctr">
              <a:buNone/>
            </a:pPr>
            <a:r>
              <a:rPr lang="ru-RU" sz="2000" dirty="0" smtClean="0"/>
              <a:t>15% - Скорее, нет </a:t>
            </a:r>
          </a:p>
          <a:p>
            <a:pPr algn="ctr">
              <a:buNone/>
            </a:pPr>
            <a:r>
              <a:rPr lang="ru-RU" sz="2000" dirty="0" smtClean="0"/>
              <a:t>5% - Не относят себя к этой категории</a:t>
            </a:r>
          </a:p>
          <a:p>
            <a:pPr algn="ctr">
              <a:buNone/>
            </a:pPr>
            <a:r>
              <a:rPr lang="ru-RU" sz="2000" dirty="0" smtClean="0"/>
              <a:t>10% - Затруднились с ответом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D8CE-DCAA-47CA-BD66-EC64D3AD14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823</Words>
  <Application>Microsoft Office PowerPoint</Application>
  <PresentationFormat>Экран (4:3)</PresentationFormat>
  <Paragraphs>145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</dc:creator>
  <cp:lastModifiedBy>KS</cp:lastModifiedBy>
  <cp:revision>6</cp:revision>
  <dcterms:created xsi:type="dcterms:W3CDTF">2013-04-19T17:43:12Z</dcterms:created>
  <dcterms:modified xsi:type="dcterms:W3CDTF">2013-06-13T03:26:06Z</dcterms:modified>
</cp:coreProperties>
</file>