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322" r:id="rId2"/>
    <p:sldId id="321" r:id="rId3"/>
    <p:sldId id="323" r:id="rId4"/>
    <p:sldId id="275" r:id="rId5"/>
    <p:sldId id="277" r:id="rId6"/>
    <p:sldId id="278" r:id="rId7"/>
    <p:sldId id="279" r:id="rId8"/>
    <p:sldId id="318" r:id="rId9"/>
    <p:sldId id="276" r:id="rId10"/>
    <p:sldId id="280" r:id="rId11"/>
    <p:sldId id="281" r:id="rId12"/>
    <p:sldId id="282" r:id="rId13"/>
    <p:sldId id="259" r:id="rId14"/>
    <p:sldId id="289" r:id="rId15"/>
    <p:sldId id="296" r:id="rId16"/>
    <p:sldId id="297" r:id="rId17"/>
    <p:sldId id="319" r:id="rId18"/>
    <p:sldId id="261" r:id="rId19"/>
    <p:sldId id="291" r:id="rId20"/>
    <p:sldId id="288" r:id="rId21"/>
    <p:sldId id="320" r:id="rId22"/>
    <p:sldId id="299" r:id="rId23"/>
    <p:sldId id="260" r:id="rId24"/>
    <p:sldId id="30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27BE-D3B8-4A8B-BAEF-9934D8EE2B4A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5553-4FA0-4043-8B26-155DEE0E2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7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tihi-russkih-poetov.ru/poems/yuriy-chyornyh-kto-pasyotsya-na-lug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МБДОУ г. Иркутска детский сад № 115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396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200" dirty="0" smtClean="0">
                <a:solidFill>
                  <a:srgbClr val="00B0F0"/>
                </a:solidFill>
              </a:rPr>
              <a:t>Информационно –консультативный проект 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подготовила  воспитатель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Сафронова Нина Николаевна 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rmAutofit/>
          </a:bodyPr>
          <a:lstStyle/>
          <a:p>
            <a:r>
              <a:rPr lang="ru-RU" sz="3600" dirty="0"/>
              <a:t>Далеко, далеко</a:t>
            </a:r>
            <a:br>
              <a:rPr lang="ru-RU" sz="3600" dirty="0"/>
            </a:br>
            <a:r>
              <a:rPr lang="ru-RU" sz="3600" dirty="0"/>
              <a:t>на лугу пасутся ко...</a:t>
            </a:r>
            <a:br>
              <a:rPr lang="ru-RU" sz="3600" dirty="0"/>
            </a:br>
            <a:r>
              <a:rPr lang="ru-RU" sz="3600" dirty="0"/>
              <a:t>- Козы?</a:t>
            </a:r>
            <a:br>
              <a:rPr lang="ru-RU" sz="3600" dirty="0"/>
            </a:br>
            <a:r>
              <a:rPr lang="ru-RU" sz="3600" dirty="0"/>
              <a:t>- Нет, не козы!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4012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392238"/>
            <a:ext cx="3008313" cy="4691062"/>
          </a:xfrm>
        </p:spPr>
        <p:txBody>
          <a:bodyPr>
            <a:normAutofit/>
          </a:bodyPr>
          <a:lstStyle/>
          <a:p>
            <a:r>
              <a:rPr lang="ru-RU" sz="3600" dirty="0"/>
              <a:t>Далеко, далеко</a:t>
            </a:r>
            <a:br>
              <a:rPr lang="ru-RU" sz="3600" dirty="0"/>
            </a:br>
            <a:r>
              <a:rPr lang="ru-RU" sz="3600" dirty="0"/>
              <a:t>На лугу пасутся ко...</a:t>
            </a:r>
            <a:br>
              <a:rPr lang="ru-RU" sz="3600" dirty="0"/>
            </a:br>
            <a:r>
              <a:rPr lang="ru-RU" sz="3600" dirty="0"/>
              <a:t>- Правильно - коровы!</a:t>
            </a:r>
            <a:br>
              <a:rPr lang="ru-RU" sz="3600" dirty="0"/>
            </a:br>
            <a:r>
              <a:rPr lang="ru-RU" sz="3600" dirty="0" smtClean="0"/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704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rmAutofit/>
          </a:bodyPr>
          <a:lstStyle/>
          <a:p>
            <a:r>
              <a:rPr lang="ru-RU" sz="4000" dirty="0"/>
              <a:t>Пейте, дети, молоко -</a:t>
            </a:r>
            <a:br>
              <a:rPr lang="ru-RU" sz="4000" dirty="0"/>
            </a:br>
            <a:r>
              <a:rPr lang="ru-RU" sz="4000" dirty="0"/>
              <a:t>Будете здоровы</a:t>
            </a:r>
          </a:p>
        </p:txBody>
      </p:sp>
    </p:spTree>
    <p:extLst>
      <p:ext uri="{BB962C8B-B14F-4D97-AF65-F5344CB8AC3E}">
        <p14:creationId xmlns:p14="http://schemas.microsoft.com/office/powerpoint/2010/main" val="406627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меня-то что-то есть,</a:t>
            </a:r>
            <a:br>
              <a:rPr lang="ru-RU" dirty="0"/>
            </a:br>
            <a:r>
              <a:rPr lang="ru-RU" dirty="0"/>
              <a:t>Это что-то можно съесть!</a:t>
            </a:r>
            <a:br>
              <a:rPr lang="ru-RU" dirty="0"/>
            </a:br>
            <a:r>
              <a:rPr lang="ru-RU" dirty="0"/>
              <a:t>Это что-то сладкое,</a:t>
            </a:r>
            <a:br>
              <a:rPr lang="ru-RU" dirty="0"/>
            </a:br>
            <a:r>
              <a:rPr lang="ru-RU" dirty="0" err="1"/>
              <a:t>Кpyглое</a:t>
            </a:r>
            <a:r>
              <a:rPr lang="ru-RU" dirty="0"/>
              <a:t> да гладкое.</a:t>
            </a:r>
            <a:br>
              <a:rPr lang="ru-RU" dirty="0"/>
            </a:br>
            <a:r>
              <a:rPr lang="ru-RU" dirty="0"/>
              <a:t>Я нашёл его в </a:t>
            </a:r>
            <a:r>
              <a:rPr lang="ru-RU" dirty="0" err="1"/>
              <a:t>садy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Захочy</a:t>
            </a:r>
            <a:r>
              <a:rPr lang="ru-RU" dirty="0"/>
              <a:t> - ещё </a:t>
            </a:r>
            <a:r>
              <a:rPr lang="ru-RU" dirty="0" err="1"/>
              <a:t>найдy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Это что-то сладкое,</a:t>
            </a:r>
            <a:br>
              <a:rPr lang="ru-RU" dirty="0"/>
            </a:br>
            <a:r>
              <a:rPr lang="ru-RU" dirty="0" err="1"/>
              <a:t>Кpyглое</a:t>
            </a:r>
            <a:r>
              <a:rPr lang="ru-RU" dirty="0"/>
              <a:t> да гладкое.</a:t>
            </a:r>
            <a:br>
              <a:rPr lang="ru-RU" dirty="0"/>
            </a:br>
            <a:r>
              <a:rPr lang="ru-RU" dirty="0"/>
              <a:t>Много-много </a:t>
            </a:r>
            <a:r>
              <a:rPr lang="ru-RU" dirty="0" err="1"/>
              <a:t>пpитащy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Папy</a:t>
            </a:r>
            <a:r>
              <a:rPr lang="ru-RU" dirty="0"/>
              <a:t> с мамой </a:t>
            </a:r>
            <a:r>
              <a:rPr lang="ru-RU" dirty="0" err="1"/>
              <a:t>yгощy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Это что-то сладкое,</a:t>
            </a:r>
            <a:br>
              <a:rPr lang="ru-RU" dirty="0"/>
            </a:br>
            <a:r>
              <a:rPr lang="ru-RU" dirty="0" err="1"/>
              <a:t>Кpyглое</a:t>
            </a:r>
            <a:r>
              <a:rPr lang="ru-RU" dirty="0"/>
              <a:t> да гладкое.</a:t>
            </a:r>
          </a:p>
        </p:txBody>
      </p:sp>
    </p:spTree>
    <p:extLst>
      <p:ext uri="{BB962C8B-B14F-4D97-AF65-F5344CB8AC3E}">
        <p14:creationId xmlns:p14="http://schemas.microsoft.com/office/powerpoint/2010/main" val="367522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Загадка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91680" y="1935163"/>
            <a:ext cx="5544616" cy="438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Как на нашей грядке</a:t>
            </a:r>
          </a:p>
          <a:p>
            <a:pPr marL="0" indent="0">
              <a:buNone/>
            </a:pPr>
            <a:r>
              <a:rPr lang="ru-RU" sz="3600" dirty="0" smtClean="0"/>
              <a:t>Выросли загадки-</a:t>
            </a:r>
          </a:p>
          <a:p>
            <a:pPr marL="0" indent="0">
              <a:buNone/>
            </a:pPr>
            <a:r>
              <a:rPr lang="ru-RU" sz="3600" dirty="0" smtClean="0"/>
              <a:t>Крепкие, ядреные,</a:t>
            </a:r>
          </a:p>
          <a:p>
            <a:pPr marL="0" indent="0">
              <a:buNone/>
            </a:pPr>
            <a:r>
              <a:rPr lang="ru-RU" sz="3600" dirty="0" smtClean="0"/>
              <a:t>Длинные, зеленые –</a:t>
            </a:r>
          </a:p>
          <a:p>
            <a:pPr marL="0" indent="0">
              <a:buNone/>
            </a:pPr>
            <a:r>
              <a:rPr lang="ru-RU" sz="3600" dirty="0" smtClean="0"/>
              <a:t>Ароматны свежие, </a:t>
            </a:r>
          </a:p>
          <a:p>
            <a:pPr marL="0" indent="0">
              <a:buNone/>
            </a:pPr>
            <a:r>
              <a:rPr lang="ru-RU" sz="3600" dirty="0" smtClean="0"/>
              <a:t>Хороши соленые!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192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10039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rgbClr val="FF0000"/>
                </a:solidFill>
              </a:rPr>
              <a:t>Загадка</a:t>
            </a:r>
            <a:br>
              <a:rPr lang="ru-RU" sz="4400" b="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547664" y="1341438"/>
            <a:ext cx="6336704" cy="4691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На соседней грядке – </a:t>
            </a:r>
          </a:p>
          <a:p>
            <a:pPr>
              <a:buNone/>
            </a:pPr>
            <a:r>
              <a:rPr lang="ru-RU" sz="3600" dirty="0" smtClean="0"/>
              <a:t>Сочные загадки:</a:t>
            </a:r>
          </a:p>
          <a:p>
            <a:pPr>
              <a:buNone/>
            </a:pPr>
            <a:r>
              <a:rPr lang="ru-RU" sz="3600" dirty="0" smtClean="0"/>
              <a:t>Наливные, крупные – </a:t>
            </a:r>
          </a:p>
          <a:p>
            <a:pPr>
              <a:buNone/>
            </a:pPr>
            <a:r>
              <a:rPr lang="ru-RU" sz="3600" dirty="0" smtClean="0"/>
              <a:t>Вот такие круглые – </a:t>
            </a:r>
          </a:p>
          <a:p>
            <a:pPr>
              <a:buNone/>
            </a:pPr>
            <a:r>
              <a:rPr lang="ru-RU" sz="3600" dirty="0" smtClean="0"/>
              <a:t>Выросли,  созрели,</a:t>
            </a:r>
          </a:p>
          <a:p>
            <a:pPr>
              <a:buNone/>
            </a:pPr>
            <a:r>
              <a:rPr lang="ru-RU" sz="3600" dirty="0" smtClean="0"/>
              <a:t>Тут и покраснели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98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763688" y="1435100"/>
            <a:ext cx="5904656" cy="4691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А на крайней грядке – </a:t>
            </a:r>
          </a:p>
          <a:p>
            <a:pPr>
              <a:buNone/>
            </a:pPr>
            <a:r>
              <a:rPr lang="ru-RU" sz="4000" dirty="0" smtClean="0"/>
              <a:t>Горькие загадки:</a:t>
            </a:r>
          </a:p>
          <a:p>
            <a:pPr>
              <a:buNone/>
            </a:pPr>
            <a:r>
              <a:rPr lang="ru-RU" sz="4000" dirty="0" smtClean="0"/>
              <a:t>Тридцать три одежки,</a:t>
            </a:r>
          </a:p>
          <a:p>
            <a:pPr>
              <a:buNone/>
            </a:pPr>
            <a:r>
              <a:rPr lang="ru-RU" sz="4000" dirty="0" smtClean="0"/>
              <a:t>Ни одной застёжки.</a:t>
            </a:r>
          </a:p>
          <a:p>
            <a:pPr>
              <a:buNone/>
            </a:pPr>
            <a:r>
              <a:rPr lang="ru-RU" sz="4000" dirty="0" smtClean="0"/>
              <a:t>Кто их раздевает – </a:t>
            </a:r>
          </a:p>
          <a:p>
            <a:pPr>
              <a:buNone/>
            </a:pPr>
            <a:r>
              <a:rPr lang="ru-RU" sz="4000" dirty="0" smtClean="0"/>
              <a:t>Слезы проливает….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3888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Поддерживать внимание и интерес к литературному слову . </a:t>
            </a:r>
          </a:p>
          <a:p>
            <a:r>
              <a:rPr lang="ru-RU" dirty="0" smtClean="0"/>
              <a:t> Заучивать и читать наизусть  стихи, </a:t>
            </a:r>
            <a:r>
              <a:rPr lang="ru-RU" dirty="0" err="1" smtClean="0"/>
              <a:t>потешки</a:t>
            </a:r>
            <a:r>
              <a:rPr lang="ru-RU" dirty="0" smtClean="0"/>
              <a:t>, скороговорки, загадки, считалки.</a:t>
            </a:r>
          </a:p>
          <a:p>
            <a:r>
              <a:rPr lang="ru-RU" dirty="0" smtClean="0"/>
              <a:t> формировать умение детей вслушиваться в ритм и мелодику поэтического текста</a:t>
            </a:r>
          </a:p>
          <a:p>
            <a:r>
              <a:rPr lang="ru-RU" dirty="0" smtClean="0"/>
              <a:t>Формировать фонематический слух</a:t>
            </a:r>
          </a:p>
          <a:p>
            <a:r>
              <a:rPr lang="ru-RU" dirty="0" smtClean="0"/>
              <a:t>Отрабатывать дикцию:- внятно и отчетливо произносить слова и словосочетания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514350"/>
            <a:ext cx="8280920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Егоркины - скороговорки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2743200" cy="4572000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Я сегодня был в восторге </a:t>
            </a:r>
            <a:br>
              <a:rPr lang="ru-RU" dirty="0"/>
            </a:br>
            <a:r>
              <a:rPr lang="ru-RU" dirty="0"/>
              <a:t>От затейника Егорки,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его скороговорки </a:t>
            </a:r>
            <a:br>
              <a:rPr lang="ru-RU" dirty="0"/>
            </a:br>
            <a:r>
              <a:rPr lang="ru-RU" dirty="0"/>
              <a:t>Я поставил бы пятёрки!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Повторяйте, детвора: </a:t>
            </a:r>
            <a:br>
              <a:rPr lang="ru-RU" dirty="0"/>
            </a:br>
            <a:r>
              <a:rPr lang="ru-RU" dirty="0"/>
              <a:t>— Посреди двора дрова.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Жук, над лужею жужжа, </a:t>
            </a:r>
            <a:br>
              <a:rPr lang="ru-RU" dirty="0"/>
            </a:br>
            <a:r>
              <a:rPr lang="ru-RU" dirty="0"/>
              <a:t>Ждал до ужина ужа.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В перелеске перепел </a:t>
            </a:r>
            <a:br>
              <a:rPr lang="ru-RU" dirty="0"/>
            </a:br>
            <a:r>
              <a:rPr lang="ru-RU" dirty="0"/>
              <a:t>Перепёлку перепел!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Мышь шуршит у шалаша, </a:t>
            </a:r>
            <a:br>
              <a:rPr lang="ru-RU" dirty="0"/>
            </a:br>
            <a:r>
              <a:rPr lang="ru-RU" dirty="0"/>
              <a:t>Векше шишку шелуша.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Лилии полили ли </a:t>
            </a:r>
            <a:br>
              <a:rPr lang="ru-RU" dirty="0"/>
            </a:br>
            <a:r>
              <a:rPr lang="ru-RU" dirty="0"/>
              <a:t>Иль увяли лилии?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Аня ныне нянина, </a:t>
            </a:r>
            <a:br>
              <a:rPr lang="ru-RU" dirty="0"/>
            </a:br>
            <a:r>
              <a:rPr lang="ru-RU" dirty="0"/>
              <a:t>Нина - няня Анина.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Мамами любимы мы </a:t>
            </a:r>
            <a:br>
              <a:rPr lang="ru-RU" dirty="0"/>
            </a:br>
            <a:r>
              <a:rPr lang="ru-RU" dirty="0"/>
              <a:t>Самыми любимыми!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То-то буду я в восторге, </a:t>
            </a:r>
            <a:br>
              <a:rPr lang="ru-RU" dirty="0"/>
            </a:br>
            <a:r>
              <a:rPr lang="ru-RU" dirty="0"/>
              <a:t>Если вы, как я Егорке,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его скороговорки </a:t>
            </a:r>
            <a:br>
              <a:rPr lang="ru-RU" dirty="0"/>
            </a:br>
            <a:r>
              <a:rPr lang="ru-RU" dirty="0"/>
              <a:t>Мне поставите пятёрки! </a:t>
            </a:r>
          </a:p>
        </p:txBody>
      </p:sp>
    </p:spTree>
    <p:extLst>
      <p:ext uri="{BB962C8B-B14F-4D97-AF65-F5344CB8AC3E}">
        <p14:creationId xmlns:p14="http://schemas.microsoft.com/office/powerpoint/2010/main" val="75333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Повторяйте,  детвора  — </a:t>
            </a:r>
            <a:r>
              <a:rPr lang="ru-RU" sz="2400" dirty="0"/>
              <a:t>Посреди двора дрова.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8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144016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Р.2. П. 2.6 ФГОС ДО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429000"/>
            <a:ext cx="6148388" cy="220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Образовательная область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«Речевое развитие».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b="1" i="1" dirty="0" smtClean="0"/>
              <a:t>Аспект:  - «Знакомство с писателями и художниками   детской художественной литературой   Прибайкалья»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— </a:t>
            </a:r>
            <a:r>
              <a:rPr lang="ru-RU" sz="2400" dirty="0"/>
              <a:t>Жук, над лужею жужжа, </a:t>
            </a:r>
            <a:br>
              <a:rPr lang="ru-RU" sz="2400" dirty="0"/>
            </a:br>
            <a:r>
              <a:rPr lang="ru-RU" sz="2400" dirty="0"/>
              <a:t>Ждал до ужина ужа.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09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Разучите с детьми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Мышь шуршит у шалаша, </a:t>
            </a:r>
            <a:br>
              <a:rPr lang="ru-RU" sz="2800" dirty="0" smtClean="0"/>
            </a:br>
            <a:r>
              <a:rPr lang="ru-RU" sz="2800" dirty="0" smtClean="0"/>
              <a:t>Векше шишку шелуша.   </a:t>
            </a:r>
          </a:p>
          <a:p>
            <a:pPr algn="ctr"/>
            <a:r>
              <a:rPr lang="ru-RU" sz="2800" dirty="0" smtClean="0"/>
              <a:t>— Лилии полили ли </a:t>
            </a:r>
            <a:br>
              <a:rPr lang="ru-RU" sz="2800" dirty="0" smtClean="0"/>
            </a:br>
            <a:r>
              <a:rPr lang="ru-RU" sz="2800" dirty="0" smtClean="0"/>
              <a:t>Иль увяли лилии?  </a:t>
            </a:r>
          </a:p>
          <a:p>
            <a:pPr algn="ctr"/>
            <a:r>
              <a:rPr lang="ru-RU" sz="2800" dirty="0" smtClean="0"/>
              <a:t>— Аня ныне нянина, </a:t>
            </a:r>
            <a:br>
              <a:rPr lang="ru-RU" sz="2800" dirty="0" smtClean="0"/>
            </a:br>
            <a:r>
              <a:rPr lang="ru-RU" sz="2800" dirty="0" smtClean="0"/>
              <a:t>Нина - няня Анина. </a:t>
            </a:r>
          </a:p>
          <a:p>
            <a:pPr algn="ctr"/>
            <a:r>
              <a:rPr lang="ru-RU" sz="2800" dirty="0" smtClean="0"/>
              <a:t>— Мамами любимы мы </a:t>
            </a:r>
            <a:br>
              <a:rPr lang="ru-RU" sz="2800" dirty="0" smtClean="0"/>
            </a:br>
            <a:r>
              <a:rPr lang="ru-RU" sz="2800" dirty="0" smtClean="0"/>
              <a:t>Самыми любимыми! </a:t>
            </a:r>
          </a:p>
          <a:p>
            <a:pPr algn="ctr"/>
            <a:r>
              <a:rPr lang="ru-RU" sz="2800" dirty="0" smtClean="0"/>
              <a:t>То-то буду я в восторге,!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Хотите – </a:t>
            </a:r>
            <a:r>
              <a:rPr lang="ru-RU" b="1" dirty="0" smtClean="0">
                <a:solidFill>
                  <a:prstClr val="black"/>
                </a:solidFill>
              </a:rPr>
              <a:t>проверьте</a:t>
            </a:r>
            <a:r>
              <a:rPr lang="ru-RU" b="1" dirty="0">
                <a:solidFill>
                  <a:prstClr val="black"/>
                </a:solidFill>
              </a:rPr>
              <a:t>!</a:t>
            </a:r>
            <a:br>
              <a:rPr lang="ru-RU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900" dirty="0">
                <a:solidFill>
                  <a:prstClr val="black"/>
                </a:solidFill>
              </a:rPr>
              <a:t/>
            </a:r>
            <a:br>
              <a:rPr lang="ru-RU" sz="9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проверьте,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Но белки, однако, умеют летать.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Обычные белки летать не умеют,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Но белки-летяги умеют летать!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проверьте,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Но рыбы, однако, умеют летать.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Обычные рыбы летать не умеют —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Летучие рыбы умеют летать!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проверьте,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Но змеи, однако, умеют летать.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Обычные змеи летать не умеют —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Бумажные змеи умеют летать!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поверьте,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Хотите — проверьте: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Я тоже, однако, умею летать.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Летать наяву я пока не умею, </a:t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Однако во сне я умею летать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5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/>
          </a:bodyPr>
          <a:lstStyle/>
          <a:p>
            <a:r>
              <a:rPr lang="ru-RU" dirty="0" smtClean="0"/>
              <a:t>Сестры и братья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2743200" cy="4932040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 smtClean="0">
                <a:solidFill>
                  <a:srgbClr val="000000"/>
                </a:solidFill>
              </a:rPr>
              <a:t>Отличите-ка </a:t>
            </a:r>
            <a:r>
              <a:rPr lang="ru-RU" sz="1500" dirty="0">
                <a:solidFill>
                  <a:srgbClr val="000000"/>
                </a:solidFill>
              </a:rPr>
              <a:t>зайчонка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От пушистого крольчонка!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Не устану повторять я: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Это братья, это братья!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/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Вот коза, а вот косуля,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Грациозная </a:t>
            </a:r>
            <a:r>
              <a:rPr lang="ru-RU" sz="1500" dirty="0" err="1">
                <a:solidFill>
                  <a:srgbClr val="000000"/>
                </a:solidFill>
              </a:rPr>
              <a:t>красуля</a:t>
            </a:r>
            <a:r>
              <a:rPr lang="ru-RU" sz="1500" dirty="0">
                <a:solidFill>
                  <a:srgbClr val="000000"/>
                </a:solidFill>
              </a:rPr>
              <a:t>: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Ножки быстры, рожки остры —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Это сестры, это сестры!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/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Вот барашек круторогий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Рядом с диким козерогом,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Вот охотничья собака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Рядом с волком-забиякой.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/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Это резвая лошадка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Рядом с зеброй полосатой,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Это кошка-баловница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И красавица тигрица.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/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Все животные и звери -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Нам родня, прошу поверить.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Мы должны оберегать их, </a:t>
            </a:r>
            <a:br>
              <a:rPr lang="ru-RU" sz="1500" dirty="0">
                <a:solidFill>
                  <a:srgbClr val="000000"/>
                </a:solidFill>
              </a:rPr>
            </a:br>
            <a:r>
              <a:rPr lang="ru-RU" sz="1500" dirty="0">
                <a:solidFill>
                  <a:srgbClr val="000000"/>
                </a:solidFill>
              </a:rPr>
              <a:t>Как своих сестёр и братьев! </a:t>
            </a:r>
            <a:br>
              <a:rPr lang="ru-RU" sz="1500" dirty="0">
                <a:solidFill>
                  <a:srgbClr val="000000"/>
                </a:solidFill>
              </a:rPr>
            </a:br>
            <a:endParaRPr lang="ru-RU" sz="1500" dirty="0">
              <a:latin typeface="Arial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14059885"/>
              </p:ext>
            </p:extLst>
          </p:nvPr>
        </p:nvGraphicFramePr>
        <p:xfrm>
          <a:off x="3923927" y="925351"/>
          <a:ext cx="4762872" cy="4548510"/>
        </p:xfrm>
        <a:graphic>
          <a:graphicData uri="http://schemas.openxmlformats.org/drawingml/2006/table">
            <a:tbl>
              <a:tblPr/>
              <a:tblGrid>
                <a:gridCol w="4762872"/>
              </a:tblGrid>
              <a:tr h="4318955">
                <a:tc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 marL="29582" marR="29582" marT="29582" marB="29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5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4330B1"/>
                          </a:solidFill>
                          <a:effectLst/>
                          <a:latin typeface="Verdana"/>
                        </a:rPr>
                        <a:t>***</a:t>
                      </a:r>
                    </a:p>
                  </a:txBody>
                  <a:tcPr marL="29582" marR="29582" marT="29582" marB="295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502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333375"/>
            <a:ext cx="5267325" cy="579278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Все животные и звери - 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Нам родня, прошу поверить. 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Мы должны оберегать их, 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Как своих сестёр и братьев! </a:t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80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624" y="990600"/>
            <a:ext cx="6480720" cy="22943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00"/>
                </a:solidFill>
              </a:rPr>
              <a:t>Информационно – консультативный проект: «Работа ДОУ в современных условиях – ФГОС ДО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91680" y="3717032"/>
            <a:ext cx="5714008" cy="1921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Цель: повышение компетентности педагогов  в реализации образовательной области «Речевое развитие»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Юрий Егорович Черных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1971" y="2060848"/>
            <a:ext cx="5854525" cy="4131108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Юрий Егорович Черных (1936-1994) - советский поэт. </a:t>
            </a:r>
            <a:br>
              <a:rPr lang="ru-RU" dirty="0"/>
            </a:br>
            <a:r>
              <a:rPr lang="ru-RU" dirty="0"/>
              <a:t>Юрий Черных родился в г. Усть-Куте Иркутской области в 1936 году, детство провёл в таежном селе Нижне-</a:t>
            </a:r>
            <a:r>
              <a:rPr lang="ru-RU" dirty="0" err="1"/>
              <a:t>Илимске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Работал инженером и жил в г. Братске, а в 90-е годы переехал в Иркутск. Ещё в 1968 году композитор А. Н. Пахмутова написала музыку на два его стихотворения - «Кто пасётся на лугу?» и «Жили-были». И веселая песенка «Кто пасется на лугу» стала лауреатом Международного конкурса детской песни в Софии в 1969 году, основой для мультфильма и известна нынче практически каждому в нашей стране. В разные годы её исполняли Бисер Киров, детская студия «Пионерия», и солисты Большого Детского хора, и вот уже во всех детских садах детишки с удовольствием поют её и водят хороводы. Одноименный мультик из сборника «Веселая карусель» назван «</a:t>
            </a:r>
            <a:r>
              <a:rPr lang="ru-RU" dirty="0" err="1"/>
              <a:t>золотинкой</a:t>
            </a:r>
            <a:r>
              <a:rPr lang="ru-RU" dirty="0"/>
              <a:t>» среди мультфильмов. Умение в обычном видеть необычное и красочно передать увиденное языком художника – в этом главное достоинство поэзии Юрия Егоровича Черных. Его стихи ритмичны, полны </a:t>
            </a:r>
            <a:r>
              <a:rPr lang="ru-RU" dirty="0" err="1"/>
              <a:t>озорства,игры</a:t>
            </a:r>
            <a:r>
              <a:rPr lang="ru-RU" dirty="0"/>
              <a:t>, забав. Это может быть игра ума, игра со словами родного языка, нахождения новой сути в старых привычных формах. Во многом основой произведений Юрия Черных становятся пословицы, </a:t>
            </a:r>
            <a:r>
              <a:rPr lang="ru-RU" dirty="0" err="1"/>
              <a:t>потешки</a:t>
            </a:r>
            <a:r>
              <a:rPr lang="ru-RU" dirty="0"/>
              <a:t>, скороговорки из всем известного народного фольклора. Живой талант поэта легко и весело переделывает и дополняет их. </a:t>
            </a:r>
            <a:br>
              <a:rPr lang="ru-RU" dirty="0"/>
            </a:br>
            <a:r>
              <a:rPr lang="ru-RU" dirty="0"/>
              <a:t>В ряд лучших российских книг для малышей вошли сборники Юрия Черных «На лугу пасутся ко…» (1979), «На </a:t>
            </a:r>
            <a:r>
              <a:rPr lang="ru-RU" dirty="0" err="1"/>
              <a:t>Кудыкиной</a:t>
            </a:r>
            <a:r>
              <a:rPr lang="ru-RU" dirty="0"/>
              <a:t> горе» (1986), «Веселый разговор» (1981), «Хотите – поверьте», «Сказка про наседку-непоседу» (1992), «Доброта-чудесница», «Внучка-почемучка» (1987), «Егоркины скороговорки», и др. </a:t>
            </a:r>
            <a:br>
              <a:rPr lang="ru-RU" dirty="0"/>
            </a:br>
            <a:r>
              <a:rPr lang="ru-RU" dirty="0"/>
              <a:t>Книги поэта, члена Союза Писателей России, издавались в Братске, Иркутске, Москве уже более 20 лет назад, но его стихи и в наше время пользуются любовью и популярностью. </a:t>
            </a:r>
            <a:br>
              <a:rPr lang="ru-RU" dirty="0"/>
            </a:br>
            <a:r>
              <a:rPr lang="ru-RU" dirty="0"/>
              <a:t>По его стихам написаны сценарии «Праздник на </a:t>
            </a:r>
            <a:r>
              <a:rPr lang="ru-RU" dirty="0" err="1"/>
              <a:t>Кудыкиной</a:t>
            </a:r>
            <a:r>
              <a:rPr lang="ru-RU" dirty="0"/>
              <a:t> горе» и «Сказка про наседку-непоседу», а пьеса по его стихотворению «Жили-были» несколько лет успешно шла в Братском театре (</a:t>
            </a:r>
            <a:r>
              <a:rPr lang="ru-RU" dirty="0" err="1"/>
              <a:t>реж</a:t>
            </a:r>
            <a:r>
              <a:rPr lang="ru-RU" dirty="0"/>
              <a:t>. </a:t>
            </a:r>
            <a:r>
              <a:rPr lang="ru-RU" dirty="0" err="1"/>
              <a:t>Кравзе</a:t>
            </a:r>
            <a:r>
              <a:rPr lang="ru-RU" dirty="0"/>
              <a:t> О.). Многие стихотворения Черных Ю. Е. включены в хрестоматии, сборники стихов для дошкольников (издательства АСТ, </a:t>
            </a:r>
            <a:r>
              <a:rPr lang="ru-RU" dirty="0" err="1"/>
              <a:t>Астрель</a:t>
            </a:r>
            <a:r>
              <a:rPr lang="ru-RU" dirty="0"/>
              <a:t>, </a:t>
            </a:r>
            <a:r>
              <a:rPr lang="ru-RU" dirty="0" err="1"/>
              <a:t>Белфакс</a:t>
            </a:r>
            <a:r>
              <a:rPr lang="ru-RU" dirty="0"/>
              <a:t>, Дрофа-Медиа, Лабиринт-Пресс, Оникс, Просвещение, Родничок, Русич, Самовар), а два из них входят в сборник "Писатели Восточной Сибири: Учебная хрестоматия для 5-6 классов общеобразовательных школ".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5812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8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Книги Юрия Егоровича Черных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960440" cy="432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7444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3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884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642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7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528392" cy="411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429425" cy="42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Стихи для рассказывания по ролям и драматизации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Развивать у детей чувство юмора</a:t>
            </a:r>
          </a:p>
          <a:p>
            <a:r>
              <a:rPr lang="ru-RU" dirty="0" smtClean="0"/>
              <a:t>Продолжать совершенствовать художественно – речевые исполнительские навыки детей при чтении стихотворений, по ролям в инсценировках (эмоциональность исполнения, умение интонацией, жестом, мимикой передавать свое отношение к содержанию литературной фразы)</a:t>
            </a:r>
          </a:p>
          <a:p>
            <a:r>
              <a:rPr lang="ru-RU" dirty="0" smtClean="0"/>
              <a:t>Способствовать умению запоминать небольшие и простые по содержанию стихи, считалки, загадки, </a:t>
            </a:r>
            <a:r>
              <a:rPr lang="ru-RU" dirty="0" err="1" smtClean="0"/>
              <a:t>потешки</a:t>
            </a:r>
            <a:r>
              <a:rPr lang="ru-RU" dirty="0" smtClean="0"/>
              <a:t>, скороговорки , др.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643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hlinkClick r:id="rId2"/>
              </a:rPr>
              <a:t>       Кто </a:t>
            </a:r>
            <a:r>
              <a:rPr lang="ru-RU" sz="2000" b="0" dirty="0">
                <a:hlinkClick r:id="rId2"/>
              </a:rPr>
              <a:t>пасётся на лугу?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Далеко, далеко</a:t>
            </a:r>
            <a:br>
              <a:rPr lang="ru-RU" sz="3600" dirty="0"/>
            </a:br>
            <a:r>
              <a:rPr lang="ru-RU" sz="3600" dirty="0"/>
              <a:t>На лугу пасутся ко...</a:t>
            </a:r>
            <a:br>
              <a:rPr lang="ru-RU" sz="3600" dirty="0"/>
            </a:br>
            <a:r>
              <a:rPr lang="ru-RU" sz="3600" dirty="0"/>
              <a:t>- Кони?</a:t>
            </a:r>
            <a:br>
              <a:rPr lang="ru-RU" sz="3600" dirty="0"/>
            </a:br>
            <a:r>
              <a:rPr lang="ru-RU" sz="3600" dirty="0"/>
              <a:t>- Нет, не кони!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796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760</TotalTime>
  <Words>332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МБДОУ г. Иркутска детский сад № 115</vt:lpstr>
      <vt:lpstr>Р.2. П. 2.6 ФГОС ДО</vt:lpstr>
      <vt:lpstr>Информационно – консультативный проект: «Работа ДОУ в современных условиях – ФГОС ДО</vt:lpstr>
      <vt:lpstr>Юрий Егорович Черных</vt:lpstr>
      <vt:lpstr>Книги Юрия Егоровича Черных</vt:lpstr>
      <vt:lpstr>Презентация PowerPoint</vt:lpstr>
      <vt:lpstr>Презентация PowerPoint</vt:lpstr>
      <vt:lpstr>Стихи для рассказывания по ролям и драматизации</vt:lpstr>
      <vt:lpstr>       Кто пасётся на лугу? </vt:lpstr>
      <vt:lpstr>Презентация PowerPoint</vt:lpstr>
      <vt:lpstr>Презентация PowerPoint</vt:lpstr>
      <vt:lpstr>Презентация PowerPoint</vt:lpstr>
      <vt:lpstr>Загадка</vt:lpstr>
      <vt:lpstr>Загадка</vt:lpstr>
      <vt:lpstr>Загадка </vt:lpstr>
      <vt:lpstr>Презентация PowerPoint</vt:lpstr>
      <vt:lpstr>Скороговорки </vt:lpstr>
      <vt:lpstr>Егоркины - скороговорки</vt:lpstr>
      <vt:lpstr>Презентация PowerPoint</vt:lpstr>
      <vt:lpstr>Презентация PowerPoint</vt:lpstr>
      <vt:lpstr>Разучите с детьми           </vt:lpstr>
      <vt:lpstr>Хотите – проверьте! </vt:lpstr>
      <vt:lpstr>Сестры и братья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2016-01-23T03:25:48Z</dcterms:created>
  <dcterms:modified xsi:type="dcterms:W3CDTF">2016-02-07T11:27:55Z</dcterms:modified>
</cp:coreProperties>
</file>