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94" r:id="rId4"/>
    <p:sldId id="278" r:id="rId5"/>
    <p:sldId id="279" r:id="rId6"/>
    <p:sldId id="280" r:id="rId7"/>
    <p:sldId id="281" r:id="rId8"/>
    <p:sldId id="283" r:id="rId9"/>
    <p:sldId id="286" r:id="rId10"/>
    <p:sldId id="285" r:id="rId11"/>
    <p:sldId id="287" r:id="rId12"/>
    <p:sldId id="293" r:id="rId13"/>
    <p:sldId id="291" r:id="rId14"/>
    <p:sldId id="290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D"/>
    <a:srgbClr val="FFFFFF"/>
    <a:srgbClr val="FF99FF"/>
    <a:srgbClr val="000000"/>
    <a:srgbClr val="FF3399"/>
    <a:srgbClr val="FFCC99"/>
    <a:srgbClr val="009644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0" autoAdjust="0"/>
    <p:restoredTop sz="90000" autoAdjust="0"/>
  </p:normalViewPr>
  <p:slideViewPr>
    <p:cSldViewPr>
      <p:cViewPr varScale="1">
        <p:scale>
          <a:sx n="66" d="100"/>
          <a:sy n="66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72AE0-ABE9-4BA4-9B80-93EB01E1EE6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0D044F-38AF-4996-A3D4-C7567EFEDAF0}" type="pres">
      <dgm:prSet presAssocID="{FF372AE0-ABE9-4BA4-9B80-93EB01E1EE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049AE-B7FC-49AE-BA57-E93351043D95}" type="presOf" srcId="{FF372AE0-ABE9-4BA4-9B80-93EB01E1EE63}" destId="{070D044F-38AF-4996-A3D4-C7567EFEDAF0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72AE0-ABE9-4BA4-9B80-93EB01E1EE6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8D2E5-8C03-450A-9360-CD948C3FD15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/>
              <a:ea typeface="Times New Roman"/>
              <a:cs typeface="Times New Roman"/>
            </a:rPr>
            <a:t>Государственное образовательное учреждение высшего профессионального образования «</a:t>
          </a:r>
          <a:r>
            <a:rPr lang="ru-RU" sz="1800" dirty="0" err="1" smtClean="0">
              <a:latin typeface="Times New Roman"/>
              <a:ea typeface="Times New Roman"/>
              <a:cs typeface="Times New Roman"/>
            </a:rPr>
            <a:t>Нижневартовский</a:t>
          </a:r>
          <a:r>
            <a:rPr lang="ru-RU" sz="1800" baseline="0" dirty="0" smtClean="0">
              <a:latin typeface="Times New Roman"/>
              <a:ea typeface="Times New Roman"/>
              <a:cs typeface="Times New Roman"/>
            </a:rPr>
            <a:t> государственный гуманитарный университет</a:t>
          </a:r>
          <a:r>
            <a:rPr lang="ru-RU" sz="1800" dirty="0" smtClean="0">
              <a:latin typeface="Times New Roman"/>
              <a:ea typeface="Times New Roman"/>
              <a:cs typeface="Times New Roman"/>
            </a:rPr>
            <a:t>»</a:t>
          </a:r>
          <a:br>
            <a:rPr lang="ru-RU" sz="1800" dirty="0" smtClean="0">
              <a:latin typeface="Times New Roman"/>
              <a:ea typeface="Times New Roman"/>
              <a:cs typeface="Times New Roman"/>
            </a:rPr>
          </a:br>
          <a:r>
            <a:rPr lang="ru-RU" sz="1800" dirty="0" smtClean="0">
              <a:latin typeface="Times New Roman"/>
              <a:ea typeface="Times New Roman"/>
              <a:cs typeface="Times New Roman"/>
            </a:rPr>
            <a:t>Год окончания: 2012</a:t>
          </a:r>
          <a:br>
            <a:rPr lang="ru-RU" sz="1800" dirty="0" smtClean="0">
              <a:latin typeface="Times New Roman"/>
              <a:ea typeface="Times New Roman"/>
              <a:cs typeface="Times New Roman"/>
            </a:rPr>
          </a:br>
          <a:r>
            <a:rPr lang="ru-RU" sz="1800" dirty="0" smtClean="0">
              <a:latin typeface="Times New Roman"/>
              <a:ea typeface="Times New Roman"/>
              <a:cs typeface="Times New Roman"/>
            </a:rPr>
            <a:t>Уровень образования: Высшее</a:t>
          </a:r>
          <a:endParaRPr lang="ru-RU" sz="1800" dirty="0"/>
        </a:p>
      </dgm:t>
    </dgm:pt>
    <dgm:pt modelId="{0084632F-3A1D-4C29-AF69-5C1DE108F472}" type="parTrans" cxnId="{69B157D3-FEEE-4C68-A553-795332BD37E0}">
      <dgm:prSet/>
      <dgm:spPr/>
      <dgm:t>
        <a:bodyPr/>
        <a:lstStyle/>
        <a:p>
          <a:endParaRPr lang="ru-RU"/>
        </a:p>
      </dgm:t>
    </dgm:pt>
    <dgm:pt modelId="{5980D2DB-20C1-47D4-AA39-69C6C201CB6D}" type="sibTrans" cxnId="{69B157D3-FEEE-4C68-A553-795332BD37E0}">
      <dgm:prSet/>
      <dgm:spPr/>
      <dgm:t>
        <a:bodyPr/>
        <a:lstStyle/>
        <a:p>
          <a:endParaRPr lang="ru-RU"/>
        </a:p>
      </dgm:t>
    </dgm:pt>
    <dgm:pt modelId="{5B3F4F93-2D77-485F-84B6-9C32A0BB58B7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Квалификация «Организатор – методист дошкольного образования</a:t>
          </a:r>
          <a:r>
            <a:rPr lang="ru-RU" sz="2000" baseline="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»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E7116-567B-43DD-AFBD-92F682B353DF}" type="parTrans" cxnId="{13F524F2-713A-4D93-AF18-5309F3E6E63D}">
      <dgm:prSet/>
      <dgm:spPr/>
      <dgm:t>
        <a:bodyPr/>
        <a:lstStyle/>
        <a:p>
          <a:endParaRPr lang="ru-RU"/>
        </a:p>
      </dgm:t>
    </dgm:pt>
    <dgm:pt modelId="{D8D9F621-8D17-4A08-AA77-84D4748ED9F9}" type="sibTrans" cxnId="{13F524F2-713A-4D93-AF18-5309F3E6E63D}">
      <dgm:prSet/>
      <dgm:spPr/>
      <dgm:t>
        <a:bodyPr/>
        <a:lstStyle/>
        <a:p>
          <a:endParaRPr lang="ru-RU"/>
        </a:p>
      </dgm:t>
    </dgm:pt>
    <dgm:pt modelId="{9E4C2CEB-9B4F-4671-9D10-5EA20F22AB57}">
      <dgm:prSet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Специальность «Педагогика и методика дошкольного образования»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AF213-CEF0-464F-B7A8-0CDBD9FEEB4A}" type="parTrans" cxnId="{92582E68-E936-4920-AC18-124AE90E9497}">
      <dgm:prSet/>
      <dgm:spPr/>
      <dgm:t>
        <a:bodyPr/>
        <a:lstStyle/>
        <a:p>
          <a:endParaRPr lang="ru-RU"/>
        </a:p>
      </dgm:t>
    </dgm:pt>
    <dgm:pt modelId="{F5CD6C05-62B3-4297-AF52-152748FD2F3A}" type="sibTrans" cxnId="{92582E68-E936-4920-AC18-124AE90E9497}">
      <dgm:prSet/>
      <dgm:spPr/>
      <dgm:t>
        <a:bodyPr/>
        <a:lstStyle/>
        <a:p>
          <a:endParaRPr lang="ru-RU"/>
        </a:p>
      </dgm:t>
    </dgm:pt>
    <dgm:pt modelId="{070D044F-38AF-4996-A3D4-C7567EFEDAF0}" type="pres">
      <dgm:prSet presAssocID="{FF372AE0-ABE9-4BA4-9B80-93EB01E1EE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EE9B8-1812-498F-9022-6624EFB9380C}" type="pres">
      <dgm:prSet presAssocID="{0AF8D2E5-8C03-450A-9360-CD948C3FD15F}" presName="parentLin" presStyleCnt="0"/>
      <dgm:spPr/>
    </dgm:pt>
    <dgm:pt modelId="{84137D92-30D8-40BC-AC66-2054ACAC76A5}" type="pres">
      <dgm:prSet presAssocID="{0AF8D2E5-8C03-450A-9360-CD948C3FD15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BF83A96-7742-4576-93CD-9FF5BEFB1D14}" type="pres">
      <dgm:prSet presAssocID="{0AF8D2E5-8C03-450A-9360-CD948C3FD15F}" presName="parentText" presStyleLbl="node1" presStyleIdx="0" presStyleCnt="1" custScaleX="714460" custScaleY="78722" custLinFactNeighborX="-100000" custLinFactNeighborY="-23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CE8A-00A0-4F08-95D2-26C1ABAF5764}" type="pres">
      <dgm:prSet presAssocID="{0AF8D2E5-8C03-450A-9360-CD948C3FD15F}" presName="negativeSpace" presStyleCnt="0"/>
      <dgm:spPr/>
    </dgm:pt>
    <dgm:pt modelId="{170C08B6-DB5B-4EAC-B70A-EA67D5CAE2AF}" type="pres">
      <dgm:prSet presAssocID="{0AF8D2E5-8C03-450A-9360-CD948C3FD15F}" presName="childText" presStyleLbl="conFgAcc1" presStyleIdx="0" presStyleCnt="1" custScaleY="89017" custLinFactNeighborX="1091" custLinFactNeighborY="2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157D3-FEEE-4C68-A553-795332BD37E0}" srcId="{FF372AE0-ABE9-4BA4-9B80-93EB01E1EE63}" destId="{0AF8D2E5-8C03-450A-9360-CD948C3FD15F}" srcOrd="0" destOrd="0" parTransId="{0084632F-3A1D-4C29-AF69-5C1DE108F472}" sibTransId="{5980D2DB-20C1-47D4-AA39-69C6C201CB6D}"/>
    <dgm:cxn modelId="{CC1D8D44-4A3B-4D5D-9A7F-2C7BF6B37D33}" type="presOf" srcId="{0AF8D2E5-8C03-450A-9360-CD948C3FD15F}" destId="{84137D92-30D8-40BC-AC66-2054ACAC76A5}" srcOrd="0" destOrd="0" presId="urn:microsoft.com/office/officeart/2005/8/layout/list1"/>
    <dgm:cxn modelId="{FDB2F5F5-6460-4B76-A532-554CF0D81BBA}" type="presOf" srcId="{FF372AE0-ABE9-4BA4-9B80-93EB01E1EE63}" destId="{070D044F-38AF-4996-A3D4-C7567EFEDAF0}" srcOrd="0" destOrd="0" presId="urn:microsoft.com/office/officeart/2005/8/layout/list1"/>
    <dgm:cxn modelId="{92582E68-E936-4920-AC18-124AE90E9497}" srcId="{0AF8D2E5-8C03-450A-9360-CD948C3FD15F}" destId="{9E4C2CEB-9B4F-4671-9D10-5EA20F22AB57}" srcOrd="1" destOrd="0" parTransId="{032AF213-CEF0-464F-B7A8-0CDBD9FEEB4A}" sibTransId="{F5CD6C05-62B3-4297-AF52-152748FD2F3A}"/>
    <dgm:cxn modelId="{13F524F2-713A-4D93-AF18-5309F3E6E63D}" srcId="{0AF8D2E5-8C03-450A-9360-CD948C3FD15F}" destId="{5B3F4F93-2D77-485F-84B6-9C32A0BB58B7}" srcOrd="0" destOrd="0" parTransId="{473E7116-567B-43DD-AFBD-92F682B353DF}" sibTransId="{D8D9F621-8D17-4A08-AA77-84D4748ED9F9}"/>
    <dgm:cxn modelId="{D57DAC91-9483-41DA-A6A3-36E64D797620}" type="presOf" srcId="{5B3F4F93-2D77-485F-84B6-9C32A0BB58B7}" destId="{170C08B6-DB5B-4EAC-B70A-EA67D5CAE2AF}" srcOrd="0" destOrd="0" presId="urn:microsoft.com/office/officeart/2005/8/layout/list1"/>
    <dgm:cxn modelId="{2CD03FC5-7E66-46F2-AFF6-37A9D1C956DE}" type="presOf" srcId="{9E4C2CEB-9B4F-4671-9D10-5EA20F22AB57}" destId="{170C08B6-DB5B-4EAC-B70A-EA67D5CAE2AF}" srcOrd="0" destOrd="1" presId="urn:microsoft.com/office/officeart/2005/8/layout/list1"/>
    <dgm:cxn modelId="{BA7B2948-1A28-4700-804B-A142580CF72F}" type="presOf" srcId="{0AF8D2E5-8C03-450A-9360-CD948C3FD15F}" destId="{3BF83A96-7742-4576-93CD-9FF5BEFB1D14}" srcOrd="1" destOrd="0" presId="urn:microsoft.com/office/officeart/2005/8/layout/list1"/>
    <dgm:cxn modelId="{427E34B0-D75C-48CC-8C0A-FA730F59EEF9}" type="presParOf" srcId="{070D044F-38AF-4996-A3D4-C7567EFEDAF0}" destId="{C61EE9B8-1812-498F-9022-6624EFB9380C}" srcOrd="0" destOrd="0" presId="urn:microsoft.com/office/officeart/2005/8/layout/list1"/>
    <dgm:cxn modelId="{510F4530-2455-4C87-9D27-3B81ED8C688D}" type="presParOf" srcId="{C61EE9B8-1812-498F-9022-6624EFB9380C}" destId="{84137D92-30D8-40BC-AC66-2054ACAC76A5}" srcOrd="0" destOrd="0" presId="urn:microsoft.com/office/officeart/2005/8/layout/list1"/>
    <dgm:cxn modelId="{EA8CDC2F-E61D-49BA-A00C-C815644EE6E9}" type="presParOf" srcId="{C61EE9B8-1812-498F-9022-6624EFB9380C}" destId="{3BF83A96-7742-4576-93CD-9FF5BEFB1D14}" srcOrd="1" destOrd="0" presId="urn:microsoft.com/office/officeart/2005/8/layout/list1"/>
    <dgm:cxn modelId="{ABD29199-18DD-49D9-BA2A-9F8C553C9B6C}" type="presParOf" srcId="{070D044F-38AF-4996-A3D4-C7567EFEDAF0}" destId="{3004CE8A-00A0-4F08-95D2-26C1ABAF5764}" srcOrd="1" destOrd="0" presId="urn:microsoft.com/office/officeart/2005/8/layout/list1"/>
    <dgm:cxn modelId="{1484F9E3-95C9-4956-8C2F-43DD09EB4345}" type="presParOf" srcId="{070D044F-38AF-4996-A3D4-C7567EFEDAF0}" destId="{170C08B6-DB5B-4EAC-B70A-EA67D5CAE2A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C08B6-DB5B-4EAC-B70A-EA67D5CAE2AF}">
      <dsp:nvSpPr>
        <dsp:cNvPr id="0" name=""/>
        <dsp:cNvSpPr/>
      </dsp:nvSpPr>
      <dsp:spPr>
        <a:xfrm>
          <a:off x="0" y="987149"/>
          <a:ext cx="7200800" cy="2288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62" tIns="1041400" rIns="5588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Квалификация «Организатор – методист дошкольного образования</a:t>
          </a:r>
          <a:r>
            <a:rPr lang="ru-RU" sz="2000" kern="1200" baseline="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»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Специальность «Педагогика и методика дошкольного образования»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7149"/>
        <a:ext cx="7200800" cy="2288092"/>
      </dsp:txXfrm>
    </dsp:sp>
    <dsp:sp modelId="{3BF83A96-7742-4576-93CD-9FF5BEFB1D14}">
      <dsp:nvSpPr>
        <dsp:cNvPr id="0" name=""/>
        <dsp:cNvSpPr/>
      </dsp:nvSpPr>
      <dsp:spPr>
        <a:xfrm>
          <a:off x="0" y="0"/>
          <a:ext cx="7121668" cy="1487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/>
              <a:ea typeface="Times New Roman"/>
              <a:cs typeface="Times New Roman"/>
            </a:rPr>
            <a:t>Государственное образовательное учреждение высшего профессионального образования «</a:t>
          </a:r>
          <a:r>
            <a:rPr lang="ru-RU" sz="1800" kern="1200" dirty="0" err="1" smtClean="0">
              <a:latin typeface="Times New Roman"/>
              <a:ea typeface="Times New Roman"/>
              <a:cs typeface="Times New Roman"/>
            </a:rPr>
            <a:t>Нижневартовский</a:t>
          </a:r>
          <a:r>
            <a:rPr lang="ru-RU" sz="1800" kern="1200" baseline="0" dirty="0" smtClean="0">
              <a:latin typeface="Times New Roman"/>
              <a:ea typeface="Times New Roman"/>
              <a:cs typeface="Times New Roman"/>
            </a:rPr>
            <a:t> государственный гуманитарный университет</a:t>
          </a:r>
          <a:r>
            <a:rPr lang="ru-RU" sz="1800" kern="1200" dirty="0" smtClean="0">
              <a:latin typeface="Times New Roman"/>
              <a:ea typeface="Times New Roman"/>
              <a:cs typeface="Times New Roman"/>
            </a:rPr>
            <a:t>»</a:t>
          </a:r>
          <a:br>
            <a:rPr lang="ru-RU" sz="1800" kern="1200" dirty="0" smtClean="0">
              <a:latin typeface="Times New Roman"/>
              <a:ea typeface="Times New Roman"/>
              <a:cs typeface="Times New Roman"/>
            </a:rPr>
          </a:br>
          <a:r>
            <a:rPr lang="ru-RU" sz="1800" kern="1200" dirty="0" smtClean="0">
              <a:latin typeface="Times New Roman"/>
              <a:ea typeface="Times New Roman"/>
              <a:cs typeface="Times New Roman"/>
            </a:rPr>
            <a:t>Год окончания: 2012</a:t>
          </a:r>
          <a:br>
            <a:rPr lang="ru-RU" sz="1800" kern="1200" dirty="0" smtClean="0">
              <a:latin typeface="Times New Roman"/>
              <a:ea typeface="Times New Roman"/>
              <a:cs typeface="Times New Roman"/>
            </a:rPr>
          </a:br>
          <a:r>
            <a:rPr lang="ru-RU" sz="1800" kern="1200" dirty="0" smtClean="0">
              <a:latin typeface="Times New Roman"/>
              <a:ea typeface="Times New Roman"/>
              <a:cs typeface="Times New Roman"/>
            </a:rPr>
            <a:t>Уровень образования: Высшее</a:t>
          </a:r>
          <a:endParaRPr lang="ru-RU" sz="1800" kern="1200" dirty="0"/>
        </a:p>
      </dsp:txBody>
      <dsp:txXfrm>
        <a:off x="0" y="0"/>
        <a:ext cx="7121668" cy="148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1593-F204-4396-8B65-297243FF79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DABB-B9FE-4A8E-BE0A-F7E2195E4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13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FAAC3-A035-4DF6-AC09-92A208583F8A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19DE1-DCC2-43BA-8FF4-5918E0F1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53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95536" y="404664"/>
            <a:ext cx="8280920" cy="6048672"/>
          </a:xfrm>
          <a:prstGeom prst="flowChartAlternateProcess">
            <a:avLst/>
          </a:prstGeom>
          <a:solidFill>
            <a:srgbClr val="FFFFFF"/>
          </a:solidFill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31" name="Рисунок 8" descr="a62768e55ea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520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572428" cy="928694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Ринкевич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Натальи Ивановны</a:t>
            </a:r>
            <a:endParaRPr lang="ru-RU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dirty="0" smtClean="0">
              <a:solidFill>
                <a:srgbClr val="FF6699"/>
              </a:solidFill>
            </a:endParaRPr>
          </a:p>
        </p:txBody>
      </p:sp>
      <p:sp>
        <p:nvSpPr>
          <p:cNvPr id="6146" name="Подзаголовок 2"/>
          <p:cNvSpPr txBox="1">
            <a:spLocks/>
          </p:cNvSpPr>
          <p:nvPr/>
        </p:nvSpPr>
        <p:spPr bwMode="auto">
          <a:xfrm>
            <a:off x="1476375" y="549275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 детский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2 «Калинка»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3203575" y="6021388"/>
            <a:ext cx="25527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Нижневартовск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3635375" y="23495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8316913" y="17002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1" name="WordArt 4"/>
          <p:cNvSpPr>
            <a:spLocks noChangeArrowheads="1" noChangeShapeType="1" noTextEdit="1"/>
          </p:cNvSpPr>
          <p:nvPr/>
        </p:nvSpPr>
        <p:spPr bwMode="auto">
          <a:xfrm>
            <a:off x="2571736" y="1928802"/>
            <a:ext cx="4238625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ПОРТФОЛИО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65172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Самообразование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500173"/>
          <a:ext cx="7643866" cy="4214843"/>
        </p:xfrm>
        <a:graphic>
          <a:graphicData uri="http://schemas.openxmlformats.org/drawingml/2006/table">
            <a:tbl>
              <a:tblPr/>
              <a:tblGrid>
                <a:gridCol w="2272500"/>
                <a:gridCol w="5371366"/>
              </a:tblGrid>
              <a:tr h="382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Тема/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сроки работы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Проведенная работа / результаты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66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="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пространственных представлений через практические занятия с ТИКО – конструктором </a:t>
                      </a:r>
                    </a:p>
                    <a:p>
                      <a:pPr lvl="0" algn="just"/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объёмного моделирования  у дошкольников 3-4 лет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endParaRPr lang="ru-RU" sz="16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литературы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теме;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роведение научно-исследовательской работы по данной теме поэтапно: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участников </a:t>
                      </a:r>
                      <a:r>
                        <a:rPr lang="ru-RU" sz="16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пед.процесса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Предметно-развивающая среда ДОУ;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дополнительного образования дошкольников 3-4 лет по развитию пространственных представлений через практические занятия с ТИКО – конструктором 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объёмного моделирования «Фантазер».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опыта на конференциях как городского так и федерального и международного уровня.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Инновационная деятельность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25881"/>
              </p:ext>
            </p:extLst>
          </p:nvPr>
        </p:nvGraphicFramePr>
        <p:xfrm>
          <a:off x="857224" y="2000240"/>
          <a:ext cx="7358114" cy="1760314"/>
        </p:xfrm>
        <a:graphic>
          <a:graphicData uri="http://schemas.openxmlformats.org/drawingml/2006/table">
            <a:tbl>
              <a:tblPr/>
              <a:tblGrid>
                <a:gridCol w="518174"/>
                <a:gridCol w="1347256"/>
                <a:gridCol w="5492684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1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дополнительного образования дошкольников 3-4 лет по развитию пространственных представлений через практические занятия с ТИКО – конструктором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объёмного моделирования «Фантазер».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/>
          <a:lstStyle/>
          <a:p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Обобщение и распространение педагогического опыта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1" y="1571612"/>
          <a:ext cx="7858180" cy="4871624"/>
        </p:xfrm>
        <a:graphic>
          <a:graphicData uri="http://schemas.openxmlformats.org/drawingml/2006/table">
            <a:tbl>
              <a:tblPr/>
              <a:tblGrid>
                <a:gridCol w="1826078"/>
                <a:gridCol w="3366755"/>
                <a:gridCol w="2665347"/>
              </a:tblGrid>
              <a:tr h="561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ДОУ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муниципальном уровне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региональном /федеральном уровне</a:t>
                      </a: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4530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 опыт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«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коммуникативных навыков у детей младшего дошкольного возраста в условиях реализации ФГОС ДО» на ГМО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Секция воспитателей дошкольных образовательных организаций города </a:t>
                      </a:r>
                      <a:r>
                        <a:rPr lang="ru-RU" sz="1400" b="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нижневартовска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направлению 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«Социально-коммуникативное» 2015 г.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Опубликованы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етодические рекомендации и демонстрационный  материал:  «Особенности эмоционального развития дошкольника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3-7 лет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 в МБДОУ ДС №2»; «Правила поведения в городе»; Игра «</a:t>
                      </a:r>
                      <a:r>
                        <a:rPr lang="ru-RU" sz="1400" kern="1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Смешарики</a:t>
                      </a:r>
                      <a:r>
                        <a:rPr lang="ru-RU" sz="14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стране Экономика»;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сохранить детское здоровье» и многое другое…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Режим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доступа: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http://nsportal.ru/rinkevich-natalya-ivanovna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50924"/>
          </a:xfrm>
        </p:spPr>
        <p:txBody>
          <a:bodyPr/>
          <a:lstStyle/>
          <a:p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Участие в конкурсах профессионального мастерства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377440"/>
          <a:ext cx="6096000" cy="10972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3" y="2000241"/>
          <a:ext cx="7286675" cy="1713507"/>
        </p:xfrm>
        <a:graphic>
          <a:graphicData uri="http://schemas.openxmlformats.org/drawingml/2006/table">
            <a:tbl>
              <a:tblPr/>
              <a:tblGrid>
                <a:gridCol w="1312914"/>
                <a:gridCol w="2954058"/>
                <a:gridCol w="3019703"/>
              </a:tblGrid>
              <a:tr h="421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участия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городском конкурсе «А я делаю так!»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 конкурса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воспитанников в конкурсах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3" y="1928802"/>
          <a:ext cx="8064896" cy="181070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72075"/>
                <a:gridCol w="3061673"/>
                <a:gridCol w="1418824"/>
                <a:gridCol w="1493499"/>
                <a:gridCol w="1418825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конкурс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воспитанника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76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«Маленькая весна»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Ахунова Юлия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финалиста в номинации «Художественное слово»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2000264"/>
          </a:xfrm>
        </p:spPr>
        <p:txBody>
          <a:bodyPr/>
          <a:lstStyle/>
          <a:p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17658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5" name="WordArt 2"/>
          <p:cNvSpPr>
            <a:spLocks noChangeArrowheads="1" noChangeShapeType="1" noTextEdit="1"/>
          </p:cNvSpPr>
          <p:nvPr/>
        </p:nvSpPr>
        <p:spPr bwMode="auto">
          <a:xfrm>
            <a:off x="2071670" y="571480"/>
            <a:ext cx="507209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Мой портрет 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987" name="Picture 3" descr="j0124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Администратор\Desktop\altavtlekjdqznxfm7ie_imyxu15tqwmyw-8l6-tywcrd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448272" cy="367240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Мое педагогическое кредо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8592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«Ребенок – это не сосуд, который надо наполнить, а огонь который надо зажечь»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078307" cy="333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997999"/>
              </p:ext>
            </p:extLst>
          </p:nvPr>
        </p:nvGraphicFramePr>
        <p:xfrm>
          <a:off x="785786" y="1214422"/>
          <a:ext cx="7643866" cy="4734858"/>
        </p:xfrm>
        <a:graphic>
          <a:graphicData uri="http://schemas.openxmlformats.org/drawingml/2006/table">
            <a:tbl>
              <a:tblPr/>
              <a:tblGrid>
                <a:gridCol w="3571900"/>
                <a:gridCol w="4071966"/>
              </a:tblGrid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Ринкевич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Наталья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Отчество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Ивановна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Дата рождения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22.07.1970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Женский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Гражданство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работы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МБДОУ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ДС № 2 «Калинка»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Специализация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Педагогика и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Трудовой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стаж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лет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Дата присвоения категории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Дата начала ведения портфолио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357166"/>
            <a:ext cx="628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Личные данные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79486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Образование</a:t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37947585"/>
              </p:ext>
            </p:extLst>
          </p:nvPr>
        </p:nvGraphicFramePr>
        <p:xfrm>
          <a:off x="1187624" y="1196752"/>
          <a:ext cx="654846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28714366"/>
              </p:ext>
            </p:extLst>
          </p:nvPr>
        </p:nvGraphicFramePr>
        <p:xfrm>
          <a:off x="1043608" y="1484784"/>
          <a:ext cx="72008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Трудовой и педагогический стаж работы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700808"/>
          <a:ext cx="7500989" cy="4836160"/>
        </p:xfrm>
        <a:graphic>
          <a:graphicData uri="http://schemas.openxmlformats.org/drawingml/2006/table">
            <a:tbl>
              <a:tblPr/>
              <a:tblGrid>
                <a:gridCol w="586015"/>
                <a:gridCol w="3771702"/>
                <a:gridCol w="1428760"/>
                <a:gridCol w="1714512"/>
              </a:tblGrid>
              <a:tr h="314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Ларьякская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специальная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/коррекционная / общеобразовательная  национальная школа – интернат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вида,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село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Ларьяк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Нижневартовского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ХМАО-Югры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2005г.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05. 09. 2009г.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6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дошкольное образовательное учреждение детский сад комбинированного вида №64 «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Пингвиненок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» г. Нижневартовск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 15.09.2009г.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10.05.2010 г.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дошкольное образовательное учреждение детский сад  №2 «Калинка» г. Нижневартовск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19.01.2015г.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590" marR="21590" marT="21590" marB="215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1143000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Повышение квалификации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952399"/>
              </p:ext>
            </p:extLst>
          </p:nvPr>
        </p:nvGraphicFramePr>
        <p:xfrm>
          <a:off x="642911" y="1567697"/>
          <a:ext cx="7786741" cy="3693409"/>
        </p:xfrm>
        <a:graphic>
          <a:graphicData uri="http://schemas.openxmlformats.org/drawingml/2006/table">
            <a:tbl>
              <a:tblPr/>
              <a:tblGrid>
                <a:gridCol w="559670"/>
                <a:gridCol w="3829220"/>
                <a:gridCol w="1034021"/>
                <a:gridCol w="973342"/>
                <a:gridCol w="1390488"/>
              </a:tblGrid>
              <a:tr h="420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курса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Документ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9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образовательного процесса в условиях перехода на ФГОС ДО»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9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Конструктор </a:t>
                      </a:r>
                      <a:r>
                        <a:rPr lang="ru-RU" sz="18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тико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7197" marR="7197" marT="7197" marB="719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65172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Самообразование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500173"/>
          <a:ext cx="7929618" cy="4771897"/>
        </p:xfrm>
        <a:graphic>
          <a:graphicData uri="http://schemas.openxmlformats.org/drawingml/2006/table">
            <a:tbl>
              <a:tblPr/>
              <a:tblGrid>
                <a:gridCol w="2357454"/>
                <a:gridCol w="5572164"/>
              </a:tblGrid>
              <a:tr h="382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Тема/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сроки работы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Проведенная работа / результаты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Социально-эмоциональное развитие младших дошкольников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2009-2010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литературы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теоретических основ темы с опорой на изученную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литературу;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Разработка программы театрального кружка «В гостях у сказки» 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Творческий отчёт: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обогащение эмоционального опыта и развитие эмоциональной активности детей  через систему занятий, игр, упражнений, взаимодействие с родителями; </a:t>
                      </a:r>
                    </a:p>
                    <a:p>
                      <a:pPr marL="342900" indent="-3429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среды, способствующей развитию эмоциональной сферы дошкольников; 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активное применение в образовательной деятельности игр на преодоление негативных эмоций, на снятие эмоционального напряжения; </a:t>
                      </a:r>
                    </a:p>
                    <a:p>
                      <a:pPr marL="342900" indent="-3429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широкое использование произведений художественной литературы и народного фольклора.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Обобщение опыта работы в рамках ДОУ.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65172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Самообразование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500173"/>
          <a:ext cx="7961537" cy="4380706"/>
        </p:xfrm>
        <a:graphic>
          <a:graphicData uri="http://schemas.openxmlformats.org/drawingml/2006/table">
            <a:tbl>
              <a:tblPr/>
              <a:tblGrid>
                <a:gridCol w="2072723"/>
                <a:gridCol w="5888814"/>
              </a:tblGrid>
              <a:tr h="382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Тема/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сроки работы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Проведенная работа / результаты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66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элементарных математических представлений у детей младшего дошкольного возраста посредством дидактических игр 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литературы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теоретических основ темы с опорой на изученную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литературу;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рамках метода проекта составила систему работы направленную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ф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ормирование элементарных математических представлений у детей среднего дошкольного возраста посредством дидактических игр: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Картотеки  дидактических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игр по ФЭМП;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Консультации для родителей;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Широкое применение в образовательной деятельности игр, упражнений способствующих формированию элементарных математических представлений;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Обобщение опыта работы в рамках конкурса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проектов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банка презентаций по всем образовательным областям.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33" marR="33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Другая 3">
      <a:dk1>
        <a:srgbClr val="00B050"/>
      </a:dk1>
      <a:lt1>
        <a:srgbClr val="EAEAEA"/>
      </a:lt1>
      <a:dk2>
        <a:srgbClr val="00B050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1656</TotalTime>
  <Words>735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Презентация4</vt:lpstr>
      <vt:lpstr>Слайд 1</vt:lpstr>
      <vt:lpstr> </vt:lpstr>
      <vt:lpstr>Мое педагогическое кредо</vt:lpstr>
      <vt:lpstr>Слайд 4</vt:lpstr>
      <vt:lpstr>Образование </vt:lpstr>
      <vt:lpstr>Трудовой и педагогический стаж работы</vt:lpstr>
      <vt:lpstr>Повышение квалификации</vt:lpstr>
      <vt:lpstr>Самообразование</vt:lpstr>
      <vt:lpstr>Самообразование</vt:lpstr>
      <vt:lpstr>Самообразование</vt:lpstr>
      <vt:lpstr>Инновационная деятельность</vt:lpstr>
      <vt:lpstr>Обобщение и распространение педагогического опыта</vt:lpstr>
      <vt:lpstr>Участие в конкурсах профессионального мастерства</vt:lpstr>
      <vt:lpstr>Участие воспитанников в конкурсах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«Чудеса занимательного природоведения»  Тема: «Развитие познавательной активности младших дошкольников в процессе опытно-экспериментальной деятельности»</dc:title>
  <dc:creator>Polaris</dc:creator>
  <cp:lastModifiedBy>RePack by SPecialiST</cp:lastModifiedBy>
  <cp:revision>161</cp:revision>
  <dcterms:created xsi:type="dcterms:W3CDTF">2012-11-13T03:27:24Z</dcterms:created>
  <dcterms:modified xsi:type="dcterms:W3CDTF">2016-02-07T15:37:55Z</dcterms:modified>
</cp:coreProperties>
</file>