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9" r:id="rId3"/>
    <p:sldId id="275" r:id="rId4"/>
    <p:sldId id="276" r:id="rId5"/>
    <p:sldId id="284" r:id="rId6"/>
    <p:sldId id="287" r:id="rId7"/>
    <p:sldId id="286" r:id="rId8"/>
    <p:sldId id="285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1AC848"/>
    <a:srgbClr val="18CA47"/>
    <a:srgbClr val="1DC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32B0-97ED-4B0E-8059-BBC9CFE3E6C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EB03-0DC7-4F0B-80C4-D9C556A45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Александровна\Desktop\бәйрәмнәр\тукай\тукай безнең күңелләрд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Педагогик  </a:t>
            </a:r>
            <a:r>
              <a:rPr lang="ru-RU" sz="3200" b="1" dirty="0">
                <a:solidFill>
                  <a:srgbClr val="FF0000"/>
                </a:solidFill>
              </a:rPr>
              <a:t>проект 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01317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solidFill>
                  <a:srgbClr val="00CC00"/>
                </a:solidFill>
              </a:rPr>
              <a:t>Проектның авторлары: </a:t>
            </a:r>
          </a:p>
          <a:p>
            <a:r>
              <a:rPr lang="tt-RU" dirty="0" smtClean="0">
                <a:solidFill>
                  <a:srgbClr val="00CC00"/>
                </a:solidFill>
              </a:rPr>
              <a:t>татар һәм рус теле тәрбиячеләре Борһанова Л. Х., Мөбаракшина Г. А. </a:t>
            </a:r>
            <a:endParaRPr lang="ru-RU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273262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6201"/>
              </p:ext>
            </p:extLst>
          </p:nvPr>
        </p:nvGraphicFramePr>
        <p:xfrm>
          <a:off x="395536" y="620688"/>
          <a:ext cx="8208911" cy="5328591"/>
        </p:xfrm>
        <a:graphic>
          <a:graphicData uri="http://schemas.openxmlformats.org/drawingml/2006/table">
            <a:tbl>
              <a:tblPr firstRow="1" firstCol="1" bandRow="1"/>
              <a:tblGrid>
                <a:gridCol w="730958"/>
                <a:gridCol w="3117721"/>
                <a:gridCol w="2478189"/>
                <a:gridCol w="1882043"/>
              </a:tblGrid>
              <a:tr h="895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на лучшее чтение стихов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Тукая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Совершенствовать навыки выразительного чтения стихотворений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Инсценировка произведений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Тукая – театрализованный конкурс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творческие способности в театральной деятельности. Воспитывать умение отличать сказочные ситуации от реальных.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руководитель, воспитатели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Прослушивание музыкальных произведений на стихи Г. Тукая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Через музыкальные произведения привить интерес к творчеству Г. Тукая, развивать эстетический вкус.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руководитель, воспитатели по обучению детей татарскому языку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Праздник посвященный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дню рождения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поэта (на двух языках)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нравственный потенциал худ. произведений Г. Тукая. Пробудить в душе ребенка чувства любви к природе, труду, чувства дружбы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руководитель, Воспитатели по обучению детей татарскому языку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273262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26106"/>
              </p:ext>
            </p:extLst>
          </p:nvPr>
        </p:nvGraphicFramePr>
        <p:xfrm>
          <a:off x="467544" y="532376"/>
          <a:ext cx="8136903" cy="5842968"/>
        </p:xfrm>
        <a:graphic>
          <a:graphicData uri="http://schemas.openxmlformats.org/drawingml/2006/table">
            <a:tbl>
              <a:tblPr firstRow="1" firstCol="1" bandRow="1"/>
              <a:tblGrid>
                <a:gridCol w="400337"/>
                <a:gridCol w="2354819"/>
                <a:gridCol w="2273450"/>
                <a:gridCol w="1972385"/>
                <a:gridCol w="1135912"/>
              </a:tblGrid>
              <a:tr h="2991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 с участием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педагогов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5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воспитателей по ознакомлению детей с творчеством поэта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Изучить своеобразие литературных произведений, вошедших в круг детского чтения и определить их соответствие уровню восприятия дошкольника на разных этапах его детства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Разучивание песни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Туган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тел»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Способствовать повышению интереса к татарскому языку, звучанию слов, запоминанию слов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обучению детей татарскому языку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Выступление на педагогическом часе о жизнедеятельности Г. Тукая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Помочь осознать значение творчества Г. Тукая, «величие его личности»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Викторина по произведениям поэта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Викторина – развитие мышления 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5" marR="68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273262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22087"/>
              </p:ext>
            </p:extLst>
          </p:nvPr>
        </p:nvGraphicFramePr>
        <p:xfrm>
          <a:off x="467544" y="476672"/>
          <a:ext cx="8496944" cy="5766462"/>
        </p:xfrm>
        <a:graphic>
          <a:graphicData uri="http://schemas.openxmlformats.org/drawingml/2006/table">
            <a:tbl>
              <a:tblPr firstRow="1" firstCol="1" bandRow="1"/>
              <a:tblGrid>
                <a:gridCol w="418050"/>
                <a:gridCol w="2459016"/>
                <a:gridCol w="2374045"/>
                <a:gridCol w="2059659"/>
                <a:gridCol w="1186174"/>
              </a:tblGrid>
              <a:tr h="309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 с участием родителей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«День рождения Г. Тукая»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Вызвать интерес к творчеству татарского поэта Г. Тукая, помочь родителям открыть перед ребенком мир поэзии, воспитывать трудолюбие.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детей и родителей по изготовлению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атрибутов, игрушек-персонажей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произведениям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 Г. Тукая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Выявить, читают ли родители детям книги. Что предпочитают слушать дети?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Воспитатели, родители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родителей в празднике, посвященном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дню рождения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поэта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внимание, воображение, зрительную память. Стимулировать у детей проявления творчества.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Воспитатели, родители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1906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4" y="-5892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Рабочий стол\тукай\0001-002-Tukaj-s-nami-navseg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20" y="461316"/>
            <a:ext cx="4504879" cy="593536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77281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</a:rPr>
              <a:t>Ми</a:t>
            </a:r>
            <a:r>
              <a:rPr lang="tt-RU" sz="4800" b="1" dirty="0">
                <a:solidFill>
                  <a:srgbClr val="C00000"/>
                </a:solidFill>
              </a:rPr>
              <a:t>лләтемнең </a:t>
            </a:r>
          </a:p>
          <a:p>
            <a:pPr lvl="0" algn="ctr"/>
            <a:r>
              <a:rPr lang="tt-RU" sz="4800" b="1" dirty="0">
                <a:solidFill>
                  <a:srgbClr val="C00000"/>
                </a:solidFill>
              </a:rPr>
              <a:t>горурлыгы – </a:t>
            </a:r>
          </a:p>
          <a:p>
            <a:pPr lvl="0" algn="ctr"/>
            <a:r>
              <a:rPr lang="tt-RU" sz="4800" b="1" dirty="0">
                <a:solidFill>
                  <a:srgbClr val="C00000"/>
                </a:solidFill>
              </a:rPr>
              <a:t>Тукай </a:t>
            </a:r>
          </a:p>
          <a:p>
            <a:pPr lvl="0" algn="ctr"/>
            <a:r>
              <a:rPr lang="tt-RU" sz="4800" b="1" dirty="0">
                <a:solidFill>
                  <a:srgbClr val="C00000"/>
                </a:solidFill>
              </a:rPr>
              <a:t>туган бу айда!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Цель</a:t>
            </a:r>
            <a:r>
              <a:rPr lang="ru-RU" sz="3200" b="1" dirty="0">
                <a:solidFill>
                  <a:srgbClr val="C00000"/>
                </a:solidFill>
              </a:rPr>
              <a:t>: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2600" dirty="0">
                <a:solidFill>
                  <a:srgbClr val="7030A0"/>
                </a:solidFill>
              </a:rPr>
              <a:t>познакомить детей с жизнью и творчеством татарского поэта Г. Тукая.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82341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Задачи:</a:t>
            </a:r>
            <a:endParaRPr lang="ru-RU" sz="3200" b="1" dirty="0">
              <a:solidFill>
                <a:srgbClr val="C00000"/>
              </a:solidFill>
            </a:endParaRPr>
          </a:p>
          <a:p>
            <a:pPr lvl="0"/>
            <a:r>
              <a:rPr lang="ru-RU" sz="2600" dirty="0" smtClean="0">
                <a:solidFill>
                  <a:srgbClr val="7030A0"/>
                </a:solidFill>
              </a:rPr>
              <a:t>- Формировать </a:t>
            </a:r>
            <a:r>
              <a:rPr lang="ru-RU" sz="2600" dirty="0">
                <a:solidFill>
                  <a:srgbClr val="7030A0"/>
                </a:solidFill>
              </a:rPr>
              <a:t>у детей эмоционально-образное восприятие произведений через художественное описание образов</a:t>
            </a:r>
          </a:p>
          <a:p>
            <a:pPr lvl="0"/>
            <a:r>
              <a:rPr lang="ru-RU" sz="2600" dirty="0" smtClean="0">
                <a:solidFill>
                  <a:srgbClr val="7030A0"/>
                </a:solidFill>
              </a:rPr>
              <a:t>- Посредством </a:t>
            </a:r>
            <a:r>
              <a:rPr lang="ru-RU" sz="2600" dirty="0">
                <a:solidFill>
                  <a:srgbClr val="7030A0"/>
                </a:solidFill>
              </a:rPr>
              <a:t>произведений Г. Тукая способствовать воспитанию у детей добрых чувств, интереса и любви к животным, сочувствия попавшим в беду. Воспитывать умение удивляться красоте родной природы</a:t>
            </a:r>
          </a:p>
          <a:p>
            <a:pPr lvl="0"/>
            <a:r>
              <a:rPr lang="ru-RU" sz="2600" dirty="0" smtClean="0">
                <a:solidFill>
                  <a:srgbClr val="7030A0"/>
                </a:solidFill>
              </a:rPr>
              <a:t>- Расширять </a:t>
            </a:r>
            <a:r>
              <a:rPr lang="ru-RU" sz="2600" dirty="0">
                <a:solidFill>
                  <a:srgbClr val="7030A0"/>
                </a:solidFill>
              </a:rPr>
              <a:t>представления родителей о татарской детской литературе. Приобщать родителей к семейному чтению литературных произвед</a:t>
            </a:r>
            <a:r>
              <a:rPr lang="ru-RU" sz="2800" dirty="0">
                <a:solidFill>
                  <a:srgbClr val="7030A0"/>
                </a:solidFill>
              </a:rPr>
              <a:t>ений.</a:t>
            </a:r>
          </a:p>
        </p:txBody>
      </p:sp>
    </p:spTree>
    <p:extLst>
      <p:ext uri="{BB962C8B-B14F-4D97-AF65-F5344CB8AC3E}">
        <p14:creationId xmlns:p14="http://schemas.microsoft.com/office/powerpoint/2010/main" val="2091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4" y="-5892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80920" cy="566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u="sng" dirty="0">
                <a:solidFill>
                  <a:srgbClr val="C00000"/>
                </a:solidFill>
              </a:rPr>
              <a:t>Актуальность проекта: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Одним </a:t>
            </a:r>
            <a:r>
              <a:rPr lang="ru-RU" sz="2400" dirty="0">
                <a:solidFill>
                  <a:srgbClr val="7030A0"/>
                </a:solidFill>
              </a:rPr>
              <a:t>из ярчайших представителей татарской литературы является великий татарский поэт </a:t>
            </a:r>
            <a:r>
              <a:rPr lang="ru-RU" sz="2400" dirty="0" err="1">
                <a:solidFill>
                  <a:srgbClr val="7030A0"/>
                </a:solidFill>
              </a:rPr>
              <a:t>Габдулла</a:t>
            </a:r>
            <a:r>
              <a:rPr lang="ru-RU" sz="2400" dirty="0">
                <a:solidFill>
                  <a:srgbClr val="7030A0"/>
                </a:solidFill>
              </a:rPr>
              <a:t> Тукай. </a:t>
            </a:r>
            <a:r>
              <a:rPr lang="ru-RU" sz="2400" dirty="0" smtClean="0">
                <a:solidFill>
                  <a:srgbClr val="7030A0"/>
                </a:solidFill>
              </a:rPr>
              <a:t>С </a:t>
            </a:r>
            <a:r>
              <a:rPr lang="ru-RU" sz="2400" dirty="0">
                <a:solidFill>
                  <a:srgbClr val="7030A0"/>
                </a:solidFill>
              </a:rPr>
              <a:t>годами </a:t>
            </a:r>
            <a:r>
              <a:rPr lang="ru-RU" sz="2400" dirty="0" smtClean="0">
                <a:solidFill>
                  <a:srgbClr val="7030A0"/>
                </a:solidFill>
              </a:rPr>
              <a:t>мы глубже </a:t>
            </a:r>
            <a:r>
              <a:rPr lang="ru-RU" sz="2400" dirty="0">
                <a:solidFill>
                  <a:srgbClr val="7030A0"/>
                </a:solidFill>
              </a:rPr>
              <a:t>осознаём </a:t>
            </a:r>
            <a:r>
              <a:rPr lang="ru-RU" sz="2400" dirty="0" smtClean="0">
                <a:solidFill>
                  <a:srgbClr val="7030A0"/>
                </a:solidFill>
              </a:rPr>
              <a:t>значение </a:t>
            </a:r>
            <a:r>
              <a:rPr lang="ru-RU" sz="2400" dirty="0">
                <a:solidFill>
                  <a:srgbClr val="7030A0"/>
                </a:solidFill>
              </a:rPr>
              <a:t>творчества и </a:t>
            </a:r>
            <a:r>
              <a:rPr lang="ru-RU" sz="2400" dirty="0" smtClean="0">
                <a:solidFill>
                  <a:srgbClr val="7030A0"/>
                </a:solidFill>
              </a:rPr>
              <a:t>величие </a:t>
            </a:r>
            <a:r>
              <a:rPr lang="ru-RU" sz="2400" dirty="0">
                <a:solidFill>
                  <a:srgbClr val="7030A0"/>
                </a:solidFill>
              </a:rPr>
              <a:t>личности </a:t>
            </a:r>
            <a:r>
              <a:rPr lang="ru-RU" sz="2400" dirty="0" smtClean="0">
                <a:solidFill>
                  <a:srgbClr val="7030A0"/>
                </a:solidFill>
              </a:rPr>
              <a:t>Тукая. Очень </a:t>
            </a:r>
            <a:r>
              <a:rPr lang="ru-RU" sz="2400" dirty="0">
                <a:solidFill>
                  <a:srgbClr val="7030A0"/>
                </a:solidFill>
              </a:rPr>
              <a:t>важно, чтобы у детей с самого раннего возраста накапливались любовь и уважение к личности великого поэта. 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Габдулла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Тукай - не просто великий поэт, а символ истории и судьбы всего татарского народа. Он и сегодня учит нас и наших детей понимать этот сложный мир со всеми его хлопотами и заботами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r>
              <a:rPr lang="ru-RU" sz="2600" dirty="0" smtClean="0">
                <a:solidFill>
                  <a:srgbClr val="7030A0"/>
                </a:solidFill>
              </a:rPr>
              <a:t>.</a:t>
            </a:r>
            <a:endParaRPr lang="ru-RU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99" y="0"/>
            <a:ext cx="9381782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764705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</a:rPr>
              <a:t>Вид проекта:</a:t>
            </a:r>
            <a:r>
              <a:rPr lang="ru-RU" sz="3200" b="1" dirty="0">
                <a:solidFill>
                  <a:srgbClr val="C00000"/>
                </a:solidFill>
              </a:rPr>
              <a:t> долгосрочный, творческий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7030A0"/>
                </a:solidFill>
              </a:rPr>
              <a:t>Участники проекта: </a:t>
            </a:r>
            <a:r>
              <a:rPr lang="ru-RU" sz="2600" dirty="0">
                <a:solidFill>
                  <a:srgbClr val="7030A0"/>
                </a:solidFill>
              </a:rPr>
              <a:t>дети </a:t>
            </a:r>
            <a:r>
              <a:rPr lang="ru-RU" sz="2600" dirty="0" smtClean="0">
                <a:solidFill>
                  <a:srgbClr val="7030A0"/>
                </a:solidFill>
              </a:rPr>
              <a:t>средних, старших, подготовительных групп,  </a:t>
            </a:r>
            <a:r>
              <a:rPr lang="ru-RU" sz="2600" dirty="0">
                <a:solidFill>
                  <a:srgbClr val="7030A0"/>
                </a:solidFill>
              </a:rPr>
              <a:t>педагоги (воспитатели, музыкальные руководители, воспитатели по обучению детей татарскому языку, инструктор по физкультуре), родители воспитанников.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5536" y="4119555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u="sng" dirty="0">
                <a:solidFill>
                  <a:srgbClr val="C00000"/>
                </a:solidFill>
              </a:rPr>
              <a:t>Срок реализации:</a:t>
            </a:r>
            <a:r>
              <a:rPr lang="ru-RU" sz="3200" b="1" dirty="0">
                <a:solidFill>
                  <a:srgbClr val="C00000"/>
                </a:solidFill>
              </a:rPr>
              <a:t> 02.03.2015 – 29.04.15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im4-tub-ru.yandex.net/i?id=41450906-6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351" y="3434892"/>
            <a:ext cx="3888432" cy="291632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23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5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</a:rPr>
              <a:t>Ожидаемый результат: </a:t>
            </a:r>
            <a:endParaRPr lang="ru-RU" sz="2800" b="1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</a:rPr>
              <a:t>Данный проект позволит получить знания о жизни и творчестве татарского поэта </a:t>
            </a:r>
            <a:r>
              <a:rPr lang="ru-RU" sz="2400" dirty="0" err="1">
                <a:solidFill>
                  <a:srgbClr val="7030A0"/>
                </a:solidFill>
              </a:rPr>
              <a:t>Габдуллы</a:t>
            </a:r>
            <a:r>
              <a:rPr lang="ru-RU" sz="2400" dirty="0">
                <a:solidFill>
                  <a:srgbClr val="7030A0"/>
                </a:solidFill>
              </a:rPr>
              <a:t> Тукая.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</a:rPr>
              <a:t>Возрастёт интерес у участников проекта к дальнейшему знакомству с произведениями поэта.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</a:rPr>
              <a:t>Повысится компетентность педагогов в области знаний творчества Г. Тукая.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</a:rPr>
              <a:t>Проявятся творческие способности детей и родителей в разных видах деятельности.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</a:rPr>
              <a:t>Пополнится предметно-развивающая среда групп книгами с произведениями </a:t>
            </a:r>
            <a:r>
              <a:rPr lang="ru-RU" sz="2400" dirty="0" err="1">
                <a:solidFill>
                  <a:srgbClr val="7030A0"/>
                </a:solidFill>
              </a:rPr>
              <a:t>Габдуллы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Тукая.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064896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Этапы проекта.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I этап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(02.03.15.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27.03.15.)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Подготовительный. Провести анкетирование родителей. В группах обсудить цели и задачи проекта. Воспитателям создать условия в группах для реализации проекта.</a:t>
            </a:r>
            <a:endParaRPr lang="ru-RU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II этап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01.04.15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24.04.15)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Реализация основных видов деятельности по проекту. Презентация.</a:t>
            </a:r>
            <a:endParaRPr lang="ru-RU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III этап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27.04.15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29.04.15)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Итоговый сбор и обработка практических материалов</a:t>
            </a:r>
            <a:endParaRPr lang="ru-RU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0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" y="-5892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Планирование и организация деятельности.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12142"/>
              </p:ext>
            </p:extLst>
          </p:nvPr>
        </p:nvGraphicFramePr>
        <p:xfrm>
          <a:off x="539552" y="1052737"/>
          <a:ext cx="8181528" cy="4687118"/>
        </p:xfrm>
        <a:graphic>
          <a:graphicData uri="http://schemas.openxmlformats.org/drawingml/2006/table">
            <a:tbl>
              <a:tblPr firstRow="1" firstCol="1" bandRow="1"/>
              <a:tblGrid>
                <a:gridCol w="563578"/>
                <a:gridCol w="2661454"/>
                <a:gridCol w="2186870"/>
                <a:gridCol w="1895492"/>
                <a:gridCol w="874134"/>
              </a:tblGrid>
              <a:tr h="25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этап - подготовительный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 родителей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Выявить, читают ли родители детям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книги Тукая. Какие сказки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предпочитают слушать дети?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«Круглый стол» с участием воспитателей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Обсудить цели и задачи проекта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«Подари книгу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Тукая детскому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саду»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Пополнить библиотеку групп книгами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Родители, воспитатели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 родительского уголка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Просвещать родителей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по обучению детей татарскому языку, воспитатели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0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0"/>
            <a:ext cx="9175594" cy="68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61"/>
              </p:ext>
            </p:extLst>
          </p:nvPr>
        </p:nvGraphicFramePr>
        <p:xfrm>
          <a:off x="539553" y="548680"/>
          <a:ext cx="7992887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393250"/>
                <a:gridCol w="2313141"/>
                <a:gridCol w="2233212"/>
                <a:gridCol w="1937476"/>
                <a:gridCol w="1115808"/>
              </a:tblGrid>
              <a:tr h="37357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 этап - основной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7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 с участием детей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Тематические занятия, посвященные жизнедеятельности Г. Тукая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Помочь детям осознать значения творчества Г. Тукая и величие его личности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Воспитатели, Воспитатель по обучению детей татарскому языку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01.04.15 - 06.04.15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Ознакомление с произведениями поэта по возрастным группам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Помочь детям понять содержание и суть произведений. Воспитать доброе отношение к их героям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Воспитатели, Воспитатель по обучению детей татарскому языку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06.04.15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10.04.15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на лучший рисунок по мотивам произведений поэта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Предавать в рисунках свое отношение к содержанию и поступкам героев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06.04.15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10.04.15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Экскурсия в библиотеку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Вызвать положительные эмоции от увиденного и услышанного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 подготовительной группы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13.04.15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913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Лейсан Ханифовна</dc:creator>
  <cp:lastModifiedBy>Admin</cp:lastModifiedBy>
  <cp:revision>70</cp:revision>
  <dcterms:modified xsi:type="dcterms:W3CDTF">2016-01-27T19:13:42Z</dcterms:modified>
</cp:coreProperties>
</file>