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56" r:id="rId3"/>
    <p:sldId id="257" r:id="rId4"/>
    <p:sldId id="259" r:id="rId5"/>
    <p:sldId id="260" r:id="rId6"/>
    <p:sldId id="258" r:id="rId7"/>
    <p:sldId id="298" r:id="rId8"/>
    <p:sldId id="287" r:id="rId9"/>
    <p:sldId id="265" r:id="rId10"/>
    <p:sldId id="285" r:id="rId11"/>
    <p:sldId id="286" r:id="rId12"/>
    <p:sldId id="299" r:id="rId13"/>
    <p:sldId id="304" r:id="rId14"/>
    <p:sldId id="300" r:id="rId15"/>
    <p:sldId id="262" r:id="rId16"/>
    <p:sldId id="266" r:id="rId17"/>
    <p:sldId id="264" r:id="rId18"/>
    <p:sldId id="267" r:id="rId19"/>
    <p:sldId id="268" r:id="rId20"/>
    <p:sldId id="270" r:id="rId21"/>
    <p:sldId id="269" r:id="rId22"/>
    <p:sldId id="289" r:id="rId23"/>
    <p:sldId id="290" r:id="rId24"/>
    <p:sldId id="291" r:id="rId25"/>
    <p:sldId id="292" r:id="rId26"/>
    <p:sldId id="293" r:id="rId27"/>
    <p:sldId id="294" r:id="rId28"/>
    <p:sldId id="263" r:id="rId29"/>
    <p:sldId id="261" r:id="rId30"/>
    <p:sldId id="302" r:id="rId31"/>
    <p:sldId id="303" r:id="rId32"/>
    <p:sldId id="301" r:id="rId33"/>
    <p:sldId id="288" r:id="rId34"/>
    <p:sldId id="305" r:id="rId35"/>
    <p:sldId id="27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D8831F-3C0C-4677-B2E6-8742784CBC6F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08D189-9E14-4287-BBEB-500BFFFE2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ОПРЕДЕЛЯЕМ </a:t>
            </a:r>
            <a:r>
              <a:rPr lang="ru-RU" dirty="0" smtClean="0">
                <a:solidFill>
                  <a:srgbClr val="C00000"/>
                </a:solidFill>
              </a:rPr>
              <a:t>ПРОБЛЕМУ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УРОКА</a:t>
            </a:r>
            <a:endParaRPr lang="ru-RU" sz="48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о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9286908" cy="5000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словосочетания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858280" cy="63389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 smtClean="0"/>
              <a:t>ПРИ </a:t>
            </a:r>
            <a:r>
              <a:rPr lang="ru-RU" sz="3200" b="1" u="sng" dirty="0" smtClean="0"/>
              <a:t>СОЧИНИТЕЛЬНОЙ </a:t>
            </a:r>
            <a:r>
              <a:rPr lang="ru-RU" sz="3200" b="1" dirty="0" smtClean="0"/>
              <a:t>СВЯЗИ СЛОВА РАВНОПРАВНЫ ПО СМЫСЛУ И ГРАММАТИЧЕСКИ И СОЕДИНЯЮТСЯ ПРИ ПОМОЩИ ИНТОНАЦИИ И СОЮЗОВ И, А, НО, ИЛИ, ДА. </a:t>
            </a:r>
            <a:endParaRPr lang="ru-RU" sz="3200" dirty="0" smtClean="0"/>
          </a:p>
          <a:p>
            <a:pPr lvl="0"/>
            <a:r>
              <a:rPr lang="ru-RU" sz="3200" b="1" dirty="0" smtClean="0"/>
              <a:t>ПРИ </a:t>
            </a:r>
            <a:r>
              <a:rPr lang="ru-RU" sz="3200" b="1" u="sng" dirty="0" smtClean="0"/>
              <a:t>ПОДЧИНИТЕЛЬНОЙ</a:t>
            </a:r>
            <a:r>
              <a:rPr lang="ru-RU" sz="3200" b="1" dirty="0" smtClean="0"/>
              <a:t> СВЯЗИ ОДНО СЛОВО ЗАВИСИТ ОТ ДРУГОГО ПО СМЫСЛУ И ГРАММАТИЧЕСКИ</a:t>
            </a:r>
            <a:r>
              <a:rPr lang="ru-RU" b="1" dirty="0" smtClean="0"/>
              <a:t>.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</a:rPr>
              <a:t>СОЧИНИТЕЛЬНАЯ И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ПОДЧИНИТЕЛЬНАЯ СВЯЗЬ СЛОВ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Словосочетание – это сочетание слов, связанных подчинительной связью по смыслу и грамматически.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Что такое словосочетание?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b="1" dirty="0" smtClean="0"/>
              <a:t>Подлежащее и сказуемое, например, </a:t>
            </a:r>
            <a:r>
              <a:rPr lang="ru-RU" sz="3200" b="1" i="1" dirty="0" smtClean="0"/>
              <a:t>дождь идёт</a:t>
            </a:r>
            <a:r>
              <a:rPr lang="ru-RU" sz="3200" b="1" dirty="0" smtClean="0"/>
              <a:t>. </a:t>
            </a:r>
          </a:p>
          <a:p>
            <a:pPr lvl="0"/>
            <a:r>
              <a:rPr lang="ru-RU" sz="3200" b="1" dirty="0" smtClean="0"/>
              <a:t>Однородные члены предложения, например, </a:t>
            </a:r>
            <a:r>
              <a:rPr lang="ru-RU" sz="3200" b="1" i="1" dirty="0" smtClean="0"/>
              <a:t>и дождь и снег. </a:t>
            </a:r>
            <a:endParaRPr lang="ru-RU" sz="3200" b="1" dirty="0" smtClean="0"/>
          </a:p>
          <a:p>
            <a:pPr lvl="0"/>
            <a:r>
              <a:rPr lang="ru-RU" sz="3200" b="1" dirty="0" smtClean="0"/>
              <a:t>Фразеологизмы, например, </a:t>
            </a:r>
            <a:r>
              <a:rPr lang="ru-RU" sz="3200" b="1" i="1" dirty="0" smtClean="0"/>
              <a:t>сломя голову</a:t>
            </a:r>
            <a:r>
              <a:rPr lang="ru-RU" sz="3200" b="1" dirty="0" smtClean="0"/>
              <a:t>. </a:t>
            </a:r>
          </a:p>
          <a:p>
            <a:pPr lvl="0"/>
            <a:r>
              <a:rPr lang="ru-RU" sz="3200" b="1" dirty="0" smtClean="0"/>
              <a:t>Сочетание служебного и знаменательного слова, например, </a:t>
            </a:r>
            <a:r>
              <a:rPr lang="ru-RU" sz="3200" b="1" i="1" dirty="0" smtClean="0"/>
              <a:t>перед сном.</a:t>
            </a:r>
            <a:r>
              <a:rPr lang="ru-RU" sz="3200" b="1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НЕ ЯВЛЯЮТСЯ СЛОВОСОЧЕТАНИЕМ: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Слово</a:t>
            </a:r>
            <a:r>
              <a:rPr lang="ru-RU" sz="3600" b="1" dirty="0" smtClean="0"/>
              <a:t> – 3 раза хлопаем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Словосочетание</a:t>
            </a:r>
            <a:r>
              <a:rPr lang="ru-RU" sz="3600" b="1" dirty="0" smtClean="0"/>
              <a:t> – 3 раза топаем</a:t>
            </a:r>
          </a:p>
          <a:p>
            <a:pPr>
              <a:lnSpc>
                <a:spcPct val="20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Предложение</a:t>
            </a:r>
            <a:r>
              <a:rPr lang="ru-RU" sz="3600" b="1" dirty="0" smtClean="0"/>
              <a:t> – 3раза приседаем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>
                <a:solidFill>
                  <a:srgbClr val="7030A0"/>
                </a:solidFill>
              </a:rPr>
              <a:t>Физминутка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effectLst/>
              </a:rPr>
              <a:t>Колокольный звон</a:t>
            </a:r>
            <a:endParaRPr lang="ru-RU" sz="6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звон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Раздаётся колокольный звон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читаю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14300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7030A0"/>
                </a:solidFill>
              </a:rPr>
              <a:t>По какой записи можно «узнать» инопланетянина?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7772400" cy="335758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ru-RU" sz="2800" b="1" dirty="0" err="1" smtClean="0"/>
              <a:t>Шорек</a:t>
            </a:r>
            <a:r>
              <a:rPr lang="ru-RU" sz="2800" b="1" dirty="0" smtClean="0"/>
              <a:t>                          рыбка</a:t>
            </a:r>
          </a:p>
          <a:p>
            <a:pPr algn="l">
              <a:lnSpc>
                <a:spcPct val="200000"/>
              </a:lnSpc>
            </a:pPr>
            <a:r>
              <a:rPr lang="ru-RU" sz="2800" b="1" dirty="0" err="1" smtClean="0"/>
              <a:t>Кузявый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шорек</a:t>
            </a:r>
            <a:r>
              <a:rPr lang="ru-RU" sz="2800" b="1" dirty="0" smtClean="0"/>
              <a:t>             золотой рыбка</a:t>
            </a:r>
          </a:p>
          <a:p>
            <a:pPr algn="l">
              <a:lnSpc>
                <a:spcPct val="200000"/>
              </a:lnSpc>
            </a:pPr>
            <a:r>
              <a:rPr lang="ru-RU" sz="2800" b="1" dirty="0" err="1" smtClean="0"/>
              <a:t>Шорек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сяпал</a:t>
            </a:r>
            <a:r>
              <a:rPr lang="ru-RU" sz="2800" b="1" dirty="0" smtClean="0"/>
              <a:t>                рыбка уплыть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400" dirty="0" smtClean="0"/>
              <a:t>На трубе читаю объявление.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читаю объявление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9143999" cy="57864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Зимние забавы.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908" y="0"/>
            <a:ext cx="9501254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b="1" dirty="0" smtClean="0"/>
              <a:t>лес окутать туман лучи солнце пробиваться сквозь туман осторожный медведица выйти с три медвежата на прогулка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Составьте предложения.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/>
              <a:t>       </a:t>
            </a:r>
            <a:r>
              <a:rPr lang="ru-RU" sz="4400" b="1" dirty="0" smtClean="0"/>
              <a:t>Лес окутал туман. Лучи солнца пробиваются сквозь туман. Осторожно медведица вышла с тремя медвежатами на прогулку.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3 предложения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4400" b="1" dirty="0" smtClean="0"/>
              <a:t>рыбка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4400" b="1" dirty="0" smtClean="0"/>
              <a:t>рыбка золотая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4400" b="1" dirty="0" smtClean="0"/>
              <a:t>Рыбка уплыла.</a:t>
            </a:r>
            <a:endParaRPr lang="ru-RU" sz="4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Как это называется?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2928926" y="3071810"/>
            <a:ext cx="428628" cy="4029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143372" y="3000372"/>
            <a:ext cx="1071570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357422" y="5357826"/>
            <a:ext cx="2143140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4500562" y="5357826"/>
            <a:ext cx="2286016" cy="714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вно 18"/>
          <p:cNvSpPr/>
          <p:nvPr/>
        </p:nvSpPr>
        <p:spPr>
          <a:xfrm>
            <a:off x="4572000" y="5500702"/>
            <a:ext cx="2143140" cy="714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6000" b="1" dirty="0" smtClean="0"/>
              <a:t>повествовательные</a:t>
            </a:r>
            <a:endParaRPr lang="ru-RU" sz="6000" dirty="0" smtClean="0"/>
          </a:p>
          <a:p>
            <a:pPr lvl="0"/>
            <a:r>
              <a:rPr lang="ru-RU" sz="6000" b="1" dirty="0" smtClean="0"/>
              <a:t>вопросительные</a:t>
            </a:r>
            <a:endParaRPr lang="ru-RU" sz="6000" dirty="0" smtClean="0"/>
          </a:p>
          <a:p>
            <a:pPr lvl="0"/>
            <a:r>
              <a:rPr lang="ru-RU" sz="6000" b="1" dirty="0" smtClean="0"/>
              <a:t>побудительные</a:t>
            </a:r>
            <a:endParaRPr lang="ru-RU" sz="6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ПО ЦЕЛИ ВЫСКАЗЫВАНИЯ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4800" b="1" dirty="0" smtClean="0"/>
          </a:p>
          <a:p>
            <a:pPr lvl="0"/>
            <a:r>
              <a:rPr lang="ru-RU" sz="4800" b="1" dirty="0" smtClean="0"/>
              <a:t>ВОСКЛИЦАТЕЛЬНЫЕ </a:t>
            </a:r>
            <a:endParaRPr lang="ru-RU" sz="4800" dirty="0" smtClean="0"/>
          </a:p>
          <a:p>
            <a:pPr lvl="0"/>
            <a:endParaRPr lang="ru-RU" sz="4800" b="1" dirty="0" smtClean="0"/>
          </a:p>
          <a:p>
            <a:pPr lvl="0"/>
            <a:r>
              <a:rPr lang="ru-RU" sz="4800" b="1" dirty="0" smtClean="0"/>
              <a:t>НЕВОСКЛИЦАТЕЛЬНЫЕ 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ПО ЭМОЦИОНАЛЬНОЙ ОКРАСКЕ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dirty="0" smtClean="0"/>
              <a:t>ОНО НАЗЫВАЕТ  ПРЕДМЕТ, ДЕЙСТВИЕ, ПРИЗНАК, А НЕ СООБЩАЕТ О НИХ; </a:t>
            </a:r>
            <a:endParaRPr lang="ru-RU" sz="2800" dirty="0" smtClean="0"/>
          </a:p>
          <a:p>
            <a:pPr lvl="0"/>
            <a:r>
              <a:rPr lang="ru-RU" sz="2800" b="1" dirty="0" smtClean="0"/>
              <a:t>СОСТОИТ ИЗ ДВУХ ГРАММАТИЧЕСКИ СВЯЗАННЫХ СЛОВ, А ПРЕДЛОЖЕНИЕ МОЖЕТ СОСТОЯТЬ И ИЗ ОДНОГО , И ИЗ НЕСКОЛЬКИХ</a:t>
            </a:r>
            <a:r>
              <a:rPr lang="ru-RU" sz="2800" dirty="0" smtClean="0"/>
              <a:t>; </a:t>
            </a:r>
          </a:p>
          <a:p>
            <a:pPr lvl="0"/>
            <a:r>
              <a:rPr lang="ru-RU" sz="2800" b="1" dirty="0" smtClean="0"/>
              <a:t>ИСПОЛЬЗУЕТСЯ В РЕЧИ ТОЛЬКО В СОСТАВЕ ПРЕДЛОЖЕНИЯ; </a:t>
            </a:r>
            <a:endParaRPr lang="ru-RU" sz="2800" dirty="0" smtClean="0"/>
          </a:p>
          <a:p>
            <a:pPr lvl="0"/>
            <a:r>
              <a:rPr lang="ru-RU" sz="2800" b="1" dirty="0" smtClean="0"/>
              <a:t>НЕ ИМЕЕТ СОБСТВЕННОЙ ИНТОНАЦИИ. </a:t>
            </a:r>
            <a:endParaRPr lang="ru-RU" sz="2800" dirty="0" smtClean="0"/>
          </a:p>
          <a:p>
            <a:r>
              <a:rPr lang="ru-RU" sz="28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СЛОВОСОЧЕТАНИЕ ОТЛИЧАЕТСЯ ОТ ПРЕДЛОЖЕНИЯ: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63579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интересный </a:t>
            </a:r>
          </a:p>
          <a:p>
            <a:r>
              <a:rPr lang="ru-RU" sz="5400" dirty="0" smtClean="0"/>
              <a:t>скучный  </a:t>
            </a:r>
          </a:p>
          <a:p>
            <a:r>
              <a:rPr lang="ru-RU" sz="5400" dirty="0" smtClean="0"/>
              <a:t>легкий  </a:t>
            </a:r>
          </a:p>
          <a:p>
            <a:r>
              <a:rPr lang="ru-RU" sz="5400" dirty="0" smtClean="0"/>
              <a:t>трудный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 был урок?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14488"/>
            <a:ext cx="4429156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ВСЕМ СПАСИБО ЗА УРОК!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 Слово в словосочетании и предложении.</a:t>
            </a:r>
            <a:endParaRPr lang="ru-RU" sz="6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Тема урока: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Какую роль играет слово в словосочетании и предложении?</a:t>
            </a:r>
          </a:p>
          <a:p>
            <a:r>
              <a:rPr lang="ru-RU" sz="4000" b="1" dirty="0" smtClean="0"/>
              <a:t>Чем отличаются слово, словосочетание и предложение?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Цель урока: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ru-RU" b="1" dirty="0" smtClean="0"/>
              <a:t>солнце    яркое солнце        Солнце светит.</a:t>
            </a:r>
          </a:p>
          <a:p>
            <a:pPr>
              <a:lnSpc>
                <a:spcPct val="200000"/>
              </a:lnSpc>
              <a:buNone/>
            </a:pPr>
            <a:r>
              <a:rPr lang="ru-RU" b="1" dirty="0" smtClean="0"/>
              <a:t>затих       совсем затих         Лес затих.</a:t>
            </a:r>
          </a:p>
          <a:p>
            <a:pPr>
              <a:lnSpc>
                <a:spcPct val="200000"/>
              </a:lnSpc>
              <a:buNone/>
            </a:pPr>
            <a:r>
              <a:rPr lang="ru-RU" b="1" dirty="0" smtClean="0"/>
              <a:t>серый      </a:t>
            </a:r>
            <a:r>
              <a:rPr lang="ru-RU" b="1" dirty="0" err="1" smtClean="0"/>
              <a:t>серый</a:t>
            </a:r>
            <a:r>
              <a:rPr lang="ru-RU" b="1" dirty="0" smtClean="0"/>
              <a:t> снег            Тает серый снег.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Чем отличаются?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u="sng" dirty="0" smtClean="0"/>
              <a:t>ПО СТРУКТУРЕ </a:t>
            </a:r>
            <a:r>
              <a:rPr lang="ru-RU" sz="3600" b="1" dirty="0" smtClean="0"/>
              <a:t>(ОДНО СЛОВО/ДВА/ОДНО И НЕСКОЛЬКО) </a:t>
            </a:r>
          </a:p>
          <a:p>
            <a:r>
              <a:rPr lang="ru-RU" sz="3600" b="1" u="sng" dirty="0" smtClean="0"/>
              <a:t>ПО СМЫСЛУ </a:t>
            </a:r>
            <a:r>
              <a:rPr lang="ru-RU" sz="3600" b="1" dirty="0" smtClean="0"/>
              <a:t>(ОДНО НАЗВАНИЕ ПОНЯТИЯ/БОЛЕЕ ТОЧНОЕ  НАЗВАНИЕ/СОДЕРЖИТ СООБЩЕНИЕ) </a:t>
            </a:r>
            <a:endParaRPr lang="ru-RU" sz="3600" dirty="0" smtClean="0"/>
          </a:p>
          <a:p>
            <a:pPr lvl="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СЛОВО ОТЛИЧАЕТСЯ ОТ СЛОВОСОЧЕТАНИЯ И ПРЕДЛОЖЕНИЯ: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</a:t>
            </a:r>
            <a:r>
              <a:rPr lang="ru-RU" sz="4800" b="1" u="sng" dirty="0" smtClean="0">
                <a:solidFill>
                  <a:srgbClr val="C00000"/>
                </a:solidFill>
              </a:rPr>
              <a:t>Слово</a:t>
            </a:r>
            <a:r>
              <a:rPr lang="ru-RU" sz="4800" b="1" dirty="0" smtClean="0"/>
              <a:t> - единица речи, служащая для именования предметов, их качеств и характеристик.</a:t>
            </a:r>
            <a:r>
              <a:rPr lang="ru-RU" sz="4800" dirty="0" smtClean="0"/>
              <a:t> 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Что такое слово и какова его роль?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две сиамские кошки,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граммофон старинный,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стол дубовый обеденный,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плащ новый,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зонт дамский, 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попугай зелёный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Продаются: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722</TotalTime>
  <Words>348</Words>
  <Application>Microsoft Office PowerPoint</Application>
  <PresentationFormat>Экран (4:3)</PresentationFormat>
  <Paragraphs>79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Открытая</vt:lpstr>
      <vt:lpstr>ОПРЕДЕЛЯЕМ ПРОБЛЕМУ</vt:lpstr>
      <vt:lpstr>По какой записи можно «узнать» инопланетянина?</vt:lpstr>
      <vt:lpstr>Как это называется?</vt:lpstr>
      <vt:lpstr>Тема урока:</vt:lpstr>
      <vt:lpstr>Цель урока:</vt:lpstr>
      <vt:lpstr>Чем отличаются?</vt:lpstr>
      <vt:lpstr> СЛОВО ОТЛИЧАЕТСЯ ОТ СЛОВОСОЧЕТАНИЯ И ПРЕДЛОЖЕНИЯ: </vt:lpstr>
      <vt:lpstr>Что такое слово и какова его роль?</vt:lpstr>
      <vt:lpstr>Продаются:</vt:lpstr>
      <vt:lpstr>Структура словосочетания</vt:lpstr>
      <vt:lpstr>Слайд 11</vt:lpstr>
      <vt:lpstr> СОЧИНИТЕЛЬНАЯ И  ПОДЧИНИТЕЛЬНАЯ СВЯЗЬ СЛОВ </vt:lpstr>
      <vt:lpstr> Что такое словосочетание? </vt:lpstr>
      <vt:lpstr> НЕ ЯВЛЯЮТСЯ СЛОВОСОЧЕТАНИЕМ: </vt:lpstr>
      <vt:lpstr>Физминутка</vt:lpstr>
      <vt:lpstr>Колокольный звон</vt:lpstr>
      <vt:lpstr>звон</vt:lpstr>
      <vt:lpstr>Раздаётся колокольный звон.</vt:lpstr>
      <vt:lpstr>читаю</vt:lpstr>
      <vt:lpstr>На трубе читаю объявление. </vt:lpstr>
      <vt:lpstr>читаю объявление</vt:lpstr>
      <vt:lpstr>Зимние забавы.</vt:lpstr>
      <vt:lpstr>Слайд 23</vt:lpstr>
      <vt:lpstr>Слайд 24</vt:lpstr>
      <vt:lpstr>Слайд 25</vt:lpstr>
      <vt:lpstr>Слайд 26</vt:lpstr>
      <vt:lpstr>Слайд 27</vt:lpstr>
      <vt:lpstr>Составьте предложения.</vt:lpstr>
      <vt:lpstr> 3 предложения</vt:lpstr>
      <vt:lpstr> ПО ЦЕЛИ ВЫСКАЗЫВАНИЯ </vt:lpstr>
      <vt:lpstr> ПО ЭМОЦИОНАЛЬНОЙ ОКРАСКЕ </vt:lpstr>
      <vt:lpstr> СЛОВОСОЧЕТАНИЕ ОТЛИЧАЕТСЯ ОТ ПРЕДЛОЖЕНИЯ: </vt:lpstr>
      <vt:lpstr>Слайд 33</vt:lpstr>
      <vt:lpstr>Какой был урок?</vt:lpstr>
      <vt:lpstr>ВСЕМ СПАСИБО ЗА УРОК!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какой записи можно «узнать» инопланетянина?</dc:title>
  <dc:creator>Пользователь</dc:creator>
  <cp:lastModifiedBy>Пользователь</cp:lastModifiedBy>
  <cp:revision>75</cp:revision>
  <dcterms:created xsi:type="dcterms:W3CDTF">2015-10-19T18:50:33Z</dcterms:created>
  <dcterms:modified xsi:type="dcterms:W3CDTF">2015-10-22T17:34:23Z</dcterms:modified>
</cp:coreProperties>
</file>