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66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2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7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C295-EC65-410A-B83B-AF7B616172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61B9-3DBA-4401-931C-B15D2E1D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>
            <a:noAutofit/>
          </a:bodyPr>
          <a:lstStyle/>
          <a:p>
            <a:r>
              <a:rPr lang="tt-RU" sz="8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Хәерле көн!!!</a:t>
            </a:r>
            <a:endParaRPr lang="ru-RU" sz="8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283152" cy="5112568"/>
          </a:xfrm>
        </p:spPr>
        <p:txBody>
          <a:bodyPr>
            <a:normAutofit fontScale="90000"/>
          </a:bodyPr>
          <a:lstStyle/>
          <a:p>
            <a:pPr algn="l"/>
            <a:r>
              <a:rPr lang="tt-RU" sz="4000" dirty="0" smtClean="0">
                <a:solidFill>
                  <a:srgbClr val="FF0000"/>
                </a:solidFill>
              </a:rPr>
              <a:t>Хикәя фигыль.</a:t>
            </a:r>
            <a:br>
              <a:rPr lang="tt-RU" sz="4000" dirty="0" smtClean="0">
                <a:solidFill>
                  <a:srgbClr val="FF0000"/>
                </a:solidFill>
              </a:rPr>
            </a:br>
            <a:r>
              <a:rPr lang="tt-RU" sz="3200" dirty="0" smtClean="0"/>
              <a:t>1) Хәзерге заман хикәя фигыль.</a:t>
            </a:r>
            <a:br>
              <a:rPr lang="tt-RU" sz="3200" dirty="0" smtClean="0"/>
            </a:br>
            <a:r>
              <a:rPr lang="tt-RU" sz="3200" dirty="0" smtClean="0"/>
              <a:t>Нишли? Нишләми? (-а/-ә, -ый/-и, -мый/-ми)</a:t>
            </a:r>
            <a:br>
              <a:rPr lang="tt-RU" sz="3200" dirty="0" smtClean="0"/>
            </a:br>
            <a:r>
              <a:rPr lang="tt-RU" sz="3200" dirty="0" smtClean="0"/>
              <a:t>2) Үткән заман хикәя фигыль.</a:t>
            </a:r>
            <a:br>
              <a:rPr lang="tt-RU" sz="3200" dirty="0" smtClean="0"/>
            </a:br>
            <a:r>
              <a:rPr lang="tt-RU" sz="3200" dirty="0" smtClean="0"/>
              <a:t>Нишләде? Нишләмәде? Нишләгән? Нишләмәгән? (-ды/-де, -ты/-те, -мады/-мәде</a:t>
            </a:r>
            <a:br>
              <a:rPr lang="tt-RU" sz="3200" dirty="0" smtClean="0"/>
            </a:br>
            <a:r>
              <a:rPr lang="tt-RU" sz="3200" dirty="0" smtClean="0"/>
              <a:t>-ган/-гән,-кан/-кән, -маган/-мәгән)</a:t>
            </a:r>
            <a:br>
              <a:rPr lang="tt-RU" sz="3200" dirty="0" smtClean="0"/>
            </a:br>
            <a:r>
              <a:rPr lang="tt-RU" sz="3200" dirty="0" smtClean="0"/>
              <a:t>3) киләчәк заман хикәя фигыль.</a:t>
            </a:r>
            <a:br>
              <a:rPr lang="tt-RU" sz="3200" dirty="0" smtClean="0"/>
            </a:br>
            <a:r>
              <a:rPr lang="tt-RU" sz="3200" dirty="0" smtClean="0"/>
              <a:t>нишләячәк? Нишләмәячәк? нишләр? нишләмәс? (-ачак/-әчәк, -ячак/-ячәк, -ар/-әр/-ыр/-ер/-р)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0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                        </a:t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dirty="0" smtClean="0">
                <a:solidFill>
                  <a:srgbClr val="FF0000"/>
                </a:solidFill>
              </a:rPr>
              <a:t>                          Дәрес тәмам! </a:t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dirty="0" smtClean="0">
                <a:solidFill>
                  <a:srgbClr val="FF0000"/>
                </a:solidFill>
              </a:rPr>
              <a:t>                          Сау булыгыз!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3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036496" cy="1470025"/>
          </a:xfrm>
        </p:spPr>
        <p:txBody>
          <a:bodyPr/>
          <a:lstStyle/>
          <a:p>
            <a:r>
              <a:rPr lang="tt-RU" dirty="0" smtClean="0">
                <a:solidFill>
                  <a:schemeClr val="bg1"/>
                </a:solidFill>
              </a:rPr>
              <a:t>Тема: Хикәя фигыл</a:t>
            </a:r>
            <a:r>
              <a:rPr lang="ru-RU" dirty="0" smtClean="0">
                <a:solidFill>
                  <a:schemeClr val="bg1"/>
                </a:solidFill>
              </a:rPr>
              <a:t>ь</a:t>
            </a:r>
            <a:r>
              <a:rPr lang="tt-RU" dirty="0" smtClean="0">
                <a:solidFill>
                  <a:schemeClr val="bg1"/>
                </a:solidFill>
              </a:rPr>
              <a:t>нең заман формаларын кабатлау.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7848872" cy="2520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t-RU" dirty="0" smtClean="0">
                <a:solidFill>
                  <a:schemeClr val="bg1"/>
                </a:solidFill>
              </a:rPr>
              <a:t>Максат:  Хикәя фигыль турында белемнәрне искә төшерү, ныгыту;</a:t>
            </a:r>
          </a:p>
          <a:p>
            <a:pPr algn="l"/>
            <a:r>
              <a:rPr lang="tt-RU" dirty="0" smtClean="0">
                <a:solidFill>
                  <a:schemeClr val="bg1"/>
                </a:solidFill>
              </a:rPr>
              <a:t>Хикәя фигыльне телдән һәм язма сөйләмдә актив куллану;</a:t>
            </a:r>
          </a:p>
          <a:p>
            <a:pPr algn="l"/>
            <a:r>
              <a:rPr lang="tt-RU" dirty="0" smtClean="0">
                <a:solidFill>
                  <a:schemeClr val="bg1"/>
                </a:solidFill>
              </a:rPr>
              <a:t>Тел, милләт төшенчәләренә игътибар иттерү.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5674642"/>
          </a:xfrm>
        </p:spPr>
        <p:txBody>
          <a:bodyPr>
            <a:normAutofit/>
          </a:bodyPr>
          <a:lstStyle/>
          <a:p>
            <a:r>
              <a:rPr lang="tt-RU" sz="4000" dirty="0" smtClean="0"/>
              <a:t>Каникулда рәхәт иде;</a:t>
            </a:r>
            <a:br>
              <a:rPr lang="tt-RU" sz="4000" dirty="0" smtClean="0"/>
            </a:br>
            <a:r>
              <a:rPr lang="tt-RU" sz="4000" dirty="0" smtClean="0"/>
              <a:t>Ял итәсең, уйныйсың.</a:t>
            </a:r>
            <a:br>
              <a:rPr lang="tt-RU" sz="4000" dirty="0" smtClean="0"/>
            </a:br>
            <a:r>
              <a:rPr lang="tt-RU" sz="4000" dirty="0" smtClean="0"/>
              <a:t>Үзең уйныйсың, ә үзең</a:t>
            </a:r>
            <a:br>
              <a:rPr lang="tt-RU" sz="4000" dirty="0" smtClean="0"/>
            </a:br>
            <a:r>
              <a:rPr lang="tt-RU" sz="4000" dirty="0" smtClean="0"/>
              <a:t>Мәктәбеңне уйлыйсың.</a:t>
            </a:r>
            <a:br>
              <a:rPr lang="tt-RU" sz="4000" dirty="0" smtClean="0"/>
            </a:br>
            <a:r>
              <a:rPr lang="tt-RU" sz="4000" dirty="0" smtClean="0"/>
              <a:t>Дуслар җыела – һәркайсы</a:t>
            </a:r>
            <a:br>
              <a:rPr lang="tt-RU" sz="4000" dirty="0" smtClean="0"/>
            </a:br>
            <a:r>
              <a:rPr lang="tt-RU" sz="4000" dirty="0" smtClean="0"/>
              <a:t>Олырак, белемлерәк.</a:t>
            </a:r>
            <a:br>
              <a:rPr lang="tt-RU" sz="4000" dirty="0" smtClean="0"/>
            </a:br>
            <a:r>
              <a:rPr lang="tt-RU" sz="4000" dirty="0" smtClean="0"/>
              <a:t>Каникулда рәхәтрәк тә,</a:t>
            </a:r>
            <a:br>
              <a:rPr lang="tt-RU" sz="4000" dirty="0" smtClean="0"/>
            </a:br>
            <a:r>
              <a:rPr lang="tt-RU" sz="4000" dirty="0" smtClean="0"/>
              <a:t> Мәктәптә күңеллерәк.</a:t>
            </a:r>
            <a:br>
              <a:rPr lang="tt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50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787208" cy="4536504"/>
          </a:xfrm>
        </p:spPr>
        <p:txBody>
          <a:bodyPr>
            <a:normAutofit/>
          </a:bodyPr>
          <a:lstStyle/>
          <a:p>
            <a:pPr algn="l"/>
            <a:r>
              <a:rPr lang="tt-RU" dirty="0" smtClean="0">
                <a:solidFill>
                  <a:schemeClr val="bg1"/>
                </a:solidFill>
              </a:rPr>
              <a:t>Хәзерге заман хикәя фигыл</a:t>
            </a:r>
            <a:r>
              <a:rPr lang="ru-RU" dirty="0" smtClean="0">
                <a:solidFill>
                  <a:schemeClr val="bg1"/>
                </a:solidFill>
              </a:rPr>
              <a:t>ь</a:t>
            </a:r>
            <a:r>
              <a:rPr lang="tt-RU" dirty="0" smtClean="0">
                <a:solidFill>
                  <a:schemeClr val="bg1"/>
                </a:solidFill>
              </a:rPr>
              <a:t>.</a:t>
            </a:r>
            <a:br>
              <a:rPr lang="tt-RU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1) Нинди сорауларга җавап бирә?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2) Нинди кушымчалар ярдәмендә ясала?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3) Нинди мисаллар китерә аласыз?</a:t>
            </a:r>
            <a:br>
              <a:rPr lang="tt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8229600" cy="3312368"/>
          </a:xfrm>
        </p:spPr>
        <p:txBody>
          <a:bodyPr>
            <a:noAutofit/>
          </a:bodyPr>
          <a:lstStyle/>
          <a:p>
            <a:pPr algn="l"/>
            <a:r>
              <a:rPr lang="tt-RU" sz="4000" dirty="0"/>
              <a:t>Әлеге фигыльләр арасыннан хәзерге заман хикәя фигыльләрне генә әйтегез: </a:t>
            </a:r>
            <a:r>
              <a:rPr lang="en-US" sz="4000" dirty="0" smtClean="0">
                <a:solidFill>
                  <a:prstClr val="white"/>
                </a:solidFill>
              </a:rPr>
              <a:t/>
            </a:r>
            <a:br>
              <a:rPr lang="en-US" sz="4000" dirty="0" smtClean="0">
                <a:solidFill>
                  <a:prstClr val="white"/>
                </a:solidFill>
              </a:rPr>
            </a:br>
            <a:r>
              <a:rPr lang="tt-RU" sz="4000" dirty="0" smtClean="0">
                <a:solidFill>
                  <a:prstClr val="white"/>
                </a:solidFill>
              </a:rPr>
              <a:t>булышты</a:t>
            </a:r>
            <a:r>
              <a:rPr lang="tt-RU" sz="4000" dirty="0">
                <a:solidFill>
                  <a:prstClr val="white"/>
                </a:solidFill>
              </a:rPr>
              <a:t>, тыңлый, сикерә, сагынган, барачак,  кайтыр, йөзгән, утырачак, җырлый, язды.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727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643192" cy="4104456"/>
          </a:xfrm>
        </p:spPr>
        <p:txBody>
          <a:bodyPr>
            <a:normAutofit/>
          </a:bodyPr>
          <a:lstStyle/>
          <a:p>
            <a:pPr algn="l"/>
            <a:r>
              <a:rPr lang="tt-RU" sz="3600" dirty="0" smtClean="0">
                <a:solidFill>
                  <a:schemeClr val="bg1"/>
                </a:solidFill>
              </a:rPr>
              <a:t>Үткән  заман хикәя фигыл</a:t>
            </a:r>
            <a:r>
              <a:rPr lang="ru-RU" sz="3600" dirty="0" smtClean="0">
                <a:solidFill>
                  <a:schemeClr val="bg1"/>
                </a:solidFill>
              </a:rPr>
              <a:t>ь</a:t>
            </a:r>
            <a:r>
              <a:rPr lang="tt-RU" sz="3600" dirty="0" smtClean="0">
                <a:solidFill>
                  <a:schemeClr val="bg1"/>
                </a:solidFill>
              </a:rPr>
              <a:t>.</a:t>
            </a:r>
            <a:r>
              <a:rPr lang="tt-RU" sz="2800" dirty="0" smtClean="0">
                <a:solidFill>
                  <a:schemeClr val="bg1"/>
                </a:solidFill>
              </a:rPr>
              <a:t/>
            </a:r>
            <a:br>
              <a:rPr lang="tt-RU" sz="28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1) Нинди сорауларга җавап бирә?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2) Нинди кушымчалар ярдәмендә ясала? (билгеле, билгесез)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3) Нинди мисаллар китерә аласыз?</a:t>
            </a:r>
            <a:br>
              <a:rPr lang="tt-RU" sz="3600" dirty="0" smtClean="0">
                <a:solidFill>
                  <a:schemeClr val="bg1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7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7474024" cy="3960440"/>
          </a:xfrm>
        </p:spPr>
        <p:txBody>
          <a:bodyPr>
            <a:normAutofit fontScale="90000"/>
          </a:bodyPr>
          <a:lstStyle/>
          <a:p>
            <a:pPr algn="l"/>
            <a:r>
              <a:rPr lang="tt-RU" dirty="0"/>
              <a:t>Әлеге фигыльләр арасыннан хәзерге заман хикәя фигыльләрне генә әйтегез: 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tt-RU" dirty="0">
                <a:solidFill>
                  <a:prstClr val="white"/>
                </a:solidFill>
              </a:rPr>
              <a:t>булышты, тыңлый, сикерә, сагынган, барачак,  кайтыр, йөзгән, утырачак, җырлый, язды.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8013576" cy="4392488"/>
          </a:xfrm>
        </p:spPr>
        <p:txBody>
          <a:bodyPr>
            <a:normAutofit/>
          </a:bodyPr>
          <a:lstStyle/>
          <a:p>
            <a:pPr algn="l"/>
            <a:r>
              <a:rPr lang="tt-RU" dirty="0" smtClean="0">
                <a:solidFill>
                  <a:schemeClr val="bg1"/>
                </a:solidFill>
              </a:rPr>
              <a:t>Киләчәк заман хикәя фигыл</a:t>
            </a:r>
            <a:r>
              <a:rPr lang="ru-RU" dirty="0" smtClean="0">
                <a:solidFill>
                  <a:schemeClr val="bg1"/>
                </a:solidFill>
              </a:rPr>
              <a:t>ь</a:t>
            </a:r>
            <a:r>
              <a:rPr lang="tt-RU" dirty="0" smtClean="0">
                <a:solidFill>
                  <a:schemeClr val="bg1"/>
                </a:solidFill>
              </a:rPr>
              <a:t>.</a:t>
            </a:r>
            <a:br>
              <a:rPr lang="tt-RU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1) Нинди сорауларга җавап бирә?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2) Нинди кушымчалар ярдәмендә ясала?   (билгеле, билгесез)</a:t>
            </a:r>
            <a:br>
              <a:rPr lang="tt-RU" sz="3600" dirty="0" smtClean="0">
                <a:solidFill>
                  <a:schemeClr val="bg1"/>
                </a:solidFill>
              </a:rPr>
            </a:br>
            <a:r>
              <a:rPr lang="tt-RU" sz="3600" dirty="0" smtClean="0">
                <a:solidFill>
                  <a:schemeClr val="bg1"/>
                </a:solidFill>
              </a:rPr>
              <a:t>3) Нинди мисаллар китерә аласыз?</a:t>
            </a:r>
            <a:r>
              <a:rPr lang="tt-RU" sz="2800" dirty="0" smtClean="0">
                <a:solidFill>
                  <a:schemeClr val="bg1"/>
                </a:solidFill>
              </a:rPr>
              <a:t/>
            </a:r>
            <a:br>
              <a:rPr lang="tt-RU" sz="2800" dirty="0" smtClean="0">
                <a:solidFill>
                  <a:schemeClr val="bg1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2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30" y="1556792"/>
            <a:ext cx="7854034" cy="4248472"/>
          </a:xfrm>
        </p:spPr>
        <p:txBody>
          <a:bodyPr>
            <a:normAutofit fontScale="90000"/>
          </a:bodyPr>
          <a:lstStyle/>
          <a:p>
            <a:pPr algn="l"/>
            <a:r>
              <a:rPr lang="tt-RU" dirty="0"/>
              <a:t>Әлеге фигыльләр арасыннан хәзерге заман хикәя фигыльләрне генә әйтегез: 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tt-RU" dirty="0">
                <a:solidFill>
                  <a:prstClr val="white"/>
                </a:solidFill>
              </a:rPr>
              <a:t>булышты, тыңлый, сикерә, сагынган, барачак,  кайтыр, йөзгән, утырачак, җырлый, язды.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Хәерле көн!!!</vt:lpstr>
      <vt:lpstr>Тема: Хикәя фигыльнең заман формаларын кабатлау.</vt:lpstr>
      <vt:lpstr>Каникулда рәхәт иде; Ял итәсең, уйныйсың. Үзең уйныйсың, ә үзең Мәктәбеңне уйлыйсың. Дуслар җыела – һәркайсы Олырак, белемлерәк. Каникулда рәхәтрәк тә,  Мәктәптә күңеллерәк. </vt:lpstr>
      <vt:lpstr>Хәзерге заман хикәя фигыль. 1) Нинди сорауларга җавап бирә? 2) Нинди кушымчалар ярдәмендә ясала? 3) Нинди мисаллар китерә аласыз? </vt:lpstr>
      <vt:lpstr>Әлеге фигыльләр арасыннан хәзерге заман хикәя фигыльләрне генә әйтегез:  булышты, тыңлый, сикерә, сагынган, барачак,  кайтыр, йөзгән, утырачак, җырлый, язды.</vt:lpstr>
      <vt:lpstr>Үткән  заман хикәя фигыль. 1) Нинди сорауларга җавап бирә? 2) Нинди кушымчалар ярдәмендә ясала? (билгеле, билгесез) 3) Нинди мисаллар китерә аласыз? </vt:lpstr>
      <vt:lpstr>Әлеге фигыльләр арасыннан хәзерге заман хикәя фигыльләрне генә әйтегез:  булышты, тыңлый, сикерә, сагынган, барачак,  кайтыр, йөзгән, утырачак, җырлый, язды.</vt:lpstr>
      <vt:lpstr>Киләчәк заман хикәя фигыль. 1) Нинди сорауларга җавап бирә? 2) Нинди кушымчалар ярдәмендә ясала?   (билгеле, билгесез) 3) Нинди мисаллар китерә аласыз? </vt:lpstr>
      <vt:lpstr>Әлеге фигыльләр арасыннан хәзерге заман хикәя фигыльләрне генә әйтегез:  булышты, тыңлый, сикерә, сагынган, барачак,  кайтыр, йөзгән, утырачак, җырлый, язды.</vt:lpstr>
      <vt:lpstr>Хикәя фигыль. 1) Хәзерге заман хикәя фигыль. Нишли? Нишләми? (-а/-ә, -ый/-и, -мый/-ми) 2) Үткән заман хикәя фигыль. Нишләде? Нишләмәде? Нишләгән? Нишләмәгән? (-ды/-де, -ты/-те, -мады/-мәде -ган/-гән,-кан/-кән, -маган/-мәгән) 3) киләчәк заман хикәя фигыль. нишләячәк? Нишләмәячәк? нишләр? нишләмәс? (-ачак/-әчәк, -ячак/-ячәк, -ар/-әр/-ыр/-ер/-р)</vt:lpstr>
      <vt:lpstr>                                                   Дәрес тәмам!                            Сау булыгыз!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Хәерле көн!!!</dc:title>
  <dc:creator>Домашний</dc:creator>
  <cp:lastModifiedBy>Домашний</cp:lastModifiedBy>
  <cp:revision>5</cp:revision>
  <dcterms:created xsi:type="dcterms:W3CDTF">2015-11-13T05:56:13Z</dcterms:created>
  <dcterms:modified xsi:type="dcterms:W3CDTF">2015-11-13T09:30:30Z</dcterms:modified>
</cp:coreProperties>
</file>