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56" autoAdjust="0"/>
    <p:restoredTop sz="94660"/>
  </p:normalViewPr>
  <p:slideViewPr>
    <p:cSldViewPr>
      <p:cViewPr varScale="1">
        <p:scale>
          <a:sx n="63" d="100"/>
          <a:sy n="63" d="100"/>
        </p:scale>
        <p:origin x="-13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85A310B7-D121-4C00-ADCC-F34926D7B92C}" type="datetimeFigureOut">
              <a:rPr lang="ru-RU" smtClean="0"/>
              <a:t>28.10.2011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8645DCE-D4EF-43A2-9C45-497C346FD4DE}" type="slidenum">
              <a:rPr lang="ru-RU" smtClean="0"/>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A310B7-D121-4C00-ADCC-F34926D7B92C}" type="datetimeFigureOut">
              <a:rPr lang="ru-RU" smtClean="0"/>
              <a:t>28.10.2011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645DCE-D4EF-43A2-9C45-497C346FD4DE}" type="slidenum">
              <a:rPr lang="ru-RU" smtClean="0"/>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A310B7-D121-4C00-ADCC-F34926D7B92C}" type="datetimeFigureOut">
              <a:rPr lang="ru-RU" smtClean="0"/>
              <a:t>28.10.2011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645DCE-D4EF-43A2-9C45-497C346FD4DE}" type="slidenum">
              <a:rPr lang="ru-RU" smtClean="0"/>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5A310B7-D121-4C00-ADCC-F34926D7B92C}" type="datetimeFigureOut">
              <a:rPr lang="ru-RU" smtClean="0"/>
              <a:t>28.10.2011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8645DCE-D4EF-43A2-9C45-497C346FD4DE}" type="slidenum">
              <a:rPr lang="ru-RU" smtClean="0"/>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85A310B7-D121-4C00-ADCC-F34926D7B92C}" type="datetimeFigureOut">
              <a:rPr lang="ru-RU" smtClean="0"/>
              <a:t>28.10.2011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8645DCE-D4EF-43A2-9C45-497C346FD4DE}"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85A310B7-D121-4C00-ADCC-F34926D7B92C}" type="datetimeFigureOut">
              <a:rPr lang="ru-RU" smtClean="0"/>
              <a:t>28.10.2011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8645DCE-D4EF-43A2-9C45-497C346FD4DE}" type="slidenum">
              <a:rPr lang="ru-RU" smtClean="0"/>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85A310B7-D121-4C00-ADCC-F34926D7B92C}" type="datetimeFigureOut">
              <a:rPr lang="ru-RU" smtClean="0"/>
              <a:t>28.10.2011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8645DCE-D4EF-43A2-9C45-497C346FD4DE}"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5A310B7-D121-4C00-ADCC-F34926D7B92C}" type="datetimeFigureOut">
              <a:rPr lang="ru-RU" smtClean="0"/>
              <a:t>28.10.2011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645DCE-D4EF-43A2-9C45-497C346FD4DE}" type="slidenum">
              <a:rPr lang="ru-RU" smtClean="0"/>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5A310B7-D121-4C00-ADCC-F34926D7B92C}" type="datetimeFigureOut">
              <a:rPr lang="ru-RU" smtClean="0"/>
              <a:t>28.10.2011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645DCE-D4EF-43A2-9C45-497C346FD4DE}" type="slidenum">
              <a:rPr lang="ru-RU" smtClean="0"/>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5A310B7-D121-4C00-ADCC-F34926D7B92C}" type="datetimeFigureOut">
              <a:rPr lang="ru-RU" smtClean="0"/>
              <a:t>28.10.2011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645DCE-D4EF-43A2-9C45-497C346FD4DE}" type="slidenum">
              <a:rPr lang="ru-RU" smtClean="0"/>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85A310B7-D121-4C00-ADCC-F34926D7B92C}" type="datetimeFigureOut">
              <a:rPr lang="ru-RU" smtClean="0"/>
              <a:t>28.10.2011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8645DCE-D4EF-43A2-9C45-497C346FD4DE}"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5A310B7-D121-4C00-ADCC-F34926D7B92C}" type="datetimeFigureOut">
              <a:rPr lang="ru-RU" smtClean="0"/>
              <a:t>28.10.2011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8645DCE-D4EF-43A2-9C45-497C346FD4DE}"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857232"/>
            <a:ext cx="8458200" cy="3000396"/>
          </a:xfrm>
        </p:spPr>
        <p:txBody>
          <a:bodyPr/>
          <a:lstStyle/>
          <a:p>
            <a:pPr algn="ctr"/>
            <a:r>
              <a:rPr lang="ru-RU" sz="3200" b="1" dirty="0" smtClean="0">
                <a:latin typeface="Comic Sans MS" pitchFamily="66" charset="0"/>
              </a:rPr>
              <a:t>МДОУ  </a:t>
            </a:r>
            <a:r>
              <a:rPr lang="ru-RU" sz="3200" b="1" dirty="0" err="1" smtClean="0">
                <a:latin typeface="Comic Sans MS" pitchFamily="66" charset="0"/>
              </a:rPr>
              <a:t>д</a:t>
            </a:r>
            <a:r>
              <a:rPr lang="ru-RU" sz="3200" b="1" dirty="0" smtClean="0">
                <a:latin typeface="Comic Sans MS" pitchFamily="66" charset="0"/>
              </a:rPr>
              <a:t>/с № 37 КВ  </a:t>
            </a:r>
            <a:r>
              <a:rPr lang="ru-RU" sz="3200" b="1" dirty="0" smtClean="0">
                <a:latin typeface="Comic Sans MS" pitchFamily="66" charset="0"/>
              </a:rPr>
              <a:t>г.Бакал</a:t>
            </a:r>
            <a:endParaRPr lang="en-US" sz="3200" b="1" dirty="0" smtClean="0">
              <a:latin typeface="Comic Sans MS" pitchFamily="66" charset="0"/>
            </a:endParaRPr>
          </a:p>
          <a:p>
            <a:pPr algn="ctr"/>
            <a:r>
              <a:rPr lang="ru-RU" sz="3200" b="1" dirty="0" smtClean="0">
                <a:latin typeface="Comic Sans MS" pitchFamily="66" charset="0"/>
              </a:rPr>
              <a:t>Воспитатель: Тутаринова Оксана Владимировна</a:t>
            </a:r>
          </a:p>
          <a:p>
            <a:pPr algn="ctr"/>
            <a:endParaRPr lang="ru-RU" dirty="0" smtClean="0">
              <a:latin typeface="Arial" pitchFamily="34" charset="0"/>
            </a:endParaRPr>
          </a:p>
          <a:p>
            <a:pPr algn="ctr"/>
            <a:endParaRPr lang="ru-RU" sz="2800" dirty="0"/>
          </a:p>
        </p:txBody>
      </p:sp>
      <p:sp>
        <p:nvSpPr>
          <p:cNvPr id="4" name="Прямоугольник 3"/>
          <p:cNvSpPr/>
          <p:nvPr/>
        </p:nvSpPr>
        <p:spPr>
          <a:xfrm>
            <a:off x="642910" y="3643314"/>
            <a:ext cx="7786742"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Золотая</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Осень</a:t>
            </a:r>
            <a:endParaRPr lang="ru-RU"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Название второго месяца осени: </a:t>
            </a:r>
            <a:endParaRPr lang="ru-RU" dirty="0"/>
          </a:p>
        </p:txBody>
      </p:sp>
      <p:sp>
        <p:nvSpPr>
          <p:cNvPr id="3" name="Содержимое 2"/>
          <p:cNvSpPr>
            <a:spLocks noGrp="1"/>
          </p:cNvSpPr>
          <p:nvPr>
            <p:ph sz="half" idx="1"/>
          </p:nvPr>
        </p:nvSpPr>
        <p:spPr>
          <a:xfrm>
            <a:off x="214282" y="1285860"/>
            <a:ext cx="4714908" cy="5143536"/>
          </a:xfrm>
        </p:spPr>
        <p:txBody>
          <a:bodyPr>
            <a:noAutofit/>
          </a:bodyPr>
          <a:lstStyle/>
          <a:p>
            <a:r>
              <a:rPr lang="ru-RU" sz="2400" dirty="0" smtClean="0"/>
              <a:t>Слово октябрь состоит в родстве со словами октава, октет. Все они образованы от латинского «окто», что значит «восемь». Поэтому музыкальное произведение для восьми инструментов или голосов, а также ансамбль из восьми человек называют октетом. Октава – музыкальный термин. Октава объединяет восемь нот: до, ре, ми, фа, соль, ля, си. до.</a:t>
            </a:r>
          </a:p>
          <a:p>
            <a:r>
              <a:rPr lang="ru-RU" sz="2400" dirty="0" smtClean="0"/>
              <a:t> </a:t>
            </a:r>
          </a:p>
          <a:p>
            <a:endParaRPr lang="ru-RU" sz="2400" dirty="0"/>
          </a:p>
        </p:txBody>
      </p:sp>
      <p:pic>
        <p:nvPicPr>
          <p:cNvPr id="5" name="Содержимое 4" descr="autumn2.jpg"/>
          <p:cNvPicPr>
            <a:picLocks noGrp="1" noChangeAspect="1"/>
          </p:cNvPicPr>
          <p:nvPr>
            <p:ph sz="half" idx="2"/>
          </p:nvPr>
        </p:nvPicPr>
        <p:blipFill>
          <a:blip r:embed="rId2"/>
          <a:stretch>
            <a:fillRect/>
          </a:stretch>
        </p:blipFill>
        <p:spPr>
          <a:xfrm>
            <a:off x="4929190" y="1714488"/>
            <a:ext cx="3990972" cy="3669264"/>
          </a:xfr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Название третьего месяца осени:</a:t>
            </a:r>
            <a:endParaRPr lang="ru-RU" dirty="0"/>
          </a:p>
        </p:txBody>
      </p:sp>
      <p:pic>
        <p:nvPicPr>
          <p:cNvPr id="5" name="Содержимое 4" descr="x_20bb6e18.jpg"/>
          <p:cNvPicPr>
            <a:picLocks noGrp="1" noChangeAspect="1"/>
          </p:cNvPicPr>
          <p:nvPr>
            <p:ph sz="half" idx="1"/>
          </p:nvPr>
        </p:nvPicPr>
        <p:blipFill>
          <a:blip r:embed="rId2"/>
          <a:stretch>
            <a:fillRect/>
          </a:stretch>
        </p:blipFill>
        <p:spPr>
          <a:xfrm>
            <a:off x="500034" y="1357298"/>
            <a:ext cx="3929090" cy="4925145"/>
          </a:xfrm>
        </p:spPr>
      </p:pic>
      <p:sp>
        <p:nvSpPr>
          <p:cNvPr id="4" name="Содержимое 3"/>
          <p:cNvSpPr>
            <a:spLocks noGrp="1"/>
          </p:cNvSpPr>
          <p:nvPr>
            <p:ph sz="half" idx="2"/>
          </p:nvPr>
        </p:nvSpPr>
        <p:spPr/>
        <p:txBody>
          <a:bodyPr/>
          <a:lstStyle/>
          <a:p>
            <a:endParaRPr lang="ru-RU" dirty="0" smtClean="0"/>
          </a:p>
          <a:p>
            <a:endParaRPr lang="ru-RU" dirty="0" smtClean="0"/>
          </a:p>
          <a:p>
            <a:r>
              <a:rPr lang="ru-RU" dirty="0" smtClean="0"/>
              <a:t>Ноябрь </a:t>
            </a:r>
            <a:r>
              <a:rPr lang="ru-RU" dirty="0" smtClean="0"/>
              <a:t>получил название от латинского слова «новем», что значит «девять».</a:t>
            </a:r>
            <a:endParaRPr lang="ru-RU"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Сентябрьская скороговорка</a:t>
            </a:r>
            <a:endParaRPr lang="ru-RU" dirty="0"/>
          </a:p>
        </p:txBody>
      </p:sp>
      <p:sp>
        <p:nvSpPr>
          <p:cNvPr id="3" name="Содержимое 2"/>
          <p:cNvSpPr>
            <a:spLocks noGrp="1"/>
          </p:cNvSpPr>
          <p:nvPr>
            <p:ph sz="half" idx="1"/>
          </p:nvPr>
        </p:nvSpPr>
        <p:spPr/>
        <p:txBody>
          <a:bodyPr>
            <a:normAutofit/>
          </a:bodyPr>
          <a:lstStyle/>
          <a:p>
            <a:endParaRPr lang="ru-RU" dirty="0" smtClean="0"/>
          </a:p>
          <a:p>
            <a:endParaRPr lang="ru-RU" dirty="0" smtClean="0"/>
          </a:p>
          <a:p>
            <a:r>
              <a:rPr lang="ru-RU" dirty="0" smtClean="0"/>
              <a:t>Все </a:t>
            </a:r>
            <a:r>
              <a:rPr lang="ru-RU" dirty="0" smtClean="0"/>
              <a:t>клены стали рыжие, И ни один не дразнится: Раз все равно все </a:t>
            </a:r>
            <a:r>
              <a:rPr lang="ru-RU" dirty="0" smtClean="0"/>
              <a:t>рыжие, Кому </a:t>
            </a:r>
            <a:r>
              <a:rPr lang="ru-RU" dirty="0" smtClean="0"/>
              <a:t>какая разница!</a:t>
            </a:r>
            <a:endParaRPr lang="ru-RU" dirty="0"/>
          </a:p>
        </p:txBody>
      </p:sp>
      <p:pic>
        <p:nvPicPr>
          <p:cNvPr id="5" name="Содержимое 4" descr="autumn.jpg"/>
          <p:cNvPicPr>
            <a:picLocks noGrp="1" noChangeAspect="1"/>
          </p:cNvPicPr>
          <p:nvPr>
            <p:ph sz="half" idx="2"/>
          </p:nvPr>
        </p:nvPicPr>
        <p:blipFill>
          <a:blip r:embed="rId2"/>
          <a:stretch>
            <a:fillRect/>
          </a:stretch>
        </p:blipFill>
        <p:spPr>
          <a:xfrm>
            <a:off x="4648200" y="2000020"/>
            <a:ext cx="4343400" cy="3924759"/>
          </a:xfr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Октябрьский сад</a:t>
            </a:r>
            <a:endParaRPr lang="ru-RU" dirty="0"/>
          </a:p>
        </p:txBody>
      </p:sp>
      <p:pic>
        <p:nvPicPr>
          <p:cNvPr id="5" name="Содержимое 4" descr="imgp0721.jpg"/>
          <p:cNvPicPr>
            <a:picLocks noGrp="1" noChangeAspect="1"/>
          </p:cNvPicPr>
          <p:nvPr>
            <p:ph sz="half" idx="1"/>
          </p:nvPr>
        </p:nvPicPr>
        <p:blipFill>
          <a:blip r:embed="rId2"/>
          <a:stretch>
            <a:fillRect/>
          </a:stretch>
        </p:blipFill>
        <p:spPr>
          <a:xfrm>
            <a:off x="285720" y="1714488"/>
            <a:ext cx="4000527" cy="3929090"/>
          </a:xfrm>
        </p:spPr>
      </p:pic>
      <p:sp>
        <p:nvSpPr>
          <p:cNvPr id="4" name="Содержимое 3"/>
          <p:cNvSpPr>
            <a:spLocks noGrp="1"/>
          </p:cNvSpPr>
          <p:nvPr>
            <p:ph sz="half" idx="2"/>
          </p:nvPr>
        </p:nvSpPr>
        <p:spPr>
          <a:xfrm>
            <a:off x="4429124" y="1600200"/>
            <a:ext cx="4562476" cy="4757758"/>
          </a:xfrm>
        </p:spPr>
        <p:txBody>
          <a:bodyPr>
            <a:normAutofit fontScale="92500"/>
          </a:bodyPr>
          <a:lstStyle/>
          <a:p>
            <a:r>
              <a:rPr lang="ru-RU" dirty="0" smtClean="0"/>
              <a:t>За окошком зимний сад. </a:t>
            </a:r>
            <a:endParaRPr lang="ru-RU" dirty="0" smtClean="0"/>
          </a:p>
          <a:p>
            <a:r>
              <a:rPr lang="ru-RU" dirty="0" smtClean="0"/>
              <a:t>Там </a:t>
            </a:r>
            <a:r>
              <a:rPr lang="ru-RU" dirty="0" smtClean="0"/>
              <a:t>листочки в почках спят. </a:t>
            </a:r>
            <a:endParaRPr lang="ru-RU" dirty="0" smtClean="0"/>
          </a:p>
          <a:p>
            <a:r>
              <a:rPr lang="ru-RU" dirty="0" smtClean="0"/>
              <a:t>И </a:t>
            </a:r>
            <a:r>
              <a:rPr lang="ru-RU" dirty="0" smtClean="0"/>
              <a:t>листочки те во сне </a:t>
            </a:r>
            <a:endParaRPr lang="ru-RU" dirty="0" smtClean="0"/>
          </a:p>
          <a:p>
            <a:r>
              <a:rPr lang="ru-RU" dirty="0" smtClean="0"/>
              <a:t>Размечтались </a:t>
            </a:r>
            <a:r>
              <a:rPr lang="ru-RU" dirty="0" smtClean="0"/>
              <a:t>о весне. </a:t>
            </a:r>
            <a:endParaRPr lang="ru-RU" dirty="0" smtClean="0"/>
          </a:p>
          <a:p>
            <a:r>
              <a:rPr lang="ru-RU" dirty="0" smtClean="0"/>
              <a:t>А </a:t>
            </a:r>
            <a:r>
              <a:rPr lang="ru-RU" dirty="0" smtClean="0"/>
              <a:t>у нас, у октябрят, </a:t>
            </a:r>
            <a:endParaRPr lang="ru-RU" dirty="0" smtClean="0"/>
          </a:p>
          <a:p>
            <a:r>
              <a:rPr lang="ru-RU" dirty="0" smtClean="0"/>
              <a:t>На </a:t>
            </a:r>
            <a:r>
              <a:rPr lang="ru-RU" dirty="0" smtClean="0"/>
              <a:t>окне </a:t>
            </a:r>
            <a:r>
              <a:rPr lang="ru-RU" dirty="0" smtClean="0"/>
              <a:t>зелёный </a:t>
            </a:r>
            <a:r>
              <a:rPr lang="ru-RU" dirty="0" smtClean="0"/>
              <a:t>сад. Тут листочкам не до сна, </a:t>
            </a:r>
            <a:endParaRPr lang="ru-RU" dirty="0" smtClean="0"/>
          </a:p>
          <a:p>
            <a:r>
              <a:rPr lang="ru-RU" dirty="0" smtClean="0"/>
              <a:t>Тут </a:t>
            </a:r>
            <a:r>
              <a:rPr lang="ru-RU" dirty="0" smtClean="0"/>
              <a:t>уже пришла весна.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686800" cy="841248"/>
          </a:xfrm>
        </p:spPr>
        <p:txBody>
          <a:bodyPr/>
          <a:lstStyle/>
          <a:p>
            <a:pPr algn="ctr"/>
            <a:r>
              <a:rPr lang="ru-RU" dirty="0" smtClean="0"/>
              <a:t>Ноябрь</a:t>
            </a:r>
            <a:endParaRPr lang="ru-RU" dirty="0"/>
          </a:p>
        </p:txBody>
      </p:sp>
      <p:sp>
        <p:nvSpPr>
          <p:cNvPr id="3" name="Содержимое 2"/>
          <p:cNvSpPr>
            <a:spLocks noGrp="1"/>
          </p:cNvSpPr>
          <p:nvPr>
            <p:ph sz="half" idx="1"/>
          </p:nvPr>
        </p:nvSpPr>
        <p:spPr>
          <a:xfrm>
            <a:off x="304800" y="1600200"/>
            <a:ext cx="4191000" cy="3971940"/>
          </a:xfrm>
        </p:spPr>
        <p:txBody>
          <a:bodyPr>
            <a:normAutofit fontScale="92500" lnSpcReduction="20000"/>
          </a:bodyPr>
          <a:lstStyle/>
          <a:p>
            <a:r>
              <a:rPr lang="ru-RU" dirty="0" smtClean="0"/>
              <a:t>В лесу заметней стала елка,</a:t>
            </a:r>
            <a:br>
              <a:rPr lang="ru-RU" dirty="0" smtClean="0"/>
            </a:br>
            <a:r>
              <a:rPr lang="ru-RU" dirty="0" smtClean="0"/>
              <a:t>Он прибран засветло и пуст.</a:t>
            </a:r>
            <a:br>
              <a:rPr lang="ru-RU" dirty="0" smtClean="0"/>
            </a:br>
            <a:r>
              <a:rPr lang="ru-RU" dirty="0" smtClean="0"/>
              <a:t>И оголенный, как метелка,</a:t>
            </a:r>
            <a:br>
              <a:rPr lang="ru-RU" dirty="0" smtClean="0"/>
            </a:br>
            <a:r>
              <a:rPr lang="ru-RU" dirty="0" smtClean="0"/>
              <a:t>Забитый грязью у проселка,</a:t>
            </a:r>
            <a:br>
              <a:rPr lang="ru-RU" dirty="0" smtClean="0"/>
            </a:br>
            <a:r>
              <a:rPr lang="ru-RU" dirty="0" smtClean="0"/>
              <a:t>Обдутый изморозью золкой,</a:t>
            </a:r>
            <a:br>
              <a:rPr lang="ru-RU" dirty="0" smtClean="0"/>
            </a:br>
            <a:r>
              <a:rPr lang="ru-RU" dirty="0" smtClean="0"/>
              <a:t>Дрожит, свистит лозовый куст.</a:t>
            </a:r>
            <a:endParaRPr lang="ru-RU" dirty="0"/>
          </a:p>
        </p:txBody>
      </p:sp>
      <p:pic>
        <p:nvPicPr>
          <p:cNvPr id="5" name="Содержимое 4" descr="Autumn_colors_vs_evergreen.jpg"/>
          <p:cNvPicPr>
            <a:picLocks noGrp="1" noChangeAspect="1"/>
          </p:cNvPicPr>
          <p:nvPr>
            <p:ph sz="half" idx="2"/>
          </p:nvPr>
        </p:nvPicPr>
        <p:blipFill>
          <a:blip r:embed="rId2" cstate="print"/>
          <a:stretch>
            <a:fillRect/>
          </a:stretch>
        </p:blipFill>
        <p:spPr>
          <a:xfrm>
            <a:off x="4572000" y="1714488"/>
            <a:ext cx="4343400" cy="4058125"/>
          </a:xfr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Загадки про осень</a:t>
            </a:r>
            <a:endParaRPr lang="ru-RU" dirty="0"/>
          </a:p>
        </p:txBody>
      </p:sp>
      <p:sp>
        <p:nvSpPr>
          <p:cNvPr id="3" name="Содержимое 2"/>
          <p:cNvSpPr>
            <a:spLocks noGrp="1"/>
          </p:cNvSpPr>
          <p:nvPr>
            <p:ph sz="half" idx="1"/>
          </p:nvPr>
        </p:nvSpPr>
        <p:spPr/>
        <p:txBody>
          <a:bodyPr>
            <a:noAutofit/>
          </a:bodyPr>
          <a:lstStyle/>
          <a:p>
            <a:r>
              <a:rPr lang="ru-RU" sz="1800" dirty="0" smtClean="0">
                <a:latin typeface="Comic Sans MS" pitchFamily="66" charset="0"/>
              </a:rPr>
              <a:t>Загадки про осень</a:t>
            </a:r>
          </a:p>
          <a:p>
            <a:r>
              <a:rPr lang="ru-RU" sz="1800" dirty="0" smtClean="0">
                <a:latin typeface="Comic Sans MS" pitchFamily="66" charset="0"/>
              </a:rPr>
              <a:t>Пусты поля, мокнет земля,</a:t>
            </a:r>
            <a:br>
              <a:rPr lang="ru-RU" sz="1800" dirty="0" smtClean="0">
                <a:latin typeface="Comic Sans MS" pitchFamily="66" charset="0"/>
              </a:rPr>
            </a:br>
            <a:r>
              <a:rPr lang="ru-RU" sz="1800" dirty="0" smtClean="0">
                <a:latin typeface="Comic Sans MS" pitchFamily="66" charset="0"/>
              </a:rPr>
              <a:t>Дождь поливает, когда это бывает?</a:t>
            </a:r>
            <a:br>
              <a:rPr lang="ru-RU" sz="1800" dirty="0" smtClean="0">
                <a:latin typeface="Comic Sans MS" pitchFamily="66" charset="0"/>
              </a:rPr>
            </a:br>
            <a:r>
              <a:rPr lang="ru-RU" sz="1800" dirty="0" smtClean="0">
                <a:latin typeface="Comic Sans MS" pitchFamily="66" charset="0"/>
              </a:rPr>
              <a:t>(Осенью)</a:t>
            </a:r>
            <a:br>
              <a:rPr lang="ru-RU" sz="1800" dirty="0" smtClean="0">
                <a:latin typeface="Comic Sans MS" pitchFamily="66" charset="0"/>
              </a:rPr>
            </a:br>
            <a:r>
              <a:rPr lang="ru-RU" sz="1800" dirty="0" smtClean="0">
                <a:latin typeface="Comic Sans MS" pitchFamily="66" charset="0"/>
              </a:rPr>
              <a:t/>
            </a:r>
            <a:br>
              <a:rPr lang="ru-RU" sz="1800" dirty="0" smtClean="0">
                <a:latin typeface="Comic Sans MS" pitchFamily="66" charset="0"/>
              </a:rPr>
            </a:br>
            <a:r>
              <a:rPr lang="ru-RU" sz="1800" dirty="0" smtClean="0">
                <a:latin typeface="Comic Sans MS" pitchFamily="66" charset="0"/>
              </a:rPr>
              <a:t>Дни стали короче,</a:t>
            </a:r>
            <a:br>
              <a:rPr lang="ru-RU" sz="1800" dirty="0" smtClean="0">
                <a:latin typeface="Comic Sans MS" pitchFamily="66" charset="0"/>
              </a:rPr>
            </a:br>
            <a:r>
              <a:rPr lang="ru-RU" sz="1800" dirty="0" smtClean="0">
                <a:latin typeface="Comic Sans MS" pitchFamily="66" charset="0"/>
              </a:rPr>
              <a:t>Длинней стали ночи,</a:t>
            </a:r>
            <a:br>
              <a:rPr lang="ru-RU" sz="1800" dirty="0" smtClean="0">
                <a:latin typeface="Comic Sans MS" pitchFamily="66" charset="0"/>
              </a:rPr>
            </a:br>
            <a:r>
              <a:rPr lang="ru-RU" sz="1800" dirty="0" smtClean="0">
                <a:latin typeface="Comic Sans MS" pitchFamily="66" charset="0"/>
              </a:rPr>
              <a:t>Кто скажет, кто знает,</a:t>
            </a:r>
            <a:br>
              <a:rPr lang="ru-RU" sz="1800" dirty="0" smtClean="0">
                <a:latin typeface="Comic Sans MS" pitchFamily="66" charset="0"/>
              </a:rPr>
            </a:br>
            <a:r>
              <a:rPr lang="ru-RU" sz="1800" dirty="0" smtClean="0">
                <a:latin typeface="Comic Sans MS" pitchFamily="66" charset="0"/>
              </a:rPr>
              <a:t>Когда это бывает?</a:t>
            </a:r>
            <a:br>
              <a:rPr lang="ru-RU" sz="1800" dirty="0" smtClean="0">
                <a:latin typeface="Comic Sans MS" pitchFamily="66" charset="0"/>
              </a:rPr>
            </a:br>
            <a:r>
              <a:rPr lang="ru-RU" sz="1800" dirty="0" smtClean="0">
                <a:latin typeface="Comic Sans MS" pitchFamily="66" charset="0"/>
              </a:rPr>
              <a:t>(Осенью)</a:t>
            </a:r>
            <a:br>
              <a:rPr lang="ru-RU" sz="1800" dirty="0" smtClean="0">
                <a:latin typeface="Comic Sans MS" pitchFamily="66" charset="0"/>
              </a:rPr>
            </a:br>
            <a:r>
              <a:rPr lang="ru-RU" sz="1800" dirty="0" smtClean="0">
                <a:latin typeface="Comic Sans MS" pitchFamily="66" charset="0"/>
              </a:rPr>
              <a:t/>
            </a:r>
            <a:br>
              <a:rPr lang="ru-RU" sz="1800" dirty="0" smtClean="0">
                <a:latin typeface="Comic Sans MS" pitchFamily="66" charset="0"/>
              </a:rPr>
            </a:br>
            <a:r>
              <a:rPr lang="ru-RU" sz="1800" dirty="0" smtClean="0">
                <a:latin typeface="Comic Sans MS" pitchFamily="66" charset="0"/>
              </a:rPr>
              <a:t>Утром мы во двор идём -</a:t>
            </a:r>
            <a:br>
              <a:rPr lang="ru-RU" sz="1800" dirty="0" smtClean="0">
                <a:latin typeface="Comic Sans MS" pitchFamily="66" charset="0"/>
              </a:rPr>
            </a:br>
            <a:r>
              <a:rPr lang="ru-RU" sz="1800" dirty="0" smtClean="0">
                <a:latin typeface="Comic Sans MS" pitchFamily="66" charset="0"/>
              </a:rPr>
              <a:t>Листья сыплются дождём,</a:t>
            </a:r>
            <a:br>
              <a:rPr lang="ru-RU" sz="1800" dirty="0" smtClean="0">
                <a:latin typeface="Comic Sans MS" pitchFamily="66" charset="0"/>
              </a:rPr>
            </a:br>
            <a:r>
              <a:rPr lang="ru-RU" sz="1800" dirty="0" smtClean="0">
                <a:latin typeface="Comic Sans MS" pitchFamily="66" charset="0"/>
              </a:rPr>
              <a:t>Под ногами шелестят </a:t>
            </a:r>
            <a:br>
              <a:rPr lang="ru-RU" sz="1800" dirty="0" smtClean="0">
                <a:latin typeface="Comic Sans MS" pitchFamily="66" charset="0"/>
              </a:rPr>
            </a:br>
            <a:r>
              <a:rPr lang="ru-RU" sz="1800" dirty="0" smtClean="0">
                <a:latin typeface="Comic Sans MS" pitchFamily="66" charset="0"/>
              </a:rPr>
              <a:t>И летят, летят, летят...</a:t>
            </a:r>
            <a:br>
              <a:rPr lang="ru-RU" sz="1800" dirty="0" smtClean="0">
                <a:latin typeface="Comic Sans MS" pitchFamily="66" charset="0"/>
              </a:rPr>
            </a:br>
            <a:r>
              <a:rPr lang="ru-RU" sz="1800" dirty="0" smtClean="0">
                <a:latin typeface="Comic Sans MS" pitchFamily="66" charset="0"/>
              </a:rPr>
              <a:t>(Осень)</a:t>
            </a:r>
            <a:br>
              <a:rPr lang="ru-RU" sz="1800" dirty="0" smtClean="0">
                <a:latin typeface="Comic Sans MS" pitchFamily="66" charset="0"/>
              </a:rPr>
            </a:br>
            <a:r>
              <a:rPr lang="ru-RU" sz="1800" dirty="0" smtClean="0">
                <a:latin typeface="Comic Sans MS" pitchFamily="66" charset="0"/>
              </a:rPr>
              <a:t/>
            </a:r>
            <a:br>
              <a:rPr lang="ru-RU" sz="1800" dirty="0" smtClean="0">
                <a:latin typeface="Comic Sans MS" pitchFamily="66" charset="0"/>
              </a:rPr>
            </a:br>
            <a:endParaRPr lang="ru-RU" sz="1800" dirty="0">
              <a:latin typeface="Comic Sans MS" pitchFamily="66" charset="0"/>
            </a:endParaRPr>
          </a:p>
        </p:txBody>
      </p:sp>
      <p:sp>
        <p:nvSpPr>
          <p:cNvPr id="4" name="Содержимое 3"/>
          <p:cNvSpPr>
            <a:spLocks noGrp="1"/>
          </p:cNvSpPr>
          <p:nvPr>
            <p:ph sz="half" idx="2"/>
          </p:nvPr>
        </p:nvSpPr>
        <p:spPr/>
        <p:txBody>
          <a:bodyPr>
            <a:normAutofit fontScale="25000" lnSpcReduction="20000"/>
          </a:bodyPr>
          <a:lstStyle/>
          <a:p>
            <a:r>
              <a:rPr lang="ru-RU" sz="7200" dirty="0" smtClean="0">
                <a:latin typeface="Comic Sans MS" pitchFamily="66" charset="0"/>
              </a:rPr>
              <a:t>Листья падают с осин, </a:t>
            </a:r>
            <a:br>
              <a:rPr lang="ru-RU" sz="7200" dirty="0" smtClean="0">
                <a:latin typeface="Comic Sans MS" pitchFamily="66" charset="0"/>
              </a:rPr>
            </a:br>
            <a:r>
              <a:rPr lang="ru-RU" sz="7200" dirty="0" smtClean="0">
                <a:latin typeface="Comic Sans MS" pitchFamily="66" charset="0"/>
              </a:rPr>
              <a:t>мчится в небе острый клин</a:t>
            </a:r>
            <a:br>
              <a:rPr lang="ru-RU" sz="7200" dirty="0" smtClean="0">
                <a:latin typeface="Comic Sans MS" pitchFamily="66" charset="0"/>
              </a:rPr>
            </a:br>
            <a:r>
              <a:rPr lang="ru-RU" sz="7200" dirty="0" smtClean="0">
                <a:latin typeface="Comic Sans MS" pitchFamily="66" charset="0"/>
              </a:rPr>
              <a:t>(Осень)</a:t>
            </a:r>
            <a:br>
              <a:rPr lang="ru-RU" sz="7200" dirty="0" smtClean="0">
                <a:latin typeface="Comic Sans MS" pitchFamily="66" charset="0"/>
              </a:rPr>
            </a:br>
            <a:r>
              <a:rPr lang="ru-RU" sz="7200" dirty="0" smtClean="0">
                <a:latin typeface="Comic Sans MS" pitchFamily="66" charset="0"/>
              </a:rPr>
              <a:t/>
            </a:r>
            <a:br>
              <a:rPr lang="ru-RU" sz="7200" dirty="0" smtClean="0">
                <a:latin typeface="Comic Sans MS" pitchFamily="66" charset="0"/>
              </a:rPr>
            </a:br>
            <a:r>
              <a:rPr lang="ru-RU" sz="7200" dirty="0" smtClean="0">
                <a:latin typeface="Comic Sans MS" pitchFamily="66" charset="0"/>
              </a:rPr>
              <a:t>Несу я урожаи,</a:t>
            </a:r>
            <a:br>
              <a:rPr lang="ru-RU" sz="7200" dirty="0" smtClean="0">
                <a:latin typeface="Comic Sans MS" pitchFamily="66" charset="0"/>
              </a:rPr>
            </a:br>
            <a:r>
              <a:rPr lang="ru-RU" sz="7200" dirty="0" smtClean="0">
                <a:latin typeface="Comic Sans MS" pitchFamily="66" charset="0"/>
              </a:rPr>
              <a:t>Поля вновь засеваю,</a:t>
            </a:r>
            <a:br>
              <a:rPr lang="ru-RU" sz="7200" dirty="0" smtClean="0">
                <a:latin typeface="Comic Sans MS" pitchFamily="66" charset="0"/>
              </a:rPr>
            </a:br>
            <a:r>
              <a:rPr lang="ru-RU" sz="7200" dirty="0" smtClean="0">
                <a:latin typeface="Comic Sans MS" pitchFamily="66" charset="0"/>
              </a:rPr>
              <a:t>Птиц к югу отправляю,</a:t>
            </a:r>
            <a:br>
              <a:rPr lang="ru-RU" sz="7200" dirty="0" smtClean="0">
                <a:latin typeface="Comic Sans MS" pitchFamily="66" charset="0"/>
              </a:rPr>
            </a:br>
            <a:r>
              <a:rPr lang="ru-RU" sz="7200" dirty="0" smtClean="0">
                <a:latin typeface="Comic Sans MS" pitchFamily="66" charset="0"/>
              </a:rPr>
              <a:t>Деревья раздеваю,</a:t>
            </a:r>
            <a:br>
              <a:rPr lang="ru-RU" sz="7200" dirty="0" smtClean="0">
                <a:latin typeface="Comic Sans MS" pitchFamily="66" charset="0"/>
              </a:rPr>
            </a:br>
            <a:r>
              <a:rPr lang="ru-RU" sz="7200" dirty="0" smtClean="0">
                <a:latin typeface="Comic Sans MS" pitchFamily="66" charset="0"/>
              </a:rPr>
              <a:t>Но не касаюсь сосен и елочек.</a:t>
            </a:r>
            <a:br>
              <a:rPr lang="ru-RU" sz="7200" dirty="0" smtClean="0">
                <a:latin typeface="Comic Sans MS" pitchFamily="66" charset="0"/>
              </a:rPr>
            </a:br>
            <a:r>
              <a:rPr lang="ru-RU" sz="7200" dirty="0" smtClean="0">
                <a:latin typeface="Comic Sans MS" pitchFamily="66" charset="0"/>
              </a:rPr>
              <a:t>Я - ...</a:t>
            </a:r>
            <a:br>
              <a:rPr lang="ru-RU" sz="7200" dirty="0" smtClean="0">
                <a:latin typeface="Comic Sans MS" pitchFamily="66" charset="0"/>
              </a:rPr>
            </a:br>
            <a:r>
              <a:rPr lang="ru-RU" sz="7200" dirty="0" smtClean="0">
                <a:latin typeface="Comic Sans MS" pitchFamily="66" charset="0"/>
              </a:rPr>
              <a:t>(Осень)</a:t>
            </a:r>
            <a:br>
              <a:rPr lang="ru-RU" sz="7200" dirty="0" smtClean="0">
                <a:latin typeface="Comic Sans MS" pitchFamily="66" charset="0"/>
              </a:rPr>
            </a:br>
            <a:r>
              <a:rPr lang="ru-RU" sz="7200" dirty="0" smtClean="0">
                <a:latin typeface="Comic Sans MS" pitchFamily="66" charset="0"/>
              </a:rPr>
              <a:t/>
            </a:r>
            <a:br>
              <a:rPr lang="ru-RU" sz="7200" dirty="0" smtClean="0">
                <a:latin typeface="Comic Sans MS" pitchFamily="66" charset="0"/>
              </a:rPr>
            </a:br>
            <a:r>
              <a:rPr lang="ru-RU" sz="7200" dirty="0" smtClean="0">
                <a:latin typeface="Comic Sans MS" pitchFamily="66" charset="0"/>
              </a:rPr>
              <a:t>Пришла без красок</a:t>
            </a:r>
            <a:br>
              <a:rPr lang="ru-RU" sz="7200" dirty="0" smtClean="0">
                <a:latin typeface="Comic Sans MS" pitchFamily="66" charset="0"/>
              </a:rPr>
            </a:br>
            <a:r>
              <a:rPr lang="ru-RU" sz="7200" dirty="0" smtClean="0">
                <a:latin typeface="Comic Sans MS" pitchFamily="66" charset="0"/>
              </a:rPr>
              <a:t>B без кисти</a:t>
            </a:r>
            <a:br>
              <a:rPr lang="ru-RU" sz="7200" dirty="0" smtClean="0">
                <a:latin typeface="Comic Sans MS" pitchFamily="66" charset="0"/>
              </a:rPr>
            </a:br>
            <a:r>
              <a:rPr lang="ru-RU" sz="7200" dirty="0" smtClean="0">
                <a:latin typeface="Comic Sans MS" pitchFamily="66" charset="0"/>
              </a:rPr>
              <a:t>И перекрасила все листья.</a:t>
            </a:r>
            <a:br>
              <a:rPr lang="ru-RU" sz="7200" dirty="0" smtClean="0">
                <a:latin typeface="Comic Sans MS" pitchFamily="66" charset="0"/>
              </a:rPr>
            </a:br>
            <a:r>
              <a:rPr lang="ru-RU" sz="7200" dirty="0" smtClean="0">
                <a:latin typeface="Comic Sans MS" pitchFamily="66" charset="0"/>
              </a:rPr>
              <a:t>(Осень)</a:t>
            </a:r>
            <a:br>
              <a:rPr lang="ru-RU" sz="7200" dirty="0" smtClean="0">
                <a:latin typeface="Comic Sans MS" pitchFamily="66" charset="0"/>
              </a:rPr>
            </a:br>
            <a:r>
              <a:rPr lang="ru-RU" sz="7200" dirty="0" smtClean="0">
                <a:latin typeface="Comic Sans MS" pitchFamily="66" charset="0"/>
              </a:rPr>
              <a:t/>
            </a:r>
            <a:br>
              <a:rPr lang="ru-RU" sz="7200" dirty="0" smtClean="0">
                <a:latin typeface="Comic Sans MS" pitchFamily="66" charset="0"/>
              </a:rPr>
            </a:br>
            <a:r>
              <a:rPr lang="ru-RU" sz="7200" dirty="0" smtClean="0">
                <a:latin typeface="Comic Sans MS" pitchFamily="66" charset="0"/>
              </a:rPr>
              <a:t>Лес разделся, </a:t>
            </a:r>
            <a:br>
              <a:rPr lang="ru-RU" sz="7200" dirty="0" smtClean="0">
                <a:latin typeface="Comic Sans MS" pitchFamily="66" charset="0"/>
              </a:rPr>
            </a:br>
            <a:r>
              <a:rPr lang="ru-RU" sz="7200" dirty="0" smtClean="0">
                <a:latin typeface="Comic Sans MS" pitchFamily="66" charset="0"/>
              </a:rPr>
              <a:t>Неба просинь, </a:t>
            </a:r>
            <a:br>
              <a:rPr lang="ru-RU" sz="7200" dirty="0" smtClean="0">
                <a:latin typeface="Comic Sans MS" pitchFamily="66" charset="0"/>
              </a:rPr>
            </a:br>
            <a:r>
              <a:rPr lang="ru-RU" sz="7200" dirty="0" smtClean="0">
                <a:latin typeface="Comic Sans MS" pitchFamily="66" charset="0"/>
              </a:rPr>
              <a:t>Это время года - ... </a:t>
            </a:r>
            <a:br>
              <a:rPr lang="ru-RU" sz="7200" dirty="0" smtClean="0">
                <a:latin typeface="Comic Sans MS" pitchFamily="66" charset="0"/>
              </a:rPr>
            </a:br>
            <a:r>
              <a:rPr lang="ru-RU" sz="7200" dirty="0" smtClean="0">
                <a:latin typeface="Comic Sans MS" pitchFamily="66" charset="0"/>
              </a:rPr>
              <a:t>(Осень)</a:t>
            </a:r>
            <a:br>
              <a:rPr lang="ru-RU" sz="7200" dirty="0" smtClean="0">
                <a:latin typeface="Comic Sans MS" pitchFamily="66" charset="0"/>
              </a:rPr>
            </a:br>
            <a:endParaRPr lang="ru-RU" sz="7200" dirty="0" smtClean="0">
              <a:latin typeface="Comic Sans MS" pitchFamily="66" charset="0"/>
            </a:endParaRPr>
          </a:p>
          <a:p>
            <a:endParaRPr lang="ru-RU"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Песенка дождя</a:t>
            </a:r>
            <a:endParaRPr lang="ru-RU" dirty="0"/>
          </a:p>
        </p:txBody>
      </p:sp>
      <p:pic>
        <p:nvPicPr>
          <p:cNvPr id="5" name="Содержимое 4" descr="65786047_1288082511_1143919_1jpgatt.jpg"/>
          <p:cNvPicPr>
            <a:picLocks noGrp="1" noChangeAspect="1"/>
          </p:cNvPicPr>
          <p:nvPr>
            <p:ph sz="half" idx="1"/>
          </p:nvPr>
        </p:nvPicPr>
        <p:blipFill>
          <a:blip r:embed="rId2"/>
          <a:stretch>
            <a:fillRect/>
          </a:stretch>
        </p:blipFill>
        <p:spPr>
          <a:xfrm>
            <a:off x="357158" y="1785926"/>
            <a:ext cx="4191000" cy="3705243"/>
          </a:xfrm>
        </p:spPr>
      </p:pic>
      <p:sp>
        <p:nvSpPr>
          <p:cNvPr id="4" name="Содержимое 3"/>
          <p:cNvSpPr>
            <a:spLocks noGrp="1"/>
          </p:cNvSpPr>
          <p:nvPr>
            <p:ph sz="half" idx="2"/>
          </p:nvPr>
        </p:nvSpPr>
        <p:spPr/>
        <p:txBody>
          <a:bodyPr>
            <a:normAutofit fontScale="77500" lnSpcReduction="20000"/>
          </a:bodyPr>
          <a:lstStyle/>
          <a:p>
            <a:r>
              <a:rPr lang="ru-RU" dirty="0" smtClean="0"/>
              <a:t>Тихо, тихо дождь весенний </a:t>
            </a:r>
            <a:endParaRPr lang="ru-RU" dirty="0" smtClean="0"/>
          </a:p>
          <a:p>
            <a:r>
              <a:rPr lang="ru-RU" dirty="0" smtClean="0"/>
              <a:t>Нам </a:t>
            </a:r>
            <a:r>
              <a:rPr lang="ru-RU" dirty="0" smtClean="0"/>
              <a:t>запел: </a:t>
            </a:r>
            <a:r>
              <a:rPr lang="ru-RU" dirty="0" smtClean="0"/>
              <a:t>Кап</a:t>
            </a:r>
            <a:r>
              <a:rPr lang="ru-RU" dirty="0" smtClean="0"/>
              <a:t>, кап, тук, тук</a:t>
            </a:r>
            <a:r>
              <a:rPr lang="ru-RU" dirty="0" smtClean="0"/>
              <a:t>...</a:t>
            </a:r>
            <a:endParaRPr lang="ru-RU" dirty="0" smtClean="0"/>
          </a:p>
          <a:p>
            <a:r>
              <a:rPr lang="ru-RU" dirty="0" smtClean="0"/>
              <a:t>Этой </a:t>
            </a:r>
            <a:r>
              <a:rPr lang="ru-RU" dirty="0" smtClean="0"/>
              <a:t>песенкой </a:t>
            </a:r>
            <a:r>
              <a:rPr lang="ru-RU" dirty="0" smtClean="0"/>
              <a:t>вечерней</a:t>
            </a:r>
          </a:p>
          <a:p>
            <a:r>
              <a:rPr lang="ru-RU" dirty="0" smtClean="0"/>
              <a:t> </a:t>
            </a:r>
            <a:r>
              <a:rPr lang="ru-RU" dirty="0" smtClean="0"/>
              <a:t>Убаюкал все вокруг. </a:t>
            </a:r>
            <a:endParaRPr lang="ru-RU" dirty="0" smtClean="0"/>
          </a:p>
          <a:p>
            <a:r>
              <a:rPr lang="ru-RU" dirty="0" smtClean="0"/>
              <a:t>Кап</a:t>
            </a:r>
            <a:r>
              <a:rPr lang="ru-RU" dirty="0" smtClean="0"/>
              <a:t>, кап, тук, тук, </a:t>
            </a:r>
            <a:endParaRPr lang="ru-RU" dirty="0" smtClean="0"/>
          </a:p>
          <a:p>
            <a:r>
              <a:rPr lang="ru-RU" dirty="0" smtClean="0"/>
              <a:t>Кап</a:t>
            </a:r>
            <a:r>
              <a:rPr lang="ru-RU" dirty="0" smtClean="0"/>
              <a:t>, кап, тук, тук... </a:t>
            </a:r>
            <a:endParaRPr lang="ru-RU" dirty="0" smtClean="0"/>
          </a:p>
          <a:p>
            <a:r>
              <a:rPr lang="ru-RU" dirty="0" smtClean="0"/>
              <a:t>С </a:t>
            </a:r>
            <a:r>
              <a:rPr lang="ru-RU" dirty="0" smtClean="0"/>
              <a:t>этой песенкой из рощи </a:t>
            </a:r>
            <a:endParaRPr lang="ru-RU" dirty="0" smtClean="0"/>
          </a:p>
          <a:p>
            <a:r>
              <a:rPr lang="ru-RU" dirty="0" smtClean="0"/>
              <a:t>К </a:t>
            </a:r>
            <a:r>
              <a:rPr lang="ru-RU" dirty="0" smtClean="0"/>
              <a:t>нам приходит мирный сон. </a:t>
            </a:r>
            <a:endParaRPr lang="ru-RU" dirty="0" err="1" smtClean="0"/>
          </a:p>
          <a:p>
            <a:r>
              <a:rPr lang="ru-RU" dirty="0" smtClean="0"/>
              <a:t>Доброй </a:t>
            </a:r>
            <a:r>
              <a:rPr lang="ru-RU" dirty="0" smtClean="0"/>
              <a:t>ночи, доброй ночи</a:t>
            </a:r>
            <a:r>
              <a:rPr lang="ru-RU" dirty="0" smtClean="0"/>
              <a:t>! </a:t>
            </a:r>
            <a:endParaRPr lang="ru-RU" dirty="0" smtClean="0"/>
          </a:p>
          <a:p>
            <a:r>
              <a:rPr lang="ru-RU" dirty="0" smtClean="0"/>
              <a:t>Тихо </a:t>
            </a:r>
            <a:r>
              <a:rPr lang="ru-RU" dirty="0" smtClean="0"/>
              <a:t>шепчет людям он. </a:t>
            </a:r>
            <a:endParaRPr lang="ru-RU" dirty="0" smtClean="0"/>
          </a:p>
          <a:p>
            <a:r>
              <a:rPr lang="ru-RU" dirty="0" smtClean="0"/>
              <a:t>Кап</a:t>
            </a:r>
            <a:r>
              <a:rPr lang="ru-RU" dirty="0" smtClean="0"/>
              <a:t>, кап, тук, тук, </a:t>
            </a:r>
            <a:endParaRPr lang="ru-RU" dirty="0" smtClean="0"/>
          </a:p>
          <a:p>
            <a:r>
              <a:rPr lang="ru-RU" dirty="0" smtClean="0"/>
              <a:t>Кап</a:t>
            </a:r>
            <a:r>
              <a:rPr lang="ru-RU" dirty="0" smtClean="0"/>
              <a:t>, кап, тук, тук... </a:t>
            </a:r>
            <a:endParaRPr lang="ru-RU"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a:t>
            </a:r>
            <a:endParaRPr lang="ru-RU" dirty="0"/>
          </a:p>
        </p:txBody>
      </p:sp>
      <p:sp>
        <p:nvSpPr>
          <p:cNvPr id="3" name="Содержимое 2"/>
          <p:cNvSpPr>
            <a:spLocks noGrp="1"/>
          </p:cNvSpPr>
          <p:nvPr>
            <p:ph sz="half" idx="1"/>
          </p:nvPr>
        </p:nvSpPr>
        <p:spPr>
          <a:xfrm>
            <a:off x="304800" y="1600200"/>
            <a:ext cx="8624918" cy="4724400"/>
          </a:xfrm>
        </p:spPr>
        <p:txBody>
          <a:bodyPr>
            <a:normAutofit lnSpcReduction="10000"/>
          </a:bodyPr>
          <a:lstStyle/>
          <a:p>
            <a:r>
              <a:rPr lang="ru-RU" dirty="0" smtClean="0"/>
              <a:t>1. </a:t>
            </a:r>
            <a:r>
              <a:rPr lang="ru-RU" dirty="0" smtClean="0"/>
              <a:t>З</a:t>
            </a:r>
            <a:r>
              <a:rPr lang="ru-RU" dirty="0" smtClean="0"/>
              <a:t>акрепить представление об осеннем времени года, о приметах осени. Вспомнить пословицы и поговорки.</a:t>
            </a:r>
          </a:p>
          <a:p>
            <a:r>
              <a:rPr lang="ru-RU" dirty="0" smtClean="0"/>
              <a:t>2. Воспитывать эмоциональную отзывчивость по отношению к природе, бережное отношение.</a:t>
            </a:r>
          </a:p>
          <a:p>
            <a:r>
              <a:rPr lang="ru-RU" dirty="0" smtClean="0"/>
              <a:t>3. Сформировать убеждение, что красота природы бесценна.</a:t>
            </a:r>
          </a:p>
          <a:p>
            <a:r>
              <a:rPr lang="ru-RU" dirty="0" smtClean="0"/>
              <a:t>4. Понимать содержание поэтических текстов, желание выразить впечатление в образном слове. Обогащать чувственный опыт через речь.</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 время прогулок с детьми:</a:t>
            </a:r>
            <a:endParaRPr lang="ru-RU" dirty="0"/>
          </a:p>
        </p:txBody>
      </p:sp>
      <p:sp>
        <p:nvSpPr>
          <p:cNvPr id="3" name="Содержимое 2"/>
          <p:cNvSpPr>
            <a:spLocks noGrp="1"/>
          </p:cNvSpPr>
          <p:nvPr>
            <p:ph sz="half" idx="1"/>
          </p:nvPr>
        </p:nvSpPr>
        <p:spPr>
          <a:xfrm>
            <a:off x="285720" y="1357298"/>
            <a:ext cx="4191000" cy="4724400"/>
          </a:xfrm>
        </p:spPr>
        <p:txBody>
          <a:bodyPr>
            <a:noAutofit/>
          </a:bodyPr>
          <a:lstStyle/>
          <a:p>
            <a:r>
              <a:rPr lang="ru-RU" sz="2300" dirty="0" smtClean="0"/>
              <a:t>Собирайте листья в лесу или в парке вместе с детьми. Объясните также, как и почему нужно бережно относиться к природе. Собранные листья можно использовать дома для аппликации, пофантазируйте вместе с малышом – на что похожи собранные листья. Дайте высказаться ребенку и предложите свой вариант.</a:t>
            </a:r>
            <a:endParaRPr lang="ru-RU" sz="2300" dirty="0"/>
          </a:p>
        </p:txBody>
      </p:sp>
      <p:pic>
        <p:nvPicPr>
          <p:cNvPr id="5" name="Содержимое 4" descr="x_64ae3559.jpg"/>
          <p:cNvPicPr>
            <a:picLocks noGrp="1" noChangeAspect="1"/>
          </p:cNvPicPr>
          <p:nvPr>
            <p:ph sz="half" idx="2"/>
          </p:nvPr>
        </p:nvPicPr>
        <p:blipFill>
          <a:blip r:embed="rId2"/>
          <a:stretch>
            <a:fillRect/>
          </a:stretch>
        </p:blipFill>
        <p:spPr>
          <a:xfrm>
            <a:off x="4572000" y="1285860"/>
            <a:ext cx="4071966" cy="5302987"/>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Приметы и поговорки Сентября:</a:t>
            </a:r>
            <a:endParaRPr lang="ru-RU" dirty="0"/>
          </a:p>
        </p:txBody>
      </p:sp>
      <p:sp>
        <p:nvSpPr>
          <p:cNvPr id="4" name="Содержимое 3"/>
          <p:cNvSpPr>
            <a:spLocks noGrp="1"/>
          </p:cNvSpPr>
          <p:nvPr>
            <p:ph sz="half" idx="2"/>
          </p:nvPr>
        </p:nvSpPr>
        <p:spPr/>
        <p:txBody>
          <a:bodyPr>
            <a:normAutofit fontScale="70000" lnSpcReduction="20000"/>
          </a:bodyPr>
          <a:lstStyle/>
          <a:p>
            <a:r>
              <a:rPr lang="ru-RU" dirty="0" smtClean="0"/>
              <a:t>Сентябрь - новосел осени. Вересень - цветение вереска. Зарев - заря - так называли сентябрь в старославянском языке. </a:t>
            </a:r>
            <a:br>
              <a:rPr lang="ru-RU" dirty="0" smtClean="0"/>
            </a:br>
            <a:r>
              <a:rPr lang="ru-RU" dirty="0" smtClean="0"/>
              <a:t>Сентябрь - златоцвет. </a:t>
            </a:r>
            <a:br>
              <a:rPr lang="ru-RU" dirty="0" smtClean="0"/>
            </a:br>
            <a:r>
              <a:rPr lang="ru-RU" dirty="0" smtClean="0"/>
              <a:t>Сентябрь - пора мокропогодна и сверх прочих плодородна. </a:t>
            </a:r>
            <a:br>
              <a:rPr lang="ru-RU" dirty="0" smtClean="0"/>
            </a:br>
            <a:r>
              <a:rPr lang="ru-RU" dirty="0" smtClean="0"/>
              <a:t>Август варит, сентябрь - к столу подает. </a:t>
            </a:r>
            <a:br>
              <a:rPr lang="ru-RU" dirty="0" smtClean="0"/>
            </a:br>
            <a:r>
              <a:rPr lang="ru-RU" dirty="0" smtClean="0"/>
              <a:t>Мысли - цветок, знание - завязь, а опыт - плод. </a:t>
            </a:r>
            <a:br>
              <a:rPr lang="ru-RU" dirty="0" smtClean="0"/>
            </a:br>
            <a:r>
              <a:rPr lang="ru-RU" dirty="0" smtClean="0"/>
              <a:t>Гром в сентябре предвещает теплую осень. </a:t>
            </a:r>
            <a:br>
              <a:rPr lang="ru-RU" dirty="0" smtClean="0"/>
            </a:br>
            <a:r>
              <a:rPr lang="ru-RU" dirty="0" smtClean="0"/>
              <a:t>Раннее опадание листвы - к ранней зиме. </a:t>
            </a:r>
            <a:br>
              <a:rPr lang="ru-RU" dirty="0" smtClean="0"/>
            </a:br>
            <a:r>
              <a:rPr lang="ru-RU" dirty="0" smtClean="0"/>
              <a:t>Листья у березы начинают желтеть с верхушки - ждите ранней, снизу - поздней зимы. </a:t>
            </a:r>
            <a:endParaRPr lang="ru-RU" dirty="0"/>
          </a:p>
        </p:txBody>
      </p:sp>
      <p:pic>
        <p:nvPicPr>
          <p:cNvPr id="7" name="Содержимое 6" descr="x_c04471c8.jpg"/>
          <p:cNvPicPr>
            <a:picLocks noGrp="1" noChangeAspect="1"/>
          </p:cNvPicPr>
          <p:nvPr>
            <p:ph sz="half" idx="1"/>
          </p:nvPr>
        </p:nvPicPr>
        <p:blipFill>
          <a:blip r:embed="rId2"/>
          <a:stretch>
            <a:fillRect/>
          </a:stretch>
        </p:blipFill>
        <p:spPr>
          <a:xfrm>
            <a:off x="214282" y="1500174"/>
            <a:ext cx="4572032" cy="4929222"/>
          </a:xfr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Приметы и поговорки октября:</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Осенью птицы летят низко - к холодной, высоко - к теплой зиме. </a:t>
            </a:r>
            <a:br>
              <a:rPr lang="ru-RU" dirty="0" smtClean="0"/>
            </a:br>
            <a:r>
              <a:rPr lang="ru-RU" dirty="0" smtClean="0"/>
              <a:t>Если в октябре лист с березы и дуба опадает не чисто - жди суровой зимы. </a:t>
            </a:r>
            <a:br>
              <a:rPr lang="ru-RU" dirty="0" smtClean="0"/>
            </a:br>
            <a:r>
              <a:rPr lang="ru-RU" dirty="0" smtClean="0"/>
              <a:t>Много желудей на дубу - к лютой зиме. </a:t>
            </a:r>
            <a:br>
              <a:rPr lang="ru-RU" dirty="0" smtClean="0"/>
            </a:br>
            <a:r>
              <a:rPr lang="ru-RU" dirty="0" smtClean="0"/>
              <a:t>Гром в октябре предвещает бесснежную, короткую и мягкую зиму. </a:t>
            </a:r>
            <a:br>
              <a:rPr lang="ru-RU" dirty="0" smtClean="0"/>
            </a:br>
            <a:r>
              <a:rPr lang="ru-RU" dirty="0" smtClean="0"/>
              <a:t>Первый снег выпадает за сорок дней до настоящей зимы. </a:t>
            </a:r>
            <a:br>
              <a:rPr lang="ru-RU" dirty="0" smtClean="0"/>
            </a:br>
            <a:r>
              <a:rPr lang="ru-RU" dirty="0" smtClean="0"/>
              <a:t>В октябре - ветерок дует всяк: северный ветер - стужа </a:t>
            </a:r>
            <a:r>
              <a:rPr lang="ru-RU" dirty="0" err="1" smtClean="0"/>
              <a:t>недалеча</a:t>
            </a:r>
            <a:r>
              <a:rPr lang="ru-RU" dirty="0" smtClean="0"/>
              <a:t>, южный - к теплу, западный ветер - к мокроте, а восточный - к ведру. </a:t>
            </a:r>
            <a:endParaRPr lang="ru-RU" dirty="0"/>
          </a:p>
        </p:txBody>
      </p:sp>
      <p:pic>
        <p:nvPicPr>
          <p:cNvPr id="7" name="Содержимое 6" descr="x_0958ec09.jpg"/>
          <p:cNvPicPr>
            <a:picLocks noGrp="1" noChangeAspect="1"/>
          </p:cNvPicPr>
          <p:nvPr>
            <p:ph sz="half" idx="2"/>
          </p:nvPr>
        </p:nvPicPr>
        <p:blipFill>
          <a:blip r:embed="rId2"/>
          <a:stretch>
            <a:fillRect/>
          </a:stretch>
        </p:blipFill>
        <p:spPr>
          <a:xfrm>
            <a:off x="4429124" y="1571612"/>
            <a:ext cx="4562476" cy="4572031"/>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Приметы и поговорки ноября:</a:t>
            </a:r>
            <a:endParaRPr lang="ru-RU" dirty="0"/>
          </a:p>
        </p:txBody>
      </p:sp>
      <p:pic>
        <p:nvPicPr>
          <p:cNvPr id="5" name="Содержимое 4" descr="nclnd011-01.jpg"/>
          <p:cNvPicPr>
            <a:picLocks noGrp="1" noChangeAspect="1"/>
          </p:cNvPicPr>
          <p:nvPr>
            <p:ph sz="half" idx="1"/>
          </p:nvPr>
        </p:nvPicPr>
        <p:blipFill>
          <a:blip r:embed="rId2"/>
          <a:stretch>
            <a:fillRect/>
          </a:stretch>
        </p:blipFill>
        <p:spPr>
          <a:xfrm>
            <a:off x="285720" y="1500174"/>
            <a:ext cx="4572032" cy="4643470"/>
          </a:xfrm>
        </p:spPr>
      </p:pic>
      <p:sp>
        <p:nvSpPr>
          <p:cNvPr id="4" name="Содержимое 3"/>
          <p:cNvSpPr>
            <a:spLocks noGrp="1"/>
          </p:cNvSpPr>
          <p:nvPr>
            <p:ph sz="half" idx="2"/>
          </p:nvPr>
        </p:nvSpPr>
        <p:spPr/>
        <p:txBody>
          <a:bodyPr>
            <a:normAutofit fontScale="70000" lnSpcReduction="20000"/>
          </a:bodyPr>
          <a:lstStyle/>
          <a:p>
            <a:r>
              <a:rPr lang="ru-RU" dirty="0" smtClean="0"/>
              <a:t>4 ноября празднуют день Казанской иконы Божъей Матери. </a:t>
            </a:r>
            <a:br>
              <a:rPr lang="ru-RU" dirty="0" smtClean="0"/>
            </a:br>
            <a:r>
              <a:rPr lang="ru-RU" dirty="0" smtClean="0"/>
              <a:t>«До Казанской - не зима, с Казанской - не осень», - говорили в народе. </a:t>
            </a:r>
            <a:br>
              <a:rPr lang="ru-RU" dirty="0" smtClean="0"/>
            </a:br>
            <a:r>
              <a:rPr lang="ru-RU" dirty="0" smtClean="0"/>
              <a:t>С этого дня ожидали наступления настоящих зимних холодов. Суровая зима предстояла, по поверью, если осенью был снят хороший урожай. Ко дню Казанской Божьей Матери старались заканчивать все строительные работы, тоже опасаясь наступающих холодов. </a:t>
            </a:r>
            <a:br>
              <a:rPr lang="ru-RU" dirty="0" smtClean="0"/>
            </a:br>
            <a:r>
              <a:rPr lang="ru-RU" dirty="0" smtClean="0"/>
              <a:t>Если в этот день пойдет дождь, ожидают скорого наступления зимы. </a:t>
            </a:r>
            <a:endParaRPr lang="ru-RU"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Какая бывает осень?</a:t>
            </a:r>
            <a:endParaRPr lang="ru-RU" dirty="0"/>
          </a:p>
        </p:txBody>
      </p:sp>
      <p:sp>
        <p:nvSpPr>
          <p:cNvPr id="3" name="Содержимое 2"/>
          <p:cNvSpPr>
            <a:spLocks noGrp="1"/>
          </p:cNvSpPr>
          <p:nvPr>
            <p:ph sz="half" idx="1"/>
          </p:nvPr>
        </p:nvSpPr>
        <p:spPr/>
        <p:txBody>
          <a:bodyPr/>
          <a:lstStyle/>
          <a:p>
            <a:pPr>
              <a:buNone/>
            </a:pPr>
            <a:endParaRPr lang="ru-RU" u="sng" dirty="0" smtClean="0"/>
          </a:p>
          <a:p>
            <a:r>
              <a:rPr lang="ru-RU" u="sng" dirty="0" smtClean="0"/>
              <a:t>Осенью семь погод на дворе:</a:t>
            </a:r>
          </a:p>
          <a:p>
            <a:endParaRPr lang="ru-RU" u="sng" dirty="0" smtClean="0"/>
          </a:p>
          <a:p>
            <a:r>
              <a:rPr lang="ru-RU" b="1" dirty="0" smtClean="0"/>
              <a:t>Сеет, веет, кружит, мутит, рвет, сверху льет, снизу метет.</a:t>
            </a:r>
            <a:endParaRPr lang="ru-RU" b="1" dirty="0"/>
          </a:p>
        </p:txBody>
      </p:sp>
      <p:pic>
        <p:nvPicPr>
          <p:cNvPr id="5" name="Содержимое 4" descr="4509.jpg"/>
          <p:cNvPicPr>
            <a:picLocks noGrp="1" noChangeAspect="1"/>
          </p:cNvPicPr>
          <p:nvPr>
            <p:ph sz="half" idx="2"/>
          </p:nvPr>
        </p:nvPicPr>
        <p:blipFill>
          <a:blip r:embed="rId2"/>
          <a:stretch>
            <a:fillRect/>
          </a:stretch>
        </p:blipFill>
        <p:spPr>
          <a:xfrm>
            <a:off x="4286248" y="1714488"/>
            <a:ext cx="4643438" cy="4143378"/>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Стихи об осени.</a:t>
            </a:r>
            <a:endParaRPr lang="ru-RU" dirty="0"/>
          </a:p>
        </p:txBody>
      </p:sp>
      <p:sp>
        <p:nvSpPr>
          <p:cNvPr id="3" name="Содержимое 2"/>
          <p:cNvSpPr>
            <a:spLocks noGrp="1"/>
          </p:cNvSpPr>
          <p:nvPr>
            <p:ph sz="half" idx="1"/>
          </p:nvPr>
        </p:nvSpPr>
        <p:spPr>
          <a:xfrm>
            <a:off x="0" y="1214422"/>
            <a:ext cx="4572000" cy="5286412"/>
          </a:xfrm>
        </p:spPr>
        <p:txBody>
          <a:bodyPr>
            <a:noAutofit/>
          </a:bodyPr>
          <a:lstStyle/>
          <a:p>
            <a:r>
              <a:rPr lang="ru-RU" sz="1600" dirty="0" smtClean="0"/>
              <a:t>Унылая пора! Очей очарованье!</a:t>
            </a:r>
            <a:br>
              <a:rPr lang="ru-RU" sz="1600" dirty="0" smtClean="0"/>
            </a:br>
            <a:r>
              <a:rPr lang="ru-RU" sz="1600" dirty="0" smtClean="0"/>
              <a:t>Приятна мне твоя прощальная краса —</a:t>
            </a:r>
            <a:br>
              <a:rPr lang="ru-RU" sz="1600" dirty="0" smtClean="0"/>
            </a:br>
            <a:r>
              <a:rPr lang="ru-RU" sz="1600" dirty="0" smtClean="0"/>
              <a:t>Люблю я пышное природы увяданье,</a:t>
            </a:r>
            <a:br>
              <a:rPr lang="ru-RU" sz="1600" dirty="0" smtClean="0"/>
            </a:br>
            <a:r>
              <a:rPr lang="ru-RU" sz="1600" dirty="0" smtClean="0"/>
              <a:t>В багрец и в золото одетые леса,</a:t>
            </a:r>
            <a:br>
              <a:rPr lang="ru-RU" sz="1600" dirty="0" smtClean="0"/>
            </a:br>
            <a:r>
              <a:rPr lang="ru-RU" sz="1600" dirty="0" smtClean="0"/>
              <a:t>В их сенях ветра шум и свежее дыханье,</a:t>
            </a:r>
            <a:br>
              <a:rPr lang="ru-RU" sz="1600" dirty="0" smtClean="0"/>
            </a:br>
            <a:r>
              <a:rPr lang="ru-RU" sz="1600" dirty="0" smtClean="0"/>
              <a:t>И мглой волнистою покрыты небеса,</a:t>
            </a:r>
            <a:br>
              <a:rPr lang="ru-RU" sz="1600" dirty="0" smtClean="0"/>
            </a:br>
            <a:r>
              <a:rPr lang="ru-RU" sz="1600" dirty="0" smtClean="0"/>
              <a:t>И редкий солнца луч, и первые морозы,</a:t>
            </a:r>
            <a:br>
              <a:rPr lang="ru-RU" sz="1600" dirty="0" smtClean="0"/>
            </a:br>
            <a:r>
              <a:rPr lang="ru-RU" sz="1600" dirty="0" smtClean="0"/>
              <a:t>И отдаленные седой зимы угрозы</a:t>
            </a:r>
            <a:r>
              <a:rPr lang="ru-RU" sz="1600" dirty="0" smtClean="0"/>
              <a:t>. </a:t>
            </a:r>
          </a:p>
          <a:p>
            <a:pPr algn="ctr">
              <a:buNone/>
            </a:pPr>
            <a:r>
              <a:rPr lang="ru-RU" sz="1600" dirty="0" smtClean="0"/>
              <a:t>****</a:t>
            </a:r>
            <a:endParaRPr lang="ru-RU" sz="1600" dirty="0" smtClean="0"/>
          </a:p>
          <a:p>
            <a:r>
              <a:rPr lang="ru-RU" sz="1600" dirty="0" smtClean="0"/>
              <a:t>Октябрь уж наступил - уж роща </a:t>
            </a:r>
            <a:r>
              <a:rPr lang="ru-RU" sz="1600" dirty="0" err="1" smtClean="0"/>
              <a:t>отряхает</a:t>
            </a:r>
            <a:r>
              <a:rPr lang="ru-RU" sz="1600" dirty="0" smtClean="0"/>
              <a:t/>
            </a:r>
            <a:br>
              <a:rPr lang="ru-RU" sz="1600" dirty="0" smtClean="0"/>
            </a:br>
            <a:r>
              <a:rPr lang="ru-RU" sz="1600" dirty="0" smtClean="0"/>
              <a:t>Последние листы с нагих своих ветвей;</a:t>
            </a:r>
            <a:br>
              <a:rPr lang="ru-RU" sz="1600" dirty="0" smtClean="0"/>
            </a:br>
            <a:r>
              <a:rPr lang="ru-RU" sz="1600" dirty="0" smtClean="0"/>
              <a:t>Дохнул осенний хлад - дорога промерзает.</a:t>
            </a:r>
            <a:br>
              <a:rPr lang="ru-RU" sz="1600" dirty="0" smtClean="0"/>
            </a:br>
            <a:r>
              <a:rPr lang="ru-RU" sz="1600" dirty="0" smtClean="0"/>
              <a:t>Журча еще бежит за мельницу ручей,</a:t>
            </a:r>
            <a:br>
              <a:rPr lang="ru-RU" sz="1600" dirty="0" smtClean="0"/>
            </a:br>
            <a:r>
              <a:rPr lang="ru-RU" sz="1600" dirty="0" smtClean="0"/>
              <a:t>Но пруд уже застыл; сосед мой поспешает</a:t>
            </a:r>
            <a:br>
              <a:rPr lang="ru-RU" sz="1600" dirty="0" smtClean="0"/>
            </a:br>
            <a:r>
              <a:rPr lang="ru-RU" sz="1600" dirty="0" smtClean="0"/>
              <a:t>В отъезжие поля с охотою своей,</a:t>
            </a:r>
            <a:br>
              <a:rPr lang="ru-RU" sz="1600" dirty="0" smtClean="0"/>
            </a:br>
            <a:r>
              <a:rPr lang="ru-RU" sz="1600" dirty="0" smtClean="0"/>
              <a:t>И страждут озими от бешеной забавы,</a:t>
            </a:r>
            <a:br>
              <a:rPr lang="ru-RU" sz="1600" dirty="0" smtClean="0"/>
            </a:br>
            <a:r>
              <a:rPr lang="ru-RU" sz="1600" dirty="0" smtClean="0"/>
              <a:t>И будит лай собак уснувшие дубравы.</a:t>
            </a:r>
            <a:endParaRPr lang="ru-RU" sz="1600" dirty="0"/>
          </a:p>
        </p:txBody>
      </p:sp>
      <p:pic>
        <p:nvPicPr>
          <p:cNvPr id="6" name="Содержимое 5" descr="1.jpg"/>
          <p:cNvPicPr>
            <a:picLocks noGrp="1" noChangeAspect="1"/>
          </p:cNvPicPr>
          <p:nvPr>
            <p:ph sz="half" idx="2"/>
          </p:nvPr>
        </p:nvPicPr>
        <p:blipFill>
          <a:blip r:embed="rId2"/>
          <a:stretch>
            <a:fillRect/>
          </a:stretch>
        </p:blipFill>
        <p:spPr>
          <a:xfrm>
            <a:off x="4429124" y="1357298"/>
            <a:ext cx="4491038" cy="4500593"/>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Название первого месяца осени:</a:t>
            </a:r>
            <a:endParaRPr lang="ru-RU" dirty="0"/>
          </a:p>
        </p:txBody>
      </p:sp>
      <p:pic>
        <p:nvPicPr>
          <p:cNvPr id="5" name="Содержимое 4" descr="51830310_post423171187807986.jpg"/>
          <p:cNvPicPr>
            <a:picLocks noGrp="1" noChangeAspect="1"/>
          </p:cNvPicPr>
          <p:nvPr>
            <p:ph sz="half" idx="1"/>
          </p:nvPr>
        </p:nvPicPr>
        <p:blipFill>
          <a:blip r:embed="rId2"/>
          <a:stretch>
            <a:fillRect/>
          </a:stretch>
        </p:blipFill>
        <p:spPr>
          <a:xfrm>
            <a:off x="214282" y="1571612"/>
            <a:ext cx="4718073" cy="4143404"/>
          </a:xfrm>
        </p:spPr>
      </p:pic>
      <p:sp>
        <p:nvSpPr>
          <p:cNvPr id="4" name="Содержимое 3"/>
          <p:cNvSpPr>
            <a:spLocks noGrp="1"/>
          </p:cNvSpPr>
          <p:nvPr>
            <p:ph sz="half" idx="2"/>
          </p:nvPr>
        </p:nvSpPr>
        <p:spPr/>
        <p:txBody>
          <a:bodyPr>
            <a:normAutofit lnSpcReduction="10000"/>
          </a:bodyPr>
          <a:lstStyle/>
          <a:p>
            <a:r>
              <a:rPr lang="ru-RU" dirty="0" smtClean="0"/>
              <a:t>Название первого месяца осени сентябрь произошло от латинского слова «сэптэмбэ», которое означает «седьмой». Новый год у древних римлян начинался 1 марта, поэтому сентябрь был седьмым месяцем.</a:t>
            </a:r>
            <a:endParaRPr lang="ru-RU"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TotalTime>
  <Words>528</Words>
  <Application>Microsoft Office PowerPoint</Application>
  <PresentationFormat>Экран (4:3)</PresentationFormat>
  <Paragraphs>65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Слайд 1</vt:lpstr>
      <vt:lpstr>Цели:</vt:lpstr>
      <vt:lpstr>Во время прогулок с детьми:</vt:lpstr>
      <vt:lpstr>Приметы и поговорки Сентября:</vt:lpstr>
      <vt:lpstr>Приметы и поговорки октября:</vt:lpstr>
      <vt:lpstr>Приметы и поговорки ноября:</vt:lpstr>
      <vt:lpstr>Какая бывает осень?</vt:lpstr>
      <vt:lpstr>Стихи об осени.</vt:lpstr>
      <vt:lpstr>Название первого месяца осени:</vt:lpstr>
      <vt:lpstr>Название второго месяца осени: </vt:lpstr>
      <vt:lpstr>Название третьего месяца осени:</vt:lpstr>
      <vt:lpstr>Сентябрьская скороговорка</vt:lpstr>
      <vt:lpstr>Октябрьский сад</vt:lpstr>
      <vt:lpstr>Ноябрь</vt:lpstr>
      <vt:lpstr>Загадки про осень</vt:lpstr>
      <vt:lpstr>Песенка дождя</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cp:revision>
  <dcterms:created xsi:type="dcterms:W3CDTF">2011-10-28T09:44:04Z</dcterms:created>
  <dcterms:modified xsi:type="dcterms:W3CDTF">2011-10-28T10:50:30Z</dcterms:modified>
</cp:coreProperties>
</file>