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60" r:id="rId2"/>
    <p:sldId id="258" r:id="rId3"/>
    <p:sldId id="261" r:id="rId4"/>
    <p:sldId id="269" r:id="rId5"/>
    <p:sldId id="264" r:id="rId6"/>
    <p:sldId id="268" r:id="rId7"/>
    <p:sldId id="272" r:id="rId8"/>
    <p:sldId id="256" r:id="rId9"/>
    <p:sldId id="259" r:id="rId10"/>
    <p:sldId id="262" r:id="rId11"/>
    <p:sldId id="271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400B"/>
    <a:srgbClr val="FFDF7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94246F-8993-4A6B-AC64-A8E43C767AE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BE07A7-C5C9-4105-B803-A217EE2AB834}">
      <dgm:prSet/>
      <dgm:spPr>
        <a:solidFill>
          <a:srgbClr val="FFDF79"/>
        </a:solidFill>
      </dgm:spPr>
      <dgm:t>
        <a:bodyPr/>
        <a:lstStyle/>
        <a:p>
          <a:pPr rtl="0"/>
          <a:r>
            <a:rPr lang="ru-RU" b="1" dirty="0" smtClean="0"/>
            <a:t>Познавательное развитие</a:t>
          </a:r>
          <a:br>
            <a:rPr lang="ru-RU" b="1" dirty="0" smtClean="0"/>
          </a:br>
          <a:r>
            <a:rPr lang="ru-RU" b="1" dirty="0" smtClean="0"/>
            <a:t/>
          </a:r>
          <a:br>
            <a:rPr lang="ru-RU" b="1" dirty="0" smtClean="0"/>
          </a:br>
          <a:r>
            <a:rPr lang="ru-RU" b="1" dirty="0" smtClean="0"/>
            <a:t/>
          </a:r>
          <a:br>
            <a:rPr lang="ru-RU" b="1" dirty="0" smtClean="0"/>
          </a:br>
          <a:r>
            <a:rPr lang="ru-RU" b="1" dirty="0" smtClean="0"/>
            <a:t/>
          </a:r>
          <a:br>
            <a:rPr lang="ru-RU" b="1" dirty="0" smtClean="0"/>
          </a:br>
          <a:endParaRPr lang="ru-RU" dirty="0"/>
        </a:p>
      </dgm:t>
    </dgm:pt>
    <dgm:pt modelId="{1455E0AD-219B-4B6C-B94F-F5AEFFCF15FF}" type="parTrans" cxnId="{6C7B69CF-5D08-44ED-AFAD-511714DB658C}">
      <dgm:prSet/>
      <dgm:spPr/>
      <dgm:t>
        <a:bodyPr/>
        <a:lstStyle/>
        <a:p>
          <a:endParaRPr lang="ru-RU"/>
        </a:p>
      </dgm:t>
    </dgm:pt>
    <dgm:pt modelId="{32C23B7B-C252-4BD5-AE1D-E864FAAB52EB}" type="sibTrans" cxnId="{6C7B69CF-5D08-44ED-AFAD-511714DB658C}">
      <dgm:prSet/>
      <dgm:spPr/>
      <dgm:t>
        <a:bodyPr/>
        <a:lstStyle/>
        <a:p>
          <a:endParaRPr lang="ru-RU"/>
        </a:p>
      </dgm:t>
    </dgm:pt>
    <dgm:pt modelId="{931AE10A-20FC-4B2E-8B8F-552FBF344B49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ru-RU" b="1" dirty="0" smtClean="0"/>
            <a:t>Речевое развитие</a:t>
          </a:r>
          <a:br>
            <a:rPr lang="ru-RU" b="1" dirty="0" smtClean="0"/>
          </a:br>
          <a:r>
            <a:rPr lang="ru-RU" b="1" dirty="0" smtClean="0"/>
            <a:t/>
          </a:r>
          <a:br>
            <a:rPr lang="ru-RU" b="1" dirty="0" smtClean="0"/>
          </a:br>
          <a:r>
            <a:rPr lang="ru-RU" b="1" dirty="0" smtClean="0"/>
            <a:t/>
          </a:r>
          <a:br>
            <a:rPr lang="ru-RU" b="1" dirty="0" smtClean="0"/>
          </a:br>
          <a:r>
            <a:rPr lang="ru-RU" b="1" dirty="0" smtClean="0"/>
            <a:t/>
          </a:r>
          <a:br>
            <a:rPr lang="ru-RU" b="1" dirty="0" smtClean="0"/>
          </a:br>
          <a:endParaRPr lang="ru-RU" dirty="0"/>
        </a:p>
      </dgm:t>
    </dgm:pt>
    <dgm:pt modelId="{08A6AE25-13D4-4D86-B453-E2C9F9A88990}" type="parTrans" cxnId="{E9708BD4-DE46-48C3-AEA6-C6047A9DB931}">
      <dgm:prSet/>
      <dgm:spPr/>
      <dgm:t>
        <a:bodyPr/>
        <a:lstStyle/>
        <a:p>
          <a:endParaRPr lang="ru-RU"/>
        </a:p>
      </dgm:t>
    </dgm:pt>
    <dgm:pt modelId="{4E290E7D-2FAB-4C5B-84FD-7627F0896882}" type="sibTrans" cxnId="{E9708BD4-DE46-48C3-AEA6-C6047A9DB931}">
      <dgm:prSet/>
      <dgm:spPr/>
      <dgm:t>
        <a:bodyPr/>
        <a:lstStyle/>
        <a:p>
          <a:endParaRPr lang="ru-RU"/>
        </a:p>
      </dgm:t>
    </dgm:pt>
    <dgm:pt modelId="{23A7A96A-CDF2-432D-8187-C0C9DAE75F30}">
      <dgm:prSet/>
      <dgm:spPr>
        <a:solidFill>
          <a:schemeClr val="accent6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ru-RU" b="1" dirty="0" smtClean="0"/>
            <a:t>Социально-коммуникативное развитие</a:t>
          </a:r>
          <a:br>
            <a:rPr lang="ru-RU" b="1" dirty="0" smtClean="0"/>
          </a:br>
          <a:r>
            <a:rPr lang="ru-RU" b="1" dirty="0" smtClean="0"/>
            <a:t/>
          </a:r>
          <a:br>
            <a:rPr lang="ru-RU" b="1" dirty="0" smtClean="0"/>
          </a:br>
          <a:r>
            <a:rPr lang="ru-RU" b="1" dirty="0" smtClean="0"/>
            <a:t/>
          </a:r>
          <a:br>
            <a:rPr lang="ru-RU" b="1" dirty="0" smtClean="0"/>
          </a:br>
          <a:r>
            <a:rPr lang="ru-RU" b="1" dirty="0" smtClean="0"/>
            <a:t/>
          </a:r>
          <a:br>
            <a:rPr lang="ru-RU" b="1" dirty="0" smtClean="0"/>
          </a:br>
          <a:endParaRPr lang="ru-RU" dirty="0"/>
        </a:p>
      </dgm:t>
    </dgm:pt>
    <dgm:pt modelId="{D9A1CEC2-9B74-48A2-9CA7-CEB681B50D1E}" type="parTrans" cxnId="{C6B369C1-FDED-4AB5-8B63-36B076B2FE0A}">
      <dgm:prSet/>
      <dgm:spPr/>
      <dgm:t>
        <a:bodyPr/>
        <a:lstStyle/>
        <a:p>
          <a:endParaRPr lang="ru-RU"/>
        </a:p>
      </dgm:t>
    </dgm:pt>
    <dgm:pt modelId="{EC669215-DF8E-4206-BA86-89A3384946C9}" type="sibTrans" cxnId="{C6B369C1-FDED-4AB5-8B63-36B076B2FE0A}">
      <dgm:prSet/>
      <dgm:spPr/>
      <dgm:t>
        <a:bodyPr/>
        <a:lstStyle/>
        <a:p>
          <a:endParaRPr lang="ru-RU"/>
        </a:p>
      </dgm:t>
    </dgm:pt>
    <dgm:pt modelId="{7B8A3871-CF89-45DF-B155-A6E70326225E}" type="pres">
      <dgm:prSet presAssocID="{4794246F-8993-4A6B-AC64-A8E43C767AE6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D52408-08DA-41EE-AF95-34F76418EFA0}" type="pres">
      <dgm:prSet presAssocID="{17BE07A7-C5C9-4105-B803-A217EE2AB834}" presName="circ1" presStyleLbl="vennNode1" presStyleIdx="0" presStyleCnt="3" custScaleX="154680" custScaleY="156250" custLinFactNeighborX="-3105" custLinFactNeighborY="6302"/>
      <dgm:spPr/>
      <dgm:t>
        <a:bodyPr/>
        <a:lstStyle/>
        <a:p>
          <a:endParaRPr lang="ru-RU"/>
        </a:p>
      </dgm:t>
    </dgm:pt>
    <dgm:pt modelId="{E20BE028-08B1-47EB-B2C1-983348A3CDD6}" type="pres">
      <dgm:prSet presAssocID="{17BE07A7-C5C9-4105-B803-A217EE2AB83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F7128E-80EC-4380-BA6D-BCC962C140AB}" type="pres">
      <dgm:prSet presAssocID="{931AE10A-20FC-4B2E-8B8F-552FBF344B49}" presName="circ2" presStyleLbl="vennNode1" presStyleIdx="1" presStyleCnt="3" custScaleX="156846" custScaleY="157291" custLinFactNeighborX="20841" custLinFactNeighborY="4322"/>
      <dgm:spPr/>
      <dgm:t>
        <a:bodyPr/>
        <a:lstStyle/>
        <a:p>
          <a:endParaRPr lang="ru-RU"/>
        </a:p>
      </dgm:t>
    </dgm:pt>
    <dgm:pt modelId="{F79A3FF1-2EE5-4AC6-BFD3-A8D8BC5184AA}" type="pres">
      <dgm:prSet presAssocID="{931AE10A-20FC-4B2E-8B8F-552FBF344B4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26DE28-EFD9-4A55-9441-4212A552CBC4}" type="pres">
      <dgm:prSet presAssocID="{23A7A96A-CDF2-432D-8187-C0C9DAE75F30}" presName="circ3" presStyleLbl="vennNode1" presStyleIdx="2" presStyleCnt="3" custScaleX="151226" custScaleY="148646" custLinFactNeighborX="-41028" custLinFactNeighborY="9010"/>
      <dgm:spPr/>
      <dgm:t>
        <a:bodyPr/>
        <a:lstStyle/>
        <a:p>
          <a:endParaRPr lang="ru-RU"/>
        </a:p>
      </dgm:t>
    </dgm:pt>
    <dgm:pt modelId="{401CE89D-48A2-4E46-BC73-2C25D12D1175}" type="pres">
      <dgm:prSet presAssocID="{23A7A96A-CDF2-432D-8187-C0C9DAE75F3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6792B8-61E9-481F-872A-2FCC4B74B6DC}" type="presOf" srcId="{23A7A96A-CDF2-432D-8187-C0C9DAE75F30}" destId="{D226DE28-EFD9-4A55-9441-4212A552CBC4}" srcOrd="0" destOrd="0" presId="urn:microsoft.com/office/officeart/2005/8/layout/venn1"/>
    <dgm:cxn modelId="{0C2FEE0B-2BEF-45D4-95C3-073346FE2848}" type="presOf" srcId="{17BE07A7-C5C9-4105-B803-A217EE2AB834}" destId="{0AD52408-08DA-41EE-AF95-34F76418EFA0}" srcOrd="0" destOrd="0" presId="urn:microsoft.com/office/officeart/2005/8/layout/venn1"/>
    <dgm:cxn modelId="{928A9715-2D2B-429E-B9A9-031F2A461EC7}" type="presOf" srcId="{17BE07A7-C5C9-4105-B803-A217EE2AB834}" destId="{E20BE028-08B1-47EB-B2C1-983348A3CDD6}" srcOrd="1" destOrd="0" presId="urn:microsoft.com/office/officeart/2005/8/layout/venn1"/>
    <dgm:cxn modelId="{6F69E6C9-210F-4CA8-B132-DE710A7CE5AD}" type="presOf" srcId="{931AE10A-20FC-4B2E-8B8F-552FBF344B49}" destId="{F79A3FF1-2EE5-4AC6-BFD3-A8D8BC5184AA}" srcOrd="1" destOrd="0" presId="urn:microsoft.com/office/officeart/2005/8/layout/venn1"/>
    <dgm:cxn modelId="{8CF81E16-B73E-4ABE-8981-E765731F30BA}" type="presOf" srcId="{23A7A96A-CDF2-432D-8187-C0C9DAE75F30}" destId="{401CE89D-48A2-4E46-BC73-2C25D12D1175}" srcOrd="1" destOrd="0" presId="urn:microsoft.com/office/officeart/2005/8/layout/venn1"/>
    <dgm:cxn modelId="{192782B7-9635-431D-8CB3-F924017F2752}" type="presOf" srcId="{4794246F-8993-4A6B-AC64-A8E43C767AE6}" destId="{7B8A3871-CF89-45DF-B155-A6E70326225E}" srcOrd="0" destOrd="0" presId="urn:microsoft.com/office/officeart/2005/8/layout/venn1"/>
    <dgm:cxn modelId="{C6B369C1-FDED-4AB5-8B63-36B076B2FE0A}" srcId="{4794246F-8993-4A6B-AC64-A8E43C767AE6}" destId="{23A7A96A-CDF2-432D-8187-C0C9DAE75F30}" srcOrd="2" destOrd="0" parTransId="{D9A1CEC2-9B74-48A2-9CA7-CEB681B50D1E}" sibTransId="{EC669215-DF8E-4206-BA86-89A3384946C9}"/>
    <dgm:cxn modelId="{6C7B69CF-5D08-44ED-AFAD-511714DB658C}" srcId="{4794246F-8993-4A6B-AC64-A8E43C767AE6}" destId="{17BE07A7-C5C9-4105-B803-A217EE2AB834}" srcOrd="0" destOrd="0" parTransId="{1455E0AD-219B-4B6C-B94F-F5AEFFCF15FF}" sibTransId="{32C23B7B-C252-4BD5-AE1D-E864FAAB52EB}"/>
    <dgm:cxn modelId="{E9708BD4-DE46-48C3-AEA6-C6047A9DB931}" srcId="{4794246F-8993-4A6B-AC64-A8E43C767AE6}" destId="{931AE10A-20FC-4B2E-8B8F-552FBF344B49}" srcOrd="1" destOrd="0" parTransId="{08A6AE25-13D4-4D86-B453-E2C9F9A88990}" sibTransId="{4E290E7D-2FAB-4C5B-84FD-7627F0896882}"/>
    <dgm:cxn modelId="{3D2AB460-A149-44FF-8A0C-AD3C928FA4A9}" type="presOf" srcId="{931AE10A-20FC-4B2E-8B8F-552FBF344B49}" destId="{EAF7128E-80EC-4380-BA6D-BCC962C140AB}" srcOrd="0" destOrd="0" presId="urn:microsoft.com/office/officeart/2005/8/layout/venn1"/>
    <dgm:cxn modelId="{C1D88037-A5A0-4647-831D-61D77F1B073E}" type="presParOf" srcId="{7B8A3871-CF89-45DF-B155-A6E70326225E}" destId="{0AD52408-08DA-41EE-AF95-34F76418EFA0}" srcOrd="0" destOrd="0" presId="urn:microsoft.com/office/officeart/2005/8/layout/venn1"/>
    <dgm:cxn modelId="{B6E10747-9492-41C0-9396-9544BDAC6465}" type="presParOf" srcId="{7B8A3871-CF89-45DF-B155-A6E70326225E}" destId="{E20BE028-08B1-47EB-B2C1-983348A3CDD6}" srcOrd="1" destOrd="0" presId="urn:microsoft.com/office/officeart/2005/8/layout/venn1"/>
    <dgm:cxn modelId="{A76B436B-9656-461B-B175-35853E3064AE}" type="presParOf" srcId="{7B8A3871-CF89-45DF-B155-A6E70326225E}" destId="{EAF7128E-80EC-4380-BA6D-BCC962C140AB}" srcOrd="2" destOrd="0" presId="urn:microsoft.com/office/officeart/2005/8/layout/venn1"/>
    <dgm:cxn modelId="{4E6D56DC-4BD9-4491-B3D2-A408A0D1887E}" type="presParOf" srcId="{7B8A3871-CF89-45DF-B155-A6E70326225E}" destId="{F79A3FF1-2EE5-4AC6-BFD3-A8D8BC5184AA}" srcOrd="3" destOrd="0" presId="urn:microsoft.com/office/officeart/2005/8/layout/venn1"/>
    <dgm:cxn modelId="{8336A64E-82B2-4971-968A-BF3330B91C9D}" type="presParOf" srcId="{7B8A3871-CF89-45DF-B155-A6E70326225E}" destId="{D226DE28-EFD9-4A55-9441-4212A552CBC4}" srcOrd="4" destOrd="0" presId="urn:microsoft.com/office/officeart/2005/8/layout/venn1"/>
    <dgm:cxn modelId="{E82743B8-BC3F-45A0-84D9-781895F1F19F}" type="presParOf" srcId="{7B8A3871-CF89-45DF-B155-A6E70326225E}" destId="{401CE89D-48A2-4E46-BC73-2C25D12D1175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AD52408-08DA-41EE-AF95-34F76418EFA0}">
      <dsp:nvSpPr>
        <dsp:cNvPr id="0" name=""/>
        <dsp:cNvSpPr/>
      </dsp:nvSpPr>
      <dsp:spPr>
        <a:xfrm>
          <a:off x="1787908" y="-319714"/>
          <a:ext cx="2472679" cy="2497777"/>
        </a:xfrm>
        <a:prstGeom prst="ellipse">
          <a:avLst/>
        </a:prstGeom>
        <a:solidFill>
          <a:srgbClr val="FFDF7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Познавательное развитие</a:t>
          </a:r>
          <a:br>
            <a:rPr lang="ru-RU" sz="1100" b="1" kern="1200" dirty="0" smtClean="0"/>
          </a:br>
          <a:r>
            <a:rPr lang="ru-RU" sz="1100" b="1" kern="1200" dirty="0" smtClean="0"/>
            <a:t/>
          </a:r>
          <a:br>
            <a:rPr lang="ru-RU" sz="1100" b="1" kern="1200" dirty="0" smtClean="0"/>
          </a:br>
          <a:r>
            <a:rPr lang="ru-RU" sz="1100" b="1" kern="1200" dirty="0" smtClean="0"/>
            <a:t/>
          </a:r>
          <a:br>
            <a:rPr lang="ru-RU" sz="1100" b="1" kern="1200" dirty="0" smtClean="0"/>
          </a:br>
          <a:r>
            <a:rPr lang="ru-RU" sz="1100" b="1" kern="1200" dirty="0" smtClean="0"/>
            <a:t/>
          </a:r>
          <a:br>
            <a:rPr lang="ru-RU" sz="1100" b="1" kern="1200" dirty="0" smtClean="0"/>
          </a:br>
          <a:endParaRPr lang="ru-RU" sz="1100" kern="1200" dirty="0"/>
        </a:p>
      </dsp:txBody>
      <dsp:txXfrm>
        <a:off x="2117598" y="117396"/>
        <a:ext cx="1813298" cy="1123999"/>
      </dsp:txXfrm>
    </dsp:sp>
    <dsp:sp modelId="{EAF7128E-80EC-4380-BA6D-BCC962C140AB}">
      <dsp:nvSpPr>
        <dsp:cNvPr id="0" name=""/>
        <dsp:cNvSpPr/>
      </dsp:nvSpPr>
      <dsp:spPr>
        <a:xfrm>
          <a:off x="2730211" y="570333"/>
          <a:ext cx="2507305" cy="2514418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Речевое развитие</a:t>
          </a:r>
          <a:br>
            <a:rPr lang="ru-RU" sz="1000" b="1" kern="1200" dirty="0" smtClean="0"/>
          </a:br>
          <a:r>
            <a:rPr lang="ru-RU" sz="1000" b="1" kern="1200" dirty="0" smtClean="0"/>
            <a:t/>
          </a:r>
          <a:br>
            <a:rPr lang="ru-RU" sz="1000" b="1" kern="1200" dirty="0" smtClean="0"/>
          </a:br>
          <a:r>
            <a:rPr lang="ru-RU" sz="1000" b="1" kern="1200" dirty="0" smtClean="0"/>
            <a:t/>
          </a:r>
          <a:br>
            <a:rPr lang="ru-RU" sz="1000" b="1" kern="1200" dirty="0" smtClean="0"/>
          </a:br>
          <a:r>
            <a:rPr lang="ru-RU" sz="1000" b="1" kern="1200" dirty="0" smtClean="0"/>
            <a:t/>
          </a:r>
          <a:br>
            <a:rPr lang="ru-RU" sz="1000" b="1" kern="1200" dirty="0" smtClean="0"/>
          </a:br>
          <a:endParaRPr lang="ru-RU" sz="1000" kern="1200" dirty="0"/>
        </a:p>
      </dsp:txBody>
      <dsp:txXfrm>
        <a:off x="3497028" y="1219892"/>
        <a:ext cx="1504383" cy="1382930"/>
      </dsp:txXfrm>
    </dsp:sp>
    <dsp:sp modelId="{D226DE28-EFD9-4A55-9441-4212A552CBC4}">
      <dsp:nvSpPr>
        <dsp:cNvPr id="0" name=""/>
        <dsp:cNvSpPr/>
      </dsp:nvSpPr>
      <dsp:spPr>
        <a:xfrm>
          <a:off x="632467" y="639432"/>
          <a:ext cx="2417464" cy="2376221"/>
        </a:xfrm>
        <a:prstGeom prst="ellipse">
          <a:avLst/>
        </a:prstGeom>
        <a:solidFill>
          <a:schemeClr val="accent6">
            <a:lumMod val="60000"/>
            <a:lumOff val="4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Социально-коммуникативное развитие</a:t>
          </a:r>
          <a:br>
            <a:rPr lang="ru-RU" sz="1000" b="1" kern="1200" dirty="0" smtClean="0"/>
          </a:br>
          <a:r>
            <a:rPr lang="ru-RU" sz="1000" b="1" kern="1200" dirty="0" smtClean="0"/>
            <a:t/>
          </a:r>
          <a:br>
            <a:rPr lang="ru-RU" sz="1000" b="1" kern="1200" dirty="0" smtClean="0"/>
          </a:br>
          <a:r>
            <a:rPr lang="ru-RU" sz="1000" b="1" kern="1200" dirty="0" smtClean="0"/>
            <a:t/>
          </a:r>
          <a:br>
            <a:rPr lang="ru-RU" sz="1000" b="1" kern="1200" dirty="0" smtClean="0"/>
          </a:br>
          <a:r>
            <a:rPr lang="ru-RU" sz="1000" b="1" kern="1200" dirty="0" smtClean="0"/>
            <a:t/>
          </a:r>
          <a:br>
            <a:rPr lang="ru-RU" sz="1000" b="1" kern="1200" dirty="0" smtClean="0"/>
          </a:br>
          <a:endParaRPr lang="ru-RU" sz="1000" kern="1200" dirty="0"/>
        </a:p>
      </dsp:txBody>
      <dsp:txXfrm>
        <a:off x="860111" y="1253289"/>
        <a:ext cx="1450478" cy="13069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90351-7E60-47D6-ADC5-FEBC4DC59FD3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EB6381-1BAC-49FA-9A8A-AD0828A7B12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B6381-1BAC-49FA-9A8A-AD0828A7B124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ro-projector.ru/prods/2516.jpg" TargetMode="External"/><Relationship Id="rId3" Type="http://schemas.openxmlformats.org/officeDocument/2006/relationships/hyperlink" Target="http://go.mail.ru/search_images?rch=e&amp;type=all&amp;is=0&amp;q=%D1%82%D0%B5%D0%BB%D0%B5%D0%B2%D0%B8%D0%B7%D0%BE%D1%80" TargetMode="External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9.jpeg"/><Relationship Id="rId5" Type="http://schemas.openxmlformats.org/officeDocument/2006/relationships/image" Target="../media/image5.jpeg"/><Relationship Id="rId10" Type="http://schemas.openxmlformats.org/officeDocument/2006/relationships/hyperlink" Target="http://inoe.name/uploads/posts/2010-09/1283745263_9442047c960d66cc35ad96a38570d008.jpg" TargetMode="External"/><Relationship Id="rId4" Type="http://schemas.openxmlformats.org/officeDocument/2006/relationships/image" Target="../media/image4.jpe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093296"/>
            <a:ext cx="7772400" cy="7443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636912"/>
            <a:ext cx="6400800" cy="230425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B5400B"/>
                </a:solidFill>
                <a:latin typeface="Times New Roman" pitchFamily="18" charset="0"/>
              </a:rPr>
              <a:t>Возможности использования ИКТ в целях повышения качества реализации образовательной программы ДОУ </a:t>
            </a:r>
          </a:p>
          <a:p>
            <a:endParaRPr lang="ru-RU" dirty="0" smtClean="0">
              <a:solidFill>
                <a:schemeClr val="accent2"/>
              </a:solidFill>
              <a:latin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6" descr="imagesCAYLWJ1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23899"/>
            <a:ext cx="2664296" cy="1772867"/>
          </a:xfrm>
          <a:prstGeom prst="rect">
            <a:avLst/>
          </a:prstGeom>
          <a:noFill/>
          <a:ln w="9525">
            <a:solidFill>
              <a:srgbClr val="FFFF99"/>
            </a:solidFill>
            <a:miter lim="800000"/>
            <a:headEnd/>
            <a:tailEnd/>
          </a:ln>
        </p:spPr>
      </p:pic>
      <p:pic>
        <p:nvPicPr>
          <p:cNvPr id="1026" name="Picture 2" descr="H:\каникулы в простоквашино\mimio1we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260648"/>
            <a:ext cx="2448272" cy="18340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4320479"/>
          </a:xfrm>
        </p:spPr>
        <p:txBody>
          <a:bodyPr>
            <a:normAutofit/>
          </a:bodyPr>
          <a:lstStyle/>
          <a:p>
            <a:r>
              <a:rPr lang="ru-RU" sz="1400" b="1" dirty="0"/>
              <a:t>Цель проекта «Каникулы в </a:t>
            </a:r>
            <a:r>
              <a:rPr lang="ru-RU" sz="1400" b="1" dirty="0" err="1"/>
              <a:t>Простоквашино</a:t>
            </a:r>
            <a:r>
              <a:rPr lang="ru-RU" sz="1400" b="1" dirty="0"/>
              <a:t>»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Создание условий для речевого развития детей через комплекс игр с дидактическим материалом. </a:t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1" dirty="0"/>
              <a:t>Предварительная работа: 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чтение произведений Эдуарда Успенского «Дядя Федор, пес и кот», «Зима в </a:t>
            </a:r>
            <a:r>
              <a:rPr lang="ru-RU" sz="1400" dirty="0" err="1"/>
              <a:t>Простоквашино</a:t>
            </a:r>
            <a:r>
              <a:rPr lang="ru-RU" sz="1400" dirty="0"/>
              <a:t>», «Старые и новые истории о </a:t>
            </a:r>
            <a:r>
              <a:rPr lang="ru-RU" sz="1400" dirty="0" err="1"/>
              <a:t>Простоквашино</a:t>
            </a:r>
            <a:r>
              <a:rPr lang="ru-RU" sz="1400" dirty="0"/>
              <a:t>»  и т.д.;</a:t>
            </a:r>
            <a:br>
              <a:rPr lang="ru-RU" sz="1400" dirty="0"/>
            </a:br>
            <a:r>
              <a:rPr lang="ru-RU" sz="1400" dirty="0"/>
              <a:t>уточнение и активизация словаря по лексическим темам, образование относительных прилагательных, согласование числительных с существительными, употребление существительных во мн. ч, образование притяжательных прилагательных, формирование навыков словообразования слов. </a:t>
            </a:r>
            <a:br>
              <a:rPr lang="ru-RU" sz="1400" dirty="0"/>
            </a:br>
            <a:r>
              <a:rPr lang="ru-RU" sz="1400" dirty="0"/>
              <a:t>Темы: «Домашние и дикие животные», «Детеныши животных», «Овощи, фрукты», «Ягоды, грибы, домашние заготовки», «Продукты питания», «Посуда», «Инструменты, материалы, бытовые приборы», «Профессии тружеников села»;</a:t>
            </a:r>
            <a:br>
              <a:rPr lang="ru-RU" sz="1400" dirty="0"/>
            </a:br>
            <a:r>
              <a:rPr lang="ru-RU" sz="1400" dirty="0"/>
              <a:t>рисование, ручной труд, лепка, аппликация;</a:t>
            </a:r>
            <a:br>
              <a:rPr lang="ru-RU" sz="1400" dirty="0"/>
            </a:br>
            <a:r>
              <a:rPr lang="ru-RU" sz="1400" dirty="0"/>
              <a:t>мнемотехника, разучивание стихов</a:t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589240"/>
            <a:ext cx="5576664" cy="4956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7" name="Picture 3" descr="H:\каникулы в простоквашино\фото1\Бумажная пластика\Грибы\Копия IMG_9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933056"/>
            <a:ext cx="3336032" cy="2502024"/>
          </a:xfrm>
          <a:prstGeom prst="rect">
            <a:avLst/>
          </a:prstGeom>
          <a:noFill/>
        </p:spPr>
      </p:pic>
      <p:pic>
        <p:nvPicPr>
          <p:cNvPr id="1028" name="Picture 4" descr="H:\каникулы в простоквашино\фото1\Бумажная пластика\Однажды хозяйка с базара пришла\IMG_89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4005064"/>
            <a:ext cx="1675904" cy="1256928"/>
          </a:xfrm>
          <a:prstGeom prst="rect">
            <a:avLst/>
          </a:prstGeom>
          <a:noFill/>
        </p:spPr>
      </p:pic>
      <p:pic>
        <p:nvPicPr>
          <p:cNvPr id="1029" name="Picture 5" descr="H:\каникулы в простоквашино\фото1\Бумажная пластика\Однажды хозяйка с базара пришла\IMG_89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5229200"/>
            <a:ext cx="1651901" cy="1238926"/>
          </a:xfrm>
          <a:prstGeom prst="rect">
            <a:avLst/>
          </a:prstGeom>
          <a:noFill/>
        </p:spPr>
      </p:pic>
      <p:pic>
        <p:nvPicPr>
          <p:cNvPr id="1030" name="Picture 6" descr="H:\каникулы в простоквашино\фото1\Бумажная пластика\Однажды хозяйка с базара пришла\IMG_896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3933056"/>
            <a:ext cx="1656184" cy="1242138"/>
          </a:xfrm>
          <a:prstGeom prst="rect">
            <a:avLst/>
          </a:prstGeom>
          <a:noFill/>
        </p:spPr>
      </p:pic>
      <p:pic>
        <p:nvPicPr>
          <p:cNvPr id="1031" name="Picture 7" descr="H:\каникулы в простоквашино\фото1\Бумажная пластика\Однажды хозяйка с базара пришла\IMG_896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5157192"/>
            <a:ext cx="1800200" cy="1350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260647"/>
          </a:xfrm>
        </p:spPr>
        <p:txBody>
          <a:bodyPr>
            <a:normAutofit fontScale="90000"/>
          </a:bodyPr>
          <a:lstStyle/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589240"/>
            <a:ext cx="6400800" cy="4956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Picture 2" descr="H:\каникулы в простоквашино\фото1\подготовительная группа\Котёнок - лепка\IMG_65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20688"/>
            <a:ext cx="3312368" cy="2484276"/>
          </a:xfrm>
          <a:prstGeom prst="rect">
            <a:avLst/>
          </a:prstGeom>
          <a:noFill/>
        </p:spPr>
      </p:pic>
      <p:pic>
        <p:nvPicPr>
          <p:cNvPr id="3074" name="Picture 2" descr="H:\каникулы в простоквашино\фото1\подготовительная группа\Котёнок - лепка\IMG_65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077072"/>
            <a:ext cx="3236077" cy="2427058"/>
          </a:xfrm>
          <a:prstGeom prst="rect">
            <a:avLst/>
          </a:prstGeom>
          <a:noFill/>
        </p:spPr>
      </p:pic>
      <p:pic>
        <p:nvPicPr>
          <p:cNvPr id="3076" name="Picture 4" descr="H:\каникулы в простоквашино\фото1\подготовительная группа\Котёнок - лепка\IMG_656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4005064"/>
            <a:ext cx="3308085" cy="2481064"/>
          </a:xfrm>
          <a:prstGeom prst="rect">
            <a:avLst/>
          </a:prstGeom>
          <a:noFill/>
        </p:spPr>
      </p:pic>
      <p:pic>
        <p:nvPicPr>
          <p:cNvPr id="3077" name="Picture 5" descr="H:\каникулы в простоквашино\фото1\Новая папка (2)\IMG_684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476672"/>
            <a:ext cx="3332088" cy="2499066"/>
          </a:xfrm>
          <a:prstGeom prst="rect">
            <a:avLst/>
          </a:prstGeom>
          <a:noFill/>
        </p:spPr>
      </p:pic>
      <p:pic>
        <p:nvPicPr>
          <p:cNvPr id="3078" name="Picture 6" descr="H:\каникулы в простоквашино\фото1\Новая папка (2)\IMG_686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2420888"/>
            <a:ext cx="3528392" cy="26462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404664"/>
            <a:ext cx="7344816" cy="5544616"/>
          </a:xfrm>
        </p:spPr>
        <p:txBody>
          <a:bodyPr>
            <a:normAutofit fontScale="90000"/>
          </a:bodyPr>
          <a:lstStyle/>
          <a:p>
            <a:pPr algn="l"/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Вы </a:t>
            </a:r>
            <a:r>
              <a:rPr lang="ru-RU" sz="1400" dirty="0"/>
              <a:t>все знаете что самое главное для ребенка в детском саду- это игра. А </a:t>
            </a:r>
            <a:r>
              <a:rPr lang="ru-RU" sz="1400" dirty="0" err="1"/>
              <a:t>мимио</a:t>
            </a:r>
            <a:r>
              <a:rPr lang="ru-RU" sz="1400" dirty="0"/>
              <a:t> это великолепный способ вовлечь в игру каждого ребенка и сделать любое занятие интересным и увлекательным  и значительно расширяет  возможности  и помогает решать  необходимые  </a:t>
            </a:r>
            <a:r>
              <a:rPr lang="ru-RU" sz="1400" b="1" dirty="0"/>
              <a:t>образовательные задачи</a:t>
            </a:r>
            <a:r>
              <a:rPr lang="ru-RU" sz="1400" dirty="0"/>
              <a:t>:</a:t>
            </a:r>
            <a:br>
              <a:rPr lang="ru-RU" sz="1400" dirty="0"/>
            </a:br>
            <a:r>
              <a:rPr lang="ru-RU" sz="1400" b="1" dirty="0"/>
              <a:t>Задачи: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Образовательная область </a:t>
            </a:r>
            <a:r>
              <a:rPr lang="ru-RU" sz="1400" b="1" dirty="0"/>
              <a:t>«Познавательное развитие»: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>- развивать </a:t>
            </a:r>
            <a:r>
              <a:rPr lang="ru-RU" sz="1400" dirty="0"/>
              <a:t>мыслительную активность, умение наблюдать, анализировать, делать выводы;</a:t>
            </a:r>
            <a:br>
              <a:rPr lang="ru-RU" sz="1400" dirty="0"/>
            </a:br>
            <a:r>
              <a:rPr lang="ru-RU" sz="1400" dirty="0" smtClean="0"/>
              <a:t>- развивать </a:t>
            </a:r>
            <a:r>
              <a:rPr lang="ru-RU" sz="1400" dirty="0"/>
              <a:t>восприятие, внимание, память, мышление, речь; </a:t>
            </a:r>
            <a:br>
              <a:rPr lang="ru-RU" sz="1400" dirty="0"/>
            </a:br>
            <a:r>
              <a:rPr lang="ru-RU" sz="1400" dirty="0" smtClean="0"/>
              <a:t>- развивать </a:t>
            </a:r>
            <a:r>
              <a:rPr lang="ru-RU" sz="1400" dirty="0"/>
              <a:t>умения образовывать прилагательное от существительных, формирование навыков словообразования </a:t>
            </a:r>
            <a:r>
              <a:rPr lang="ru-RU" sz="1400" dirty="0" smtClean="0"/>
              <a:t>слов;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>- закрепить </a:t>
            </a:r>
            <a:r>
              <a:rPr lang="ru-RU" sz="1400" dirty="0"/>
              <a:t>умение составлять целое из частей;</a:t>
            </a:r>
            <a:br>
              <a:rPr lang="ru-RU" sz="1400" dirty="0"/>
            </a:br>
            <a:r>
              <a:rPr lang="ru-RU" sz="1400" dirty="0" smtClean="0"/>
              <a:t>- закрепить </a:t>
            </a:r>
            <a:r>
              <a:rPr lang="ru-RU" sz="1400" dirty="0"/>
              <a:t>навыки количественного и порядкового счета</a:t>
            </a:r>
            <a:r>
              <a:rPr lang="ru-RU" sz="1400" dirty="0" smtClean="0"/>
              <a:t>.</a:t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Образовательная область </a:t>
            </a:r>
            <a:r>
              <a:rPr lang="ru-RU" sz="1400" b="1" dirty="0"/>
              <a:t>«Социально-коммуникативное развитие»:</a:t>
            </a:r>
            <a:r>
              <a:rPr lang="ru-RU" sz="1400" dirty="0"/>
              <a:t> </a:t>
            </a:r>
            <a:br>
              <a:rPr lang="ru-RU" sz="1400" dirty="0"/>
            </a:br>
            <a:r>
              <a:rPr lang="ru-RU" sz="1400" dirty="0" smtClean="0"/>
              <a:t>- воспитывать </a:t>
            </a:r>
            <a:r>
              <a:rPr lang="ru-RU" sz="1400" dirty="0"/>
              <a:t>гуманное отношение к животным;</a:t>
            </a:r>
            <a:br>
              <a:rPr lang="ru-RU" sz="1400" dirty="0"/>
            </a:br>
            <a:r>
              <a:rPr lang="ru-RU" sz="1400" dirty="0" smtClean="0"/>
              <a:t>- совершенствовать </a:t>
            </a:r>
            <a:r>
              <a:rPr lang="ru-RU" sz="1400" dirty="0"/>
              <a:t>навыки сотрудничества, доброжелательности и игровой деятельности;</a:t>
            </a:r>
            <a:br>
              <a:rPr lang="ru-RU" sz="1400" dirty="0"/>
            </a:br>
            <a:r>
              <a:rPr lang="ru-RU" sz="1400" dirty="0" smtClean="0"/>
              <a:t>- развивать </a:t>
            </a:r>
            <a:r>
              <a:rPr lang="ru-RU" sz="1400" dirty="0"/>
              <a:t>инициативность, находчивость, мышление путем решения проблемных </a:t>
            </a:r>
            <a:r>
              <a:rPr lang="ru-RU" sz="1400" dirty="0" smtClean="0"/>
              <a:t>ситуаций;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>- воспитание </a:t>
            </a:r>
            <a:r>
              <a:rPr lang="ru-RU" sz="1400" dirty="0"/>
              <a:t>умения спокойно и доброжелательно выслушивать мнение  других детей;</a:t>
            </a:r>
            <a:br>
              <a:rPr lang="ru-RU" sz="1400" dirty="0"/>
            </a:br>
            <a:r>
              <a:rPr lang="ru-RU" sz="1400" dirty="0"/>
              <a:t> </a:t>
            </a:r>
            <a:br>
              <a:rPr lang="ru-RU" sz="1400" dirty="0"/>
            </a:br>
            <a:r>
              <a:rPr lang="ru-RU" sz="1400" dirty="0"/>
              <a:t>Образовательная область </a:t>
            </a:r>
            <a:r>
              <a:rPr lang="ru-RU" sz="1400" b="1" dirty="0"/>
              <a:t>«Речевое развитие»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>- обогащение </a:t>
            </a:r>
            <a:r>
              <a:rPr lang="ru-RU" sz="1400" dirty="0"/>
              <a:t>словарного запаса;</a:t>
            </a:r>
            <a:br>
              <a:rPr lang="ru-RU" sz="1400" dirty="0"/>
            </a:br>
            <a:r>
              <a:rPr lang="ru-RU" sz="1400" dirty="0" smtClean="0"/>
              <a:t>- продолжать </a:t>
            </a:r>
            <a:r>
              <a:rPr lang="ru-RU" sz="1400" dirty="0"/>
              <a:t>учить детей отвечать на вопросы воспитателя полным предложением;</a:t>
            </a:r>
            <a:br>
              <a:rPr lang="ru-RU" sz="1400" dirty="0"/>
            </a:br>
            <a:r>
              <a:rPr lang="ru-RU" sz="1400" dirty="0" smtClean="0"/>
              <a:t>- закреплять </a:t>
            </a:r>
            <a:r>
              <a:rPr lang="ru-RU" sz="1400" dirty="0"/>
              <a:t>навык подбора слов к звуковым схемам; </a:t>
            </a:r>
            <a:br>
              <a:rPr lang="ru-RU" sz="1400" dirty="0"/>
            </a:br>
            <a:r>
              <a:rPr lang="ru-RU" sz="1400" dirty="0" smtClean="0"/>
              <a:t>- развивать </a:t>
            </a:r>
            <a:r>
              <a:rPr lang="ru-RU" sz="1400" dirty="0"/>
              <a:t>навык чтения;</a:t>
            </a:r>
            <a:br>
              <a:rPr lang="ru-RU" sz="1400" dirty="0"/>
            </a:br>
            <a:r>
              <a:rPr lang="ru-RU" sz="1400" dirty="0" smtClean="0"/>
              <a:t>- воспитание </a:t>
            </a:r>
            <a:r>
              <a:rPr lang="ru-RU" sz="1400" dirty="0"/>
              <a:t>умения высказывать своё мнение, отстаивать его;</a:t>
            </a:r>
            <a:br>
              <a:rPr lang="ru-RU" sz="1400" dirty="0"/>
            </a:br>
            <a:r>
              <a:rPr lang="ru-RU" sz="1400" dirty="0" smtClean="0"/>
              <a:t>- поощрять  </a:t>
            </a:r>
            <a:r>
              <a:rPr lang="ru-RU" sz="1400" dirty="0"/>
              <a:t>умения работать в коллективе, желание оказать помощь друг другу.</a:t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6165304"/>
            <a:ext cx="6400800" cy="409600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  <p:pic>
        <p:nvPicPr>
          <p:cNvPr id="5121" name="Picture 1" descr="H:\каникулы в простоквашино\1554dab6e94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76672"/>
            <a:ext cx="1358552" cy="1527896"/>
          </a:xfrm>
          <a:prstGeom prst="rect">
            <a:avLst/>
          </a:prstGeom>
          <a:noFill/>
        </p:spPr>
      </p:pic>
      <p:pic>
        <p:nvPicPr>
          <p:cNvPr id="5122" name="Picture 2" descr="H:\каникулы в простоквашино\D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2708920"/>
            <a:ext cx="1475656" cy="1111297"/>
          </a:xfrm>
          <a:prstGeom prst="rect">
            <a:avLst/>
          </a:prstGeom>
          <a:noFill/>
        </p:spPr>
      </p:pic>
      <p:pic>
        <p:nvPicPr>
          <p:cNvPr id="5123" name="Picture 3" descr="H:\каникулы в простоквашино\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4437112"/>
            <a:ext cx="1505744" cy="11293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5544616"/>
          </a:xfrm>
        </p:spPr>
        <p:txBody>
          <a:bodyPr>
            <a:normAutofit/>
          </a:bodyPr>
          <a:lstStyle/>
          <a:p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332656"/>
            <a:ext cx="7920880" cy="3240360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Проект </a:t>
            </a:r>
            <a:r>
              <a:rPr lang="ru-RU" sz="1600" b="1" dirty="0">
                <a:solidFill>
                  <a:schemeClr val="tx1"/>
                </a:solidFill>
              </a:rPr>
              <a:t>«Каникулы в </a:t>
            </a:r>
            <a:r>
              <a:rPr lang="ru-RU" sz="1600" b="1" dirty="0" err="1">
                <a:solidFill>
                  <a:schemeClr val="tx1"/>
                </a:solidFill>
              </a:rPr>
              <a:t>Простоквашино</a:t>
            </a:r>
            <a:r>
              <a:rPr lang="ru-RU" sz="1600" b="1" dirty="0">
                <a:solidFill>
                  <a:schemeClr val="tx1"/>
                </a:solidFill>
              </a:rPr>
              <a:t>» способствуют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b="1" dirty="0">
                <a:solidFill>
                  <a:schemeClr val="tx1"/>
                </a:solidFill>
              </a:rPr>
              <a:t>решению поставленных задач</a:t>
            </a:r>
            <a:r>
              <a:rPr lang="ru-RU" sz="1600" dirty="0">
                <a:solidFill>
                  <a:schemeClr val="tx1"/>
                </a:solidFill>
              </a:rPr>
              <a:t>,  в процессе работы с </a:t>
            </a:r>
            <a:r>
              <a:rPr lang="ru-RU" sz="1600" dirty="0" err="1">
                <a:solidFill>
                  <a:schemeClr val="tx1"/>
                </a:solidFill>
              </a:rPr>
              <a:t>мимио-играми</a:t>
            </a:r>
            <a:r>
              <a:rPr lang="ru-RU" sz="1600" dirty="0">
                <a:solidFill>
                  <a:schemeClr val="tx1"/>
                </a:solidFill>
              </a:rPr>
              <a:t>, ребенок  с огромным  желанием  включается в новый вид деятельности,  приобретает уверенность в себе, у него появляется уникальная возможность самому исправить ошибки, проводить различные интерактивные действия с объектами (двигать, перемещать, рисовать), поэтому повышается интерес к выполнению заданий. </a:t>
            </a:r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Благодаря </a:t>
            </a:r>
            <a:r>
              <a:rPr lang="ru-RU" sz="1600" dirty="0">
                <a:solidFill>
                  <a:schemeClr val="tx1"/>
                </a:solidFill>
              </a:rPr>
              <a:t>использованию данных  интерактивных игр наиболее эффективно реализуется </a:t>
            </a:r>
            <a:r>
              <a:rPr lang="ru-RU" sz="1600" b="1" dirty="0">
                <a:solidFill>
                  <a:schemeClr val="tx1"/>
                </a:solidFill>
              </a:rPr>
              <a:t>индивидуальный</a:t>
            </a:r>
            <a:r>
              <a:rPr lang="ru-RU" sz="1600" dirty="0">
                <a:solidFill>
                  <a:schemeClr val="tx1"/>
                </a:solidFill>
              </a:rPr>
              <a:t>, </a:t>
            </a:r>
            <a:r>
              <a:rPr lang="ru-RU" sz="1600" b="1" dirty="0">
                <a:solidFill>
                  <a:schemeClr val="tx1"/>
                </a:solidFill>
              </a:rPr>
              <a:t>личностно-ориентированный подход </a:t>
            </a:r>
            <a:r>
              <a:rPr lang="ru-RU" sz="1600" dirty="0">
                <a:solidFill>
                  <a:schemeClr val="tx1"/>
                </a:solidFill>
              </a:rPr>
              <a:t>в воспитательно-образовательном процессе, </a:t>
            </a:r>
            <a:r>
              <a:rPr lang="ru-RU" sz="1600" b="1" dirty="0">
                <a:solidFill>
                  <a:schemeClr val="tx1"/>
                </a:solidFill>
              </a:rPr>
              <a:t>умение работать в парах и малых подгруппах</a:t>
            </a:r>
            <a:r>
              <a:rPr lang="ru-RU" sz="1600" dirty="0">
                <a:solidFill>
                  <a:schemeClr val="tx1"/>
                </a:solidFill>
              </a:rPr>
              <a:t>, и решать все поставленные задачи в более короткие сроки, потому что </a:t>
            </a:r>
            <a:r>
              <a:rPr lang="ru-RU" sz="1600" b="1" dirty="0">
                <a:solidFill>
                  <a:schemeClr val="tx1"/>
                </a:solidFill>
              </a:rPr>
              <a:t>ребенок является не пассивным наблюдателем</a:t>
            </a:r>
            <a:r>
              <a:rPr lang="ru-RU" sz="1600" dirty="0">
                <a:solidFill>
                  <a:schemeClr val="tx1"/>
                </a:solidFill>
              </a:rPr>
              <a:t>, а </a:t>
            </a:r>
            <a:r>
              <a:rPr lang="ru-RU" sz="1600" b="1" dirty="0">
                <a:solidFill>
                  <a:schemeClr val="tx1"/>
                </a:solidFill>
              </a:rPr>
              <a:t>самым  активным участником </a:t>
            </a:r>
            <a:r>
              <a:rPr lang="ru-RU" sz="1600" dirty="0">
                <a:solidFill>
                  <a:schemeClr val="tx1"/>
                </a:solidFill>
              </a:rPr>
              <a:t>образовательного процесса.</a:t>
            </a:r>
          </a:p>
          <a:p>
            <a:endParaRPr lang="ru-RU" dirty="0"/>
          </a:p>
        </p:txBody>
      </p:sp>
      <p:pic>
        <p:nvPicPr>
          <p:cNvPr id="4100" name="Picture 4" descr="H:\каникулы в простоквашино\image(39481)_советские_новогодние_открыт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486126"/>
            <a:ext cx="4248472" cy="2966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5544616"/>
          </a:xfrm>
        </p:spPr>
        <p:txBody>
          <a:bodyPr>
            <a:normAutofit/>
          </a:bodyPr>
          <a:lstStyle/>
          <a:p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620688"/>
            <a:ext cx="7272808" cy="3240360"/>
          </a:xfrm>
        </p:spPr>
        <p:txBody>
          <a:bodyPr>
            <a:normAutofit fontScale="70000" lnSpcReduction="20000"/>
          </a:bodyPr>
          <a:lstStyle/>
          <a:p>
            <a:r>
              <a:rPr lang="ru-RU" sz="2300" b="1" dirty="0">
                <a:solidFill>
                  <a:srgbClr val="B5400B"/>
                </a:solidFill>
              </a:rPr>
              <a:t>Методы и приемы, используемые в </a:t>
            </a:r>
            <a:r>
              <a:rPr lang="ru-RU" sz="2300" b="1" dirty="0" err="1">
                <a:solidFill>
                  <a:srgbClr val="B5400B"/>
                </a:solidFill>
              </a:rPr>
              <a:t>мимио</a:t>
            </a:r>
            <a:r>
              <a:rPr lang="ru-RU" sz="2300" b="1" dirty="0">
                <a:solidFill>
                  <a:srgbClr val="B5400B"/>
                </a:solidFill>
              </a:rPr>
              <a:t> проекте </a:t>
            </a:r>
            <a:endParaRPr lang="ru-RU" sz="2300" b="1" dirty="0" smtClean="0">
              <a:solidFill>
                <a:srgbClr val="B5400B"/>
              </a:solidFill>
            </a:endParaRPr>
          </a:p>
          <a:p>
            <a:r>
              <a:rPr lang="ru-RU" sz="2300" b="1" dirty="0" smtClean="0">
                <a:solidFill>
                  <a:srgbClr val="B5400B"/>
                </a:solidFill>
              </a:rPr>
              <a:t>«</a:t>
            </a:r>
            <a:r>
              <a:rPr lang="ru-RU" sz="2300" b="1" dirty="0">
                <a:solidFill>
                  <a:srgbClr val="B5400B"/>
                </a:solidFill>
              </a:rPr>
              <a:t>Каникулы в </a:t>
            </a:r>
            <a:r>
              <a:rPr lang="ru-RU" sz="2300" b="1" dirty="0" err="1">
                <a:solidFill>
                  <a:srgbClr val="B5400B"/>
                </a:solidFill>
              </a:rPr>
              <a:t>Простоквашино</a:t>
            </a:r>
            <a:r>
              <a:rPr lang="ru-RU" sz="2300" b="1" dirty="0">
                <a:solidFill>
                  <a:srgbClr val="B5400B"/>
                </a:solidFill>
              </a:rPr>
              <a:t>»</a:t>
            </a:r>
          </a:p>
          <a:p>
            <a:pPr algn="l"/>
            <a:r>
              <a:rPr lang="ru-RU" sz="2300" dirty="0">
                <a:solidFill>
                  <a:schemeClr val="tx1"/>
                </a:solidFill>
              </a:rPr>
              <a:t>1.Наглядные</a:t>
            </a:r>
          </a:p>
          <a:p>
            <a:pPr algn="l"/>
            <a:r>
              <a:rPr lang="ru-RU" sz="2300" dirty="0">
                <a:solidFill>
                  <a:schemeClr val="tx1"/>
                </a:solidFill>
              </a:rPr>
              <a:t>2.Словесные</a:t>
            </a:r>
          </a:p>
          <a:p>
            <a:pPr algn="l"/>
            <a:r>
              <a:rPr lang="ru-RU" sz="2300" dirty="0">
                <a:solidFill>
                  <a:schemeClr val="tx1"/>
                </a:solidFill>
              </a:rPr>
              <a:t>3.Практические (игровой</a:t>
            </a:r>
            <a:r>
              <a:rPr lang="ru-RU" sz="2300" dirty="0" smtClean="0">
                <a:solidFill>
                  <a:schemeClr val="tx1"/>
                </a:solidFill>
              </a:rPr>
              <a:t>)</a:t>
            </a:r>
          </a:p>
          <a:p>
            <a:endParaRPr lang="ru-RU" sz="2300" dirty="0">
              <a:solidFill>
                <a:schemeClr val="tx1"/>
              </a:solidFill>
            </a:endParaRPr>
          </a:p>
          <a:p>
            <a:pPr algn="l"/>
            <a:r>
              <a:rPr lang="ru-RU" sz="2300" dirty="0" smtClean="0">
                <a:solidFill>
                  <a:schemeClr val="tx1"/>
                </a:solidFill>
              </a:rPr>
              <a:t>Таким </a:t>
            </a:r>
            <a:r>
              <a:rPr lang="ru-RU" sz="2300" dirty="0">
                <a:solidFill>
                  <a:schemeClr val="tx1"/>
                </a:solidFill>
              </a:rPr>
              <a:t>образом, использование ИКТ в дошкольных учреждения позволяет </a:t>
            </a:r>
            <a:endParaRPr lang="ru-RU" sz="23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ru-RU" sz="2300" dirty="0" smtClean="0">
                <a:solidFill>
                  <a:schemeClr val="tx1"/>
                </a:solidFill>
              </a:rPr>
              <a:t> повысить </a:t>
            </a:r>
            <a:r>
              <a:rPr lang="ru-RU" sz="2300" dirty="0">
                <a:solidFill>
                  <a:schemeClr val="tx1"/>
                </a:solidFill>
              </a:rPr>
              <a:t>мотивацию </a:t>
            </a:r>
            <a:r>
              <a:rPr lang="ru-RU" sz="2300" dirty="0" smtClean="0">
                <a:solidFill>
                  <a:schemeClr val="tx1"/>
                </a:solidFill>
              </a:rPr>
              <a:t>детей</a:t>
            </a:r>
          </a:p>
          <a:p>
            <a:pPr algn="l">
              <a:buFont typeface="Arial" pitchFamily="34" charset="0"/>
              <a:buChar char="•"/>
            </a:pPr>
            <a:r>
              <a:rPr lang="ru-RU" sz="2300" dirty="0" smtClean="0">
                <a:solidFill>
                  <a:schemeClr val="tx1"/>
                </a:solidFill>
              </a:rPr>
              <a:t> </a:t>
            </a:r>
            <a:r>
              <a:rPr lang="ru-RU" sz="2300" dirty="0">
                <a:solidFill>
                  <a:schemeClr val="tx1"/>
                </a:solidFill>
              </a:rPr>
              <a:t>сократить сроки коррекционной </a:t>
            </a:r>
            <a:r>
              <a:rPr lang="ru-RU" sz="2300" dirty="0" smtClean="0">
                <a:solidFill>
                  <a:schemeClr val="tx1"/>
                </a:solidFill>
              </a:rPr>
              <a:t>работы</a:t>
            </a:r>
          </a:p>
          <a:p>
            <a:pPr algn="l">
              <a:buFont typeface="Arial" pitchFamily="34" charset="0"/>
              <a:buChar char="•"/>
            </a:pPr>
            <a:r>
              <a:rPr lang="ru-RU" sz="2300" dirty="0" smtClean="0">
                <a:solidFill>
                  <a:schemeClr val="tx1"/>
                </a:solidFill>
              </a:rPr>
              <a:t> </a:t>
            </a:r>
            <a:r>
              <a:rPr lang="ru-RU" sz="2300" dirty="0" smtClean="0">
                <a:solidFill>
                  <a:schemeClr val="tx1"/>
                </a:solidFill>
              </a:rPr>
              <a:t>достичь </a:t>
            </a:r>
            <a:r>
              <a:rPr lang="ru-RU" sz="2300" dirty="0">
                <a:solidFill>
                  <a:schemeClr val="tx1"/>
                </a:solidFill>
              </a:rPr>
              <a:t>желаемого коррекционно-образовательного эффекта в более короткие сроки </a:t>
            </a:r>
            <a:endParaRPr lang="ru-RU" sz="23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ru-RU" sz="2300" dirty="0" smtClean="0">
                <a:solidFill>
                  <a:schemeClr val="tx1"/>
                </a:solidFill>
              </a:rPr>
              <a:t> </a:t>
            </a:r>
            <a:r>
              <a:rPr lang="ru-RU" sz="2300" dirty="0">
                <a:solidFill>
                  <a:schemeClr val="tx1"/>
                </a:solidFill>
              </a:rPr>
              <a:t>индивидуализировать коррекционный процесс за счёт выбора уровня сложности задания.</a:t>
            </a:r>
          </a:p>
          <a:p>
            <a:endParaRPr lang="ru-RU" dirty="0"/>
          </a:p>
        </p:txBody>
      </p:sp>
      <p:pic>
        <p:nvPicPr>
          <p:cNvPr id="3073" name="Picture 1" descr="H:\каникулы в простоквашино\72806-baranov-shevchenko-50-variantov-skachat-dlya-android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861048"/>
            <a:ext cx="2664296" cy="1998222"/>
          </a:xfrm>
          <a:prstGeom prst="rect">
            <a:avLst/>
          </a:prstGeom>
          <a:noFill/>
        </p:spPr>
      </p:pic>
      <p:pic>
        <p:nvPicPr>
          <p:cNvPr id="3074" name="Picture 2" descr="H:\каникулы в простоквашино\2010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509120"/>
            <a:ext cx="2525267" cy="2040415"/>
          </a:xfrm>
          <a:prstGeom prst="rect">
            <a:avLst/>
          </a:prstGeom>
          <a:noFill/>
        </p:spPr>
      </p:pic>
      <p:pic>
        <p:nvPicPr>
          <p:cNvPr id="3075" name="Picture 3" descr="H:\каникулы в простоквашино\iStock_000019917411Large-cropped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4149080"/>
            <a:ext cx="3358212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2952328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> </a:t>
            </a:r>
            <a:r>
              <a:rPr lang="ru-RU" sz="1700" b="1" dirty="0">
                <a:solidFill>
                  <a:srgbClr val="B5400B"/>
                </a:solidFill>
              </a:rPr>
              <a:t>Информационно - коммуникационные технологии прочно входят во все сферы жизни человека. </a:t>
            </a:r>
            <a:r>
              <a:rPr lang="ru-RU" sz="1700" dirty="0"/>
              <a:t>Соответственно, система образования предъявляет новые требования к воспитанию и обучению подрастающего поколения, внедрению новых подходов, которые должны способствовать не замене традиционных методов, а расширению их возможностей. </a:t>
            </a:r>
            <a:r>
              <a:rPr lang="ru-RU" sz="1700" dirty="0" smtClean="0"/>
              <a:t/>
            </a:r>
            <a:br>
              <a:rPr lang="ru-RU" sz="1700" dirty="0" smtClean="0"/>
            </a:br>
            <a:r>
              <a:rPr lang="ru-RU" sz="1700" dirty="0" smtClean="0"/>
              <a:t>Это </a:t>
            </a:r>
            <a:r>
              <a:rPr lang="ru-RU" sz="1700" dirty="0"/>
              <a:t>нашло отражение во многих документах, которые приняты правительством Российской Федерации. Так, например, в распоряжении Правительства от 07 февраля 2011 </a:t>
            </a:r>
            <a:r>
              <a:rPr lang="ru-RU" sz="1700" dirty="0" smtClean="0"/>
              <a:t>года</a:t>
            </a:r>
            <a:br>
              <a:rPr lang="ru-RU" sz="1700" dirty="0" smtClean="0"/>
            </a:br>
            <a:r>
              <a:rPr lang="ru-RU" sz="1700" b="1" dirty="0" smtClean="0"/>
              <a:t> </a:t>
            </a:r>
            <a:r>
              <a:rPr lang="ru-RU" sz="1700" b="1" dirty="0"/>
              <a:t>« О Концепции  Федеральной целевой программы развития образования на 2011 - 2015 годы» </a:t>
            </a:r>
            <a:r>
              <a:rPr lang="ru-RU" sz="1700" dirty="0"/>
              <a:t>говорится следующее: </a:t>
            </a:r>
            <a:r>
              <a:rPr lang="ru-RU" sz="1700" i="1" dirty="0"/>
              <a:t>«…стратегической целью государственной политики в области образования является повышение доступности качественного образования, соответствующего требованиям инновационного развития экономики, современным потребностям общества и каждого гражданина. Реализация этой цели предполагает решение следующей  приоритетной задачи: обеспечение инновационного характера базового образования…»</a:t>
            </a:r>
            <a:r>
              <a:rPr lang="ru-RU" sz="1100" dirty="0"/>
              <a:t/>
            </a:r>
            <a:br>
              <a:rPr lang="ru-RU" sz="1100" dirty="0"/>
            </a:br>
            <a:endParaRPr lang="ru-RU" sz="1100" dirty="0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2771800" y="3356992"/>
            <a:ext cx="4464496" cy="584775"/>
          </a:xfrm>
          <a:prstGeom prst="rect">
            <a:avLst/>
          </a:prstGeom>
          <a:solidFill>
            <a:srgbClr val="FFFF66"/>
          </a:solidFill>
          <a:ln w="19050">
            <a:solidFill>
              <a:srgbClr val="FFFF99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rgbClr val="CC0066"/>
                </a:solidFill>
                <a:latin typeface="Times New Roman" pitchFamily="18" charset="0"/>
              </a:rPr>
              <a:t>Стратегия развития информационного общества</a:t>
            </a:r>
            <a:r>
              <a:rPr lang="ru-RU" sz="16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4860032" y="4005064"/>
            <a:ext cx="288032" cy="406152"/>
          </a:xfrm>
          <a:prstGeom prst="downArrowCallout">
            <a:avLst>
              <a:gd name="adj1" fmla="val 25000"/>
              <a:gd name="adj2" fmla="val 25000"/>
              <a:gd name="adj3" fmla="val 26190"/>
              <a:gd name="adj4" fmla="val 66667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491880" y="4509120"/>
            <a:ext cx="2959224" cy="550168"/>
          </a:xfrm>
          <a:prstGeom prst="rect">
            <a:avLst/>
          </a:prstGeom>
          <a:solidFill>
            <a:srgbClr val="FFFF66"/>
          </a:solidFill>
          <a:ln w="19050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 dirty="0">
                <a:solidFill>
                  <a:srgbClr val="FF3300"/>
                </a:solidFill>
                <a:latin typeface="Times New Roman" pitchFamily="18" charset="0"/>
              </a:rPr>
              <a:t>ИКТ как приоритет </a:t>
            </a:r>
          </a:p>
          <a:p>
            <a:pPr algn="ctr"/>
            <a:r>
              <a:rPr lang="ru-RU" sz="1600" b="1" dirty="0">
                <a:solidFill>
                  <a:srgbClr val="FF3300"/>
                </a:solidFill>
                <a:latin typeface="Times New Roman" pitchFamily="18" charset="0"/>
              </a:rPr>
              <a:t>образования</a:t>
            </a: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2843808" y="4725144"/>
            <a:ext cx="510208" cy="371872"/>
          </a:xfrm>
          <a:prstGeom prst="curvedRightArrow">
            <a:avLst>
              <a:gd name="adj1" fmla="val 25000"/>
              <a:gd name="adj2" fmla="val 50000"/>
              <a:gd name="adj3" fmla="val 33333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6588224" y="4653136"/>
            <a:ext cx="446584" cy="439688"/>
          </a:xfrm>
          <a:prstGeom prst="curvedLeftArrow">
            <a:avLst>
              <a:gd name="adj1" fmla="val 25000"/>
              <a:gd name="adj2" fmla="val 50000"/>
              <a:gd name="adj3" fmla="val 33333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1475656" y="5661248"/>
            <a:ext cx="2890664" cy="599728"/>
          </a:xfrm>
          <a:prstGeom prst="flowChartAlternateProcess">
            <a:avLst/>
          </a:prstGeom>
          <a:solidFill>
            <a:srgbClr val="FFFF66"/>
          </a:solidFill>
          <a:ln w="19050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ru-RU" sz="1600" b="1" dirty="0">
                <a:solidFill>
                  <a:srgbClr val="CC0066"/>
                </a:solidFill>
                <a:latin typeface="Times New Roman" pitchFamily="18" charset="0"/>
              </a:rPr>
              <a:t>к управлению ДОУ</a:t>
            </a: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5580112" y="5661248"/>
            <a:ext cx="2678832" cy="576064"/>
          </a:xfrm>
          <a:prstGeom prst="flowChartAlternateProcess">
            <a:avLst/>
          </a:prstGeom>
          <a:solidFill>
            <a:srgbClr val="FFFF66"/>
          </a:solidFill>
          <a:ln w="19050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ru-RU" sz="1600" b="1" dirty="0">
                <a:solidFill>
                  <a:srgbClr val="CC0066"/>
                </a:solidFill>
                <a:latin typeface="Times New Roman" pitchFamily="18" charset="0"/>
              </a:rPr>
              <a:t>к педагогам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779912" y="5157192"/>
            <a:ext cx="2410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>
                <a:solidFill>
                  <a:srgbClr val="FF5050"/>
                </a:solidFill>
                <a:latin typeface="Times New Roman" pitchFamily="18" charset="0"/>
              </a:rPr>
              <a:t>изменение требований</a:t>
            </a:r>
            <a:endParaRPr lang="ru-RU" dirty="0">
              <a:solidFill>
                <a:srgbClr val="FF505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6"/>
          <p:cNvSpPr>
            <a:spLocks noChangeArrowheads="1"/>
          </p:cNvSpPr>
          <p:nvPr/>
        </p:nvSpPr>
        <p:spPr bwMode="auto">
          <a:xfrm>
            <a:off x="1752600" y="304800"/>
            <a:ext cx="3657600" cy="3276600"/>
          </a:xfrm>
          <a:prstGeom prst="ellipse">
            <a:avLst/>
          </a:prstGeom>
          <a:solidFill>
            <a:srgbClr val="FFCC66"/>
          </a:solidFill>
          <a:ln w="9525">
            <a:solidFill>
              <a:srgbClr val="FFFF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400"/>
          </a:p>
        </p:txBody>
      </p:sp>
      <p:sp>
        <p:nvSpPr>
          <p:cNvPr id="7171" name="Oval 7"/>
          <p:cNvSpPr>
            <a:spLocks noChangeArrowheads="1"/>
          </p:cNvSpPr>
          <p:nvPr/>
        </p:nvSpPr>
        <p:spPr bwMode="auto">
          <a:xfrm>
            <a:off x="5334000" y="1447800"/>
            <a:ext cx="3505200" cy="358140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3600"/>
          </a:p>
        </p:txBody>
      </p:sp>
      <p:sp>
        <p:nvSpPr>
          <p:cNvPr id="7172" name="Oval 8"/>
          <p:cNvSpPr>
            <a:spLocks noChangeArrowheads="1"/>
          </p:cNvSpPr>
          <p:nvPr/>
        </p:nvSpPr>
        <p:spPr bwMode="auto">
          <a:xfrm>
            <a:off x="2209800" y="3505200"/>
            <a:ext cx="3657600" cy="3352800"/>
          </a:xfrm>
          <a:prstGeom prst="ellipse">
            <a:avLst/>
          </a:prstGeom>
          <a:solidFill>
            <a:srgbClr val="FF99CC"/>
          </a:solidFill>
          <a:ln w="9525">
            <a:solidFill>
              <a:srgbClr val="9933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7173" name="Oval 5"/>
          <p:cNvSpPr>
            <a:spLocks noChangeArrowheads="1"/>
          </p:cNvSpPr>
          <p:nvPr/>
        </p:nvSpPr>
        <p:spPr bwMode="auto">
          <a:xfrm>
            <a:off x="3810000" y="2133600"/>
            <a:ext cx="2438400" cy="2286000"/>
          </a:xfrm>
          <a:prstGeom prst="ellipse">
            <a:avLst/>
          </a:prstGeom>
          <a:solidFill>
            <a:srgbClr val="CCFFFF"/>
          </a:solidFill>
          <a:ln w="9525">
            <a:solidFill>
              <a:srgbClr val="CC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4" name="Text Box 9"/>
          <p:cNvSpPr txBox="1">
            <a:spLocks noChangeArrowheads="1"/>
          </p:cNvSpPr>
          <p:nvPr/>
        </p:nvSpPr>
        <p:spPr bwMode="auto">
          <a:xfrm>
            <a:off x="3124200" y="5181600"/>
            <a:ext cx="259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chemeClr val="accent2"/>
                </a:solidFill>
              </a:rPr>
              <a:t>родители</a:t>
            </a:r>
          </a:p>
        </p:txBody>
      </p:sp>
      <p:sp>
        <p:nvSpPr>
          <p:cNvPr id="7175" name="Text Box 10"/>
          <p:cNvSpPr txBox="1">
            <a:spLocks noChangeArrowheads="1"/>
          </p:cNvSpPr>
          <p:nvPr/>
        </p:nvSpPr>
        <p:spPr bwMode="auto">
          <a:xfrm>
            <a:off x="6629400" y="2895600"/>
            <a:ext cx="2209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chemeClr val="accent2"/>
                </a:solidFill>
              </a:rPr>
              <a:t>педагоги</a:t>
            </a:r>
          </a:p>
        </p:txBody>
      </p:sp>
      <p:sp>
        <p:nvSpPr>
          <p:cNvPr id="7176" name="Text Box 11"/>
          <p:cNvSpPr txBox="1">
            <a:spLocks noChangeArrowheads="1"/>
          </p:cNvSpPr>
          <p:nvPr/>
        </p:nvSpPr>
        <p:spPr bwMode="auto">
          <a:xfrm>
            <a:off x="2667000" y="60960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chemeClr val="accent2"/>
                </a:solidFill>
              </a:rPr>
              <a:t>дети</a:t>
            </a:r>
          </a:p>
        </p:txBody>
      </p:sp>
      <p:sp>
        <p:nvSpPr>
          <p:cNvPr id="7177" name="Text Box 12"/>
          <p:cNvSpPr txBox="1">
            <a:spLocks noChangeArrowheads="1"/>
          </p:cNvSpPr>
          <p:nvPr/>
        </p:nvSpPr>
        <p:spPr bwMode="auto">
          <a:xfrm>
            <a:off x="3962400" y="2819400"/>
            <a:ext cx="2133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5400" b="1">
                <a:solidFill>
                  <a:srgbClr val="CC0066"/>
                </a:solidFill>
              </a:rPr>
              <a:t>ИКТ</a:t>
            </a:r>
          </a:p>
        </p:txBody>
      </p:sp>
      <p:sp>
        <p:nvSpPr>
          <p:cNvPr id="7178" name="Rectangle 28"/>
          <p:cNvSpPr>
            <a:spLocks noChangeArrowheads="1"/>
          </p:cNvSpPr>
          <p:nvPr/>
        </p:nvSpPr>
        <p:spPr bwMode="auto">
          <a:xfrm>
            <a:off x="1828800" y="1752600"/>
            <a:ext cx="2362200" cy="609600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CC0066"/>
                </a:solidFill>
              </a:rPr>
              <a:t>Сайт группы</a:t>
            </a:r>
          </a:p>
        </p:txBody>
      </p:sp>
      <p:sp>
        <p:nvSpPr>
          <p:cNvPr id="7179" name="Rectangle 29"/>
          <p:cNvSpPr>
            <a:spLocks noChangeArrowheads="1"/>
          </p:cNvSpPr>
          <p:nvPr/>
        </p:nvSpPr>
        <p:spPr bwMode="auto">
          <a:xfrm>
            <a:off x="2590800" y="4419600"/>
            <a:ext cx="1981200" cy="685800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CC0066"/>
                </a:solidFill>
              </a:rPr>
              <a:t>Сайт ДОУ</a:t>
            </a:r>
          </a:p>
        </p:txBody>
      </p:sp>
      <p:sp>
        <p:nvSpPr>
          <p:cNvPr id="7180" name="Rectangle 30"/>
          <p:cNvSpPr>
            <a:spLocks noChangeArrowheads="1"/>
          </p:cNvSpPr>
          <p:nvPr/>
        </p:nvSpPr>
        <p:spPr bwMode="auto">
          <a:xfrm>
            <a:off x="6553200" y="2057400"/>
            <a:ext cx="1066800" cy="685800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CC0066"/>
                </a:solidFill>
              </a:rPr>
              <a:t>ЭОР</a:t>
            </a:r>
          </a:p>
        </p:txBody>
      </p:sp>
      <p:sp>
        <p:nvSpPr>
          <p:cNvPr id="7181" name="Rectangle 31"/>
          <p:cNvSpPr>
            <a:spLocks noChangeArrowheads="1"/>
          </p:cNvSpPr>
          <p:nvPr/>
        </p:nvSpPr>
        <p:spPr bwMode="auto">
          <a:xfrm>
            <a:off x="6096000" y="5943600"/>
            <a:ext cx="2819400" cy="685800"/>
          </a:xfrm>
          <a:prstGeom prst="rect">
            <a:avLst/>
          </a:prstGeom>
          <a:solidFill>
            <a:srgbClr val="00FFCC"/>
          </a:solidFill>
          <a:ln w="9525">
            <a:solidFill>
              <a:srgbClr val="00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CC0066"/>
                </a:solidFill>
              </a:rPr>
              <a:t>Профессиональное</a:t>
            </a:r>
          </a:p>
          <a:p>
            <a:pPr algn="ctr"/>
            <a:r>
              <a:rPr lang="ru-RU" sz="2000" b="1">
                <a:solidFill>
                  <a:srgbClr val="CC0066"/>
                </a:solidFill>
              </a:rPr>
              <a:t>общение</a:t>
            </a:r>
          </a:p>
        </p:txBody>
      </p:sp>
      <p:sp>
        <p:nvSpPr>
          <p:cNvPr id="7182" name="Rectangle 32"/>
          <p:cNvSpPr>
            <a:spLocks noChangeArrowheads="1"/>
          </p:cNvSpPr>
          <p:nvPr/>
        </p:nvSpPr>
        <p:spPr bwMode="auto">
          <a:xfrm>
            <a:off x="5715000" y="381000"/>
            <a:ext cx="3124200" cy="914400"/>
          </a:xfrm>
          <a:prstGeom prst="rect">
            <a:avLst/>
          </a:prstGeom>
          <a:solidFill>
            <a:srgbClr val="00FFCC"/>
          </a:solidFill>
          <a:ln w="9525">
            <a:solidFill>
              <a:srgbClr val="00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CC0066"/>
                </a:solidFill>
              </a:rPr>
              <a:t>Повышение </a:t>
            </a:r>
          </a:p>
          <a:p>
            <a:pPr algn="ctr"/>
            <a:r>
              <a:rPr lang="ru-RU" sz="2000" b="1">
                <a:solidFill>
                  <a:srgbClr val="CC0066"/>
                </a:solidFill>
              </a:rPr>
              <a:t>социального статуса</a:t>
            </a:r>
          </a:p>
        </p:txBody>
      </p:sp>
      <p:sp>
        <p:nvSpPr>
          <p:cNvPr id="7183" name="Rectangle 33"/>
          <p:cNvSpPr>
            <a:spLocks noChangeArrowheads="1"/>
          </p:cNvSpPr>
          <p:nvPr/>
        </p:nvSpPr>
        <p:spPr bwMode="auto">
          <a:xfrm>
            <a:off x="6248400" y="3810000"/>
            <a:ext cx="2133600" cy="533400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CC0066"/>
                </a:solidFill>
              </a:rPr>
              <a:t>интернет</a:t>
            </a:r>
          </a:p>
        </p:txBody>
      </p:sp>
      <p:sp>
        <p:nvSpPr>
          <p:cNvPr id="7184" name="Rectangle 34"/>
          <p:cNvSpPr>
            <a:spLocks noChangeArrowheads="1"/>
          </p:cNvSpPr>
          <p:nvPr/>
        </p:nvSpPr>
        <p:spPr bwMode="auto">
          <a:xfrm>
            <a:off x="0" y="228600"/>
            <a:ext cx="2438400" cy="1066800"/>
          </a:xfrm>
          <a:prstGeom prst="rect">
            <a:avLst/>
          </a:prstGeom>
          <a:solidFill>
            <a:srgbClr val="00FFCC"/>
          </a:solidFill>
          <a:ln w="9525">
            <a:solidFill>
              <a:srgbClr val="00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CC0066"/>
                </a:solidFill>
              </a:rPr>
              <a:t>Повышение </a:t>
            </a:r>
          </a:p>
          <a:p>
            <a:pPr algn="ctr"/>
            <a:r>
              <a:rPr lang="ru-RU" sz="2000" b="1">
                <a:solidFill>
                  <a:srgbClr val="CC0066"/>
                </a:solidFill>
              </a:rPr>
              <a:t>познавательной</a:t>
            </a:r>
          </a:p>
          <a:p>
            <a:pPr algn="ctr"/>
            <a:r>
              <a:rPr lang="ru-RU" sz="2000" b="1">
                <a:solidFill>
                  <a:srgbClr val="CC0066"/>
                </a:solidFill>
              </a:rPr>
              <a:t>мотивации </a:t>
            </a:r>
          </a:p>
        </p:txBody>
      </p:sp>
      <p:sp>
        <p:nvSpPr>
          <p:cNvPr id="7185" name="Rectangle 35"/>
          <p:cNvSpPr>
            <a:spLocks noChangeArrowheads="1"/>
          </p:cNvSpPr>
          <p:nvPr/>
        </p:nvSpPr>
        <p:spPr bwMode="auto">
          <a:xfrm>
            <a:off x="0" y="3048000"/>
            <a:ext cx="2438400" cy="533400"/>
          </a:xfrm>
          <a:prstGeom prst="rect">
            <a:avLst/>
          </a:prstGeom>
          <a:solidFill>
            <a:srgbClr val="00FFCC"/>
          </a:solidFill>
          <a:ln w="9525">
            <a:solidFill>
              <a:srgbClr val="00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CC0066"/>
                </a:solidFill>
              </a:rPr>
              <a:t>Рост достижений</a:t>
            </a:r>
          </a:p>
        </p:txBody>
      </p:sp>
      <p:sp>
        <p:nvSpPr>
          <p:cNvPr id="7186" name="Rectangle 36"/>
          <p:cNvSpPr>
            <a:spLocks noChangeArrowheads="1"/>
          </p:cNvSpPr>
          <p:nvPr/>
        </p:nvSpPr>
        <p:spPr bwMode="auto">
          <a:xfrm>
            <a:off x="152400" y="5943600"/>
            <a:ext cx="3048000" cy="685800"/>
          </a:xfrm>
          <a:prstGeom prst="rect">
            <a:avLst/>
          </a:prstGeom>
          <a:solidFill>
            <a:srgbClr val="00FFCC"/>
          </a:solidFill>
          <a:ln w="9525">
            <a:solidFill>
              <a:srgbClr val="00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CC0066"/>
                </a:solidFill>
              </a:rPr>
              <a:t>Установление контакта,</a:t>
            </a:r>
          </a:p>
          <a:p>
            <a:pPr algn="ctr"/>
            <a:r>
              <a:rPr lang="ru-RU" sz="2000" b="1">
                <a:solidFill>
                  <a:srgbClr val="CC0066"/>
                </a:solidFill>
              </a:rPr>
              <a:t> открытость, доверие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5" descr="18329930_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5334000"/>
            <a:ext cx="1381125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74638"/>
            <a:ext cx="8229600" cy="7159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dirty="0" smtClean="0">
                <a:solidFill>
                  <a:srgbClr val="B5400B"/>
                </a:solidFill>
                <a:latin typeface="Times New Roman" pitchFamily="18" charset="0"/>
              </a:rPr>
              <a:t>ИКТ –  это технологии обмена информацией, коммуникации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676400"/>
            <a:ext cx="5867400" cy="43735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ru-RU" sz="2400" b="1" dirty="0" smtClean="0">
                <a:solidFill>
                  <a:srgbClr val="B5400B"/>
                </a:solidFill>
                <a:latin typeface="Times New Roman" pitchFamily="18" charset="0"/>
              </a:rPr>
              <a:t>информации в электронном формате:</a:t>
            </a:r>
            <a:r>
              <a:rPr lang="ru-RU" sz="2400" dirty="0" smtClean="0">
                <a:solidFill>
                  <a:srgbClr val="B5400B"/>
                </a:solidFill>
                <a:latin typeface="Times New Roman" pitchFamily="18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</a:rPr>
              <a:t>текст, видео, аудио, </a:t>
            </a:r>
          </a:p>
          <a:p>
            <a:pPr algn="ctr"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</a:rPr>
              <a:t>анимация, изображение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ru-RU" sz="2400" b="1" dirty="0" smtClean="0">
                <a:solidFill>
                  <a:srgbClr val="B5400B"/>
                </a:solidFill>
                <a:latin typeface="Times New Roman" pitchFamily="18" charset="0"/>
              </a:rPr>
              <a:t>информационных носителей</a:t>
            </a:r>
            <a:r>
              <a:rPr lang="ru-RU" sz="2800" dirty="0" smtClean="0">
                <a:solidFill>
                  <a:srgbClr val="B5400B"/>
                </a:solidFill>
                <a:latin typeface="Times New Roman" pitchFamily="18" charset="0"/>
              </a:rPr>
              <a:t>: </a:t>
            </a:r>
          </a:p>
          <a:p>
            <a:pPr algn="ctr"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</a:rPr>
              <a:t>DVD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</a:rPr>
              <a:t>,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</a:rPr>
              <a:t>CD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</a:rPr>
              <a:t>, флэш-памяти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B5400B"/>
                </a:solidFill>
                <a:latin typeface="Times New Roman" pitchFamily="18" charset="0"/>
              </a:rPr>
              <a:t>мультимедиа</a:t>
            </a:r>
            <a:r>
              <a:rPr lang="ru-RU" sz="2800" dirty="0" smtClean="0">
                <a:solidFill>
                  <a:srgbClr val="B5400B"/>
                </a:solidFill>
                <a:latin typeface="Times New Roman" pitchFamily="18" charset="0"/>
              </a:rPr>
              <a:t>: </a:t>
            </a:r>
          </a:p>
          <a:p>
            <a:pPr algn="ctr"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</a:rPr>
              <a:t>игровые компьютерные программы, презентации и др.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ru-RU" sz="2800" dirty="0" smtClean="0">
                <a:solidFill>
                  <a:srgbClr val="B5400B"/>
                </a:solidFill>
                <a:latin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B5400B"/>
                </a:solidFill>
                <a:latin typeface="Times New Roman" pitchFamily="18" charset="0"/>
              </a:rPr>
              <a:t>аудиовизуального оборудования</a:t>
            </a:r>
            <a:r>
              <a:rPr lang="ru-RU" sz="2400" dirty="0" smtClean="0">
                <a:solidFill>
                  <a:srgbClr val="B5400B"/>
                </a:solidFill>
                <a:latin typeface="Times New Roman" pitchFamily="18" charset="0"/>
              </a:rPr>
              <a:t>:</a:t>
            </a:r>
            <a:r>
              <a:rPr lang="ru-RU" sz="2800" dirty="0" smtClean="0">
                <a:solidFill>
                  <a:srgbClr val="B5400B"/>
                </a:solidFill>
                <a:latin typeface="Times New Roman" pitchFamily="18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</a:rPr>
              <a:t>компьютера, ноутбука, </a:t>
            </a:r>
          </a:p>
          <a:p>
            <a:pPr algn="ctr"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ru-R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</a:rPr>
              <a:t>ЖК-телевизора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</a:rPr>
              <a:t>, проектора, </a:t>
            </a:r>
          </a:p>
          <a:p>
            <a:pPr algn="ctr"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</a:rPr>
              <a:t>интерактивной доски….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28600" y="1219200"/>
            <a:ext cx="4505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itchFamily="18" charset="0"/>
              </a:rPr>
              <a:t>Подразумевается использование:</a:t>
            </a:r>
          </a:p>
        </p:txBody>
      </p:sp>
      <p:pic>
        <p:nvPicPr>
          <p:cNvPr id="6150" name="Picture 7" descr="kakvosstanovit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4800" y="3124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9" descr="19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7600" y="2362200"/>
            <a:ext cx="11049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1" descr="1349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3200400"/>
            <a:ext cx="12287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17" descr="2516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86600" y="4941168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8" descr="1283745263_9442047c960d66cc35ad96a38570d008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4800" y="34290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3456384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b="1" dirty="0" smtClean="0">
                <a:solidFill>
                  <a:srgbClr val="B5400B"/>
                </a:solidFill>
              </a:rPr>
              <a:t/>
            </a:r>
            <a:br>
              <a:rPr lang="ru-RU" sz="1800" b="1" dirty="0" smtClean="0">
                <a:solidFill>
                  <a:srgbClr val="B5400B"/>
                </a:solidFill>
              </a:rPr>
            </a:br>
            <a:r>
              <a:rPr lang="ru-RU" sz="1800" b="1" dirty="0" smtClean="0">
                <a:solidFill>
                  <a:srgbClr val="B5400B"/>
                </a:solidFill>
              </a:rPr>
              <a:t/>
            </a:r>
            <a:br>
              <a:rPr lang="ru-RU" sz="1800" b="1" dirty="0" smtClean="0">
                <a:solidFill>
                  <a:srgbClr val="B5400B"/>
                </a:solidFill>
              </a:rPr>
            </a:br>
            <a:r>
              <a:rPr lang="ru-RU" sz="1800" b="1" dirty="0" smtClean="0">
                <a:solidFill>
                  <a:srgbClr val="B5400B"/>
                </a:solidFill>
              </a:rPr>
              <a:t>Игры </a:t>
            </a:r>
            <a:r>
              <a:rPr lang="ru-RU" sz="1800" b="1" dirty="0">
                <a:solidFill>
                  <a:srgbClr val="B5400B"/>
                </a:solidFill>
              </a:rPr>
              <a:t>имеют свою специфику в следующем</a:t>
            </a:r>
            <a:r>
              <a:rPr lang="ru-RU" sz="1800" b="1" dirty="0" smtClean="0">
                <a:solidFill>
                  <a:srgbClr val="B5400B"/>
                </a:solidFill>
              </a:rPr>
              <a:t>: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300" dirty="0"/>
              <a:t/>
            </a:r>
            <a:br>
              <a:rPr lang="ru-RU" sz="1300" dirty="0"/>
            </a:br>
            <a:r>
              <a:rPr lang="ru-RU" sz="1600" dirty="0"/>
              <a:t>1. </a:t>
            </a:r>
            <a:r>
              <a:rPr lang="ru-RU" sz="1600" b="1" dirty="0" smtClean="0"/>
              <a:t>Целью </a:t>
            </a:r>
            <a:r>
              <a:rPr lang="ru-RU" sz="1600" b="1" dirty="0" err="1" smtClean="0"/>
              <a:t>Мимио-проекта</a:t>
            </a:r>
            <a:r>
              <a:rPr lang="ru-RU" sz="1600" b="1" dirty="0" smtClean="0"/>
              <a:t> </a:t>
            </a:r>
            <a:r>
              <a:rPr lang="ru-RU" sz="1600" dirty="0" smtClean="0"/>
              <a:t>является </a:t>
            </a:r>
            <a:r>
              <a:rPr lang="ru-RU" sz="1600" dirty="0"/>
              <a:t>развитие и коррекция речи у дошкольников, а также развитие интеллектуальных, познавательных и коммуникативных  способностей детей, социализация дошкольников в современном мире. В основе практикума заложена компьютерная дидактическая игра</a:t>
            </a:r>
            <a:r>
              <a:rPr lang="ru-RU" sz="1600" dirty="0" smtClean="0"/>
              <a:t>.</a:t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2. Методологической основой инновационного продукта </a:t>
            </a:r>
            <a:r>
              <a:rPr lang="ru-RU" sz="1600" b="1" dirty="0"/>
              <a:t>является </a:t>
            </a:r>
            <a:r>
              <a:rPr lang="ru-RU" sz="1600" b="1" dirty="0" err="1"/>
              <a:t>деятельностный</a:t>
            </a:r>
            <a:r>
              <a:rPr lang="ru-RU" sz="1600" b="1" dirty="0"/>
              <a:t> подход к применению новых информационных технологий в детском саду, </a:t>
            </a:r>
            <a:r>
              <a:rPr lang="ru-RU" sz="1600" dirty="0"/>
              <a:t>который  состоит в том, что в результате внедрения компьютерного практикума ребенок приобретает знания, необходимые для овладения практическими и исследовательскими умениями</a:t>
            </a:r>
            <a:r>
              <a:rPr lang="ru-RU" sz="1600" dirty="0" smtClean="0"/>
              <a:t>.</a:t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3. Инновационный продукт предусматривает </a:t>
            </a:r>
            <a:r>
              <a:rPr lang="ru-RU" sz="1600" b="1" dirty="0"/>
              <a:t>индивидуальный подход </a:t>
            </a:r>
            <a:r>
              <a:rPr lang="ru-RU" sz="1600" dirty="0"/>
              <a:t>к дошкольнику, приучает его к </a:t>
            </a:r>
            <a:r>
              <a:rPr lang="ru-RU" sz="1600" b="1" dirty="0"/>
              <a:t>самостоятельности</a:t>
            </a:r>
            <a:r>
              <a:rPr lang="ru-RU" sz="1600" dirty="0"/>
              <a:t>, развивает </a:t>
            </a:r>
            <a:r>
              <a:rPr lang="ru-RU" sz="1600" b="1" dirty="0"/>
              <a:t>самоконтроль</a:t>
            </a:r>
            <a:r>
              <a:rPr lang="ru-RU" sz="1600" dirty="0" smtClean="0"/>
              <a:t>.</a:t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4. В процессе работы с </a:t>
            </a:r>
            <a:r>
              <a:rPr lang="ru-RU" sz="1600" dirty="0" err="1"/>
              <a:t>мимио</a:t>
            </a:r>
            <a:r>
              <a:rPr lang="ru-RU" sz="1600" dirty="0"/>
              <a:t> - играми, ребенок </a:t>
            </a:r>
            <a:r>
              <a:rPr lang="ru-RU" sz="1600" b="1" dirty="0"/>
              <a:t>приобретает  уверенность в себе</a:t>
            </a:r>
            <a:r>
              <a:rPr lang="ru-RU" sz="1600" dirty="0"/>
              <a:t>, ведь у него есть возможность самому исправлять ошибки</a:t>
            </a:r>
            <a:r>
              <a:rPr lang="ru-RU" sz="1600" dirty="0" smtClean="0"/>
              <a:t>.</a:t>
            </a: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200" dirty="0"/>
              <a:t/>
            </a:r>
            <a:br>
              <a:rPr lang="ru-RU" sz="1200" dirty="0"/>
            </a:b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6597352"/>
            <a:ext cx="6400800" cy="12156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100" name="Picture 4" descr="H:\каникулы в простоквашино\простоквашино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005064"/>
            <a:ext cx="3104340" cy="2338230"/>
          </a:xfrm>
          <a:prstGeom prst="rect">
            <a:avLst/>
          </a:prstGeom>
          <a:noFill/>
        </p:spPr>
      </p:pic>
      <p:pic>
        <p:nvPicPr>
          <p:cNvPr id="4101" name="Picture 5" descr="H:\каникулы в простоквашино\парам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005064"/>
            <a:ext cx="3232222" cy="24117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H:\каникулы в простоквашино\mental-aritmat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789040"/>
            <a:ext cx="3048339" cy="2286254"/>
          </a:xfrm>
          <a:prstGeom prst="rect">
            <a:avLst/>
          </a:prstGeom>
          <a:noFill/>
        </p:spPr>
      </p:pic>
      <p:pic>
        <p:nvPicPr>
          <p:cNvPr id="25602" name="Picture 2" descr="H:\каникулы в простоквашино\314022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548680"/>
            <a:ext cx="3220865" cy="223795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5326360" cy="5184576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b="1" dirty="0" smtClean="0">
                <a:solidFill>
                  <a:srgbClr val="B5400B"/>
                </a:solidFill>
              </a:rPr>
              <a:t/>
            </a:r>
            <a:br>
              <a:rPr lang="ru-RU" sz="1800" b="1" dirty="0" smtClean="0">
                <a:solidFill>
                  <a:srgbClr val="B5400B"/>
                </a:solidFill>
              </a:rPr>
            </a:br>
            <a:r>
              <a:rPr lang="ru-RU" sz="1800" b="1" dirty="0" smtClean="0">
                <a:solidFill>
                  <a:srgbClr val="B5400B"/>
                </a:solidFill>
              </a:rPr>
              <a:t>5</a:t>
            </a:r>
            <a:r>
              <a:rPr lang="ru-RU" sz="1800" b="1" dirty="0">
                <a:solidFill>
                  <a:srgbClr val="B5400B"/>
                </a:solidFill>
              </a:rPr>
              <a:t>. Педагог получает возможность</a:t>
            </a:r>
            <a:r>
              <a:rPr lang="ru-RU" sz="1800" b="1" dirty="0" smtClean="0">
                <a:solidFill>
                  <a:srgbClr val="B5400B"/>
                </a:solidFill>
              </a:rPr>
              <a:t>:</a:t>
            </a:r>
            <a:br>
              <a:rPr lang="ru-RU" sz="1800" b="1" dirty="0" smtClean="0">
                <a:solidFill>
                  <a:srgbClr val="B5400B"/>
                </a:solidFill>
              </a:rPr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- реализации личностно-ориентированного подхода в обучении и коррекции детей;</a:t>
            </a:r>
            <a:br>
              <a:rPr lang="ru-RU" sz="1800" dirty="0"/>
            </a:br>
            <a:r>
              <a:rPr lang="ru-RU" sz="1800" dirty="0"/>
              <a:t>- использовать готовый комплекс упражнений, в зависимости от особенностей детей проектировать различные занятия-практикумы;</a:t>
            </a:r>
            <a:br>
              <a:rPr lang="ru-RU" sz="1800" dirty="0"/>
            </a:br>
            <a:r>
              <a:rPr lang="ru-RU" sz="1800" dirty="0"/>
              <a:t> - предложить выполнить детям задания самостоятельно;</a:t>
            </a:r>
            <a:br>
              <a:rPr lang="ru-RU" sz="1800" dirty="0"/>
            </a:br>
            <a:r>
              <a:rPr lang="ru-RU" sz="1800" dirty="0"/>
              <a:t>- чередовать задания «</a:t>
            </a:r>
            <a:r>
              <a:rPr lang="ru-RU" sz="1800" dirty="0" err="1"/>
              <a:t>Мимио</a:t>
            </a:r>
            <a:r>
              <a:rPr lang="ru-RU" sz="1800" dirty="0"/>
              <a:t>» с традиционными заданиями</a:t>
            </a:r>
            <a:r>
              <a:rPr lang="ru-RU" sz="1800" dirty="0" smtClean="0"/>
              <a:t>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 smtClean="0">
                <a:solidFill>
                  <a:srgbClr val="B5400B"/>
                </a:solidFill>
              </a:rPr>
              <a:t>6</a:t>
            </a:r>
            <a:r>
              <a:rPr lang="ru-RU" sz="1800" b="1" dirty="0">
                <a:solidFill>
                  <a:srgbClr val="B5400B"/>
                </a:solidFill>
              </a:rPr>
              <a:t>. Ребенок получает возможность</a:t>
            </a:r>
            <a:r>
              <a:rPr lang="ru-RU" sz="1800" b="1" dirty="0" smtClean="0">
                <a:solidFill>
                  <a:srgbClr val="B5400B"/>
                </a:solidFill>
              </a:rPr>
              <a:t>: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- включиться в новый вид деятельности;</a:t>
            </a:r>
            <a:br>
              <a:rPr lang="ru-RU" sz="1800" dirty="0"/>
            </a:br>
            <a:r>
              <a:rPr lang="ru-RU" sz="1800" dirty="0"/>
              <a:t>- приходить к верному решению самостоятельно, повышая успешность своей деятельности и мотивацию обучения;</a:t>
            </a:r>
            <a:br>
              <a:rPr lang="ru-RU" sz="1800" dirty="0"/>
            </a:br>
            <a:r>
              <a:rPr lang="ru-RU" sz="1800" dirty="0"/>
              <a:t>- выполнять задания увлекательно, имея уникальную возможность проводить различные интерактивные действия с объектами (двигать, перемещать, растягивать и.т.д.).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400" dirty="0"/>
              <a:t/>
            </a:r>
            <a:br>
              <a:rPr lang="ru-RU" sz="1400" dirty="0"/>
            </a:b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6669360"/>
            <a:ext cx="7632848" cy="4956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3024336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b="1" dirty="0" smtClean="0">
                <a:solidFill>
                  <a:srgbClr val="B5400B"/>
                </a:solidFill>
              </a:rPr>
              <a:t>7</a:t>
            </a:r>
            <a:r>
              <a:rPr lang="ru-RU" sz="1800" b="1" dirty="0" smtClean="0">
                <a:solidFill>
                  <a:srgbClr val="B5400B"/>
                </a:solidFill>
              </a:rPr>
              <a:t>. Интерактивные </a:t>
            </a:r>
            <a:r>
              <a:rPr lang="ru-RU" sz="1800" b="1" dirty="0" err="1" smtClean="0">
                <a:solidFill>
                  <a:srgbClr val="B5400B"/>
                </a:solidFill>
              </a:rPr>
              <a:t>Мимио</a:t>
            </a:r>
            <a:r>
              <a:rPr lang="ru-RU" sz="1800" b="1" dirty="0" smtClean="0">
                <a:solidFill>
                  <a:srgbClr val="B5400B"/>
                </a:solidFill>
              </a:rPr>
              <a:t> </a:t>
            </a:r>
            <a:r>
              <a:rPr lang="ru-RU" sz="1800" dirty="0" smtClean="0"/>
              <a:t>- игры можно использовать как демонстрационный материал во время объяснения нового,  и как практические виртуальные задания</a:t>
            </a:r>
            <a:r>
              <a:rPr lang="ru-RU" sz="1800" dirty="0" smtClean="0"/>
              <a:t>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>
                <a:solidFill>
                  <a:srgbClr val="B5400B"/>
                </a:solidFill>
              </a:rPr>
              <a:t>8. Интерактивный  продукт имеет ряд преимуществ: </a:t>
            </a:r>
            <a:r>
              <a:rPr lang="ru-RU" sz="1800" dirty="0" smtClean="0"/>
              <a:t>здоровье сберегающий компонент (ребенок не находится непосредственно за компьютером), возможность индивидуализации деятельности детей (работа в индивидуальном темпе, учет особенностей восприятия), самостоятельное получение выводов и самопроверка, а так же умение работать в парах и малых подгруппах.</a:t>
            </a:r>
            <a:br>
              <a:rPr lang="ru-RU" sz="1800" dirty="0" smtClean="0"/>
            </a:br>
            <a:r>
              <a:rPr lang="ru-RU" sz="1800" dirty="0" smtClean="0"/>
              <a:t>Эти ресурсы обеспечивают развитие активно-деятельной формы познания, коммуникации и социализации. 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400" dirty="0"/>
              <a:t/>
            </a:r>
            <a:br>
              <a:rPr lang="ru-RU" sz="1400" dirty="0"/>
            </a:b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6237312"/>
            <a:ext cx="7632848" cy="481608"/>
          </a:xfrm>
        </p:spPr>
        <p:txBody>
          <a:bodyPr>
            <a:normAutofit/>
          </a:bodyPr>
          <a:lstStyle/>
          <a:p>
            <a:pPr algn="l"/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5122" name="Picture 2" descr="H:\каникулы в простоквашино\029158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068960"/>
            <a:ext cx="3169661" cy="2376264"/>
          </a:xfrm>
          <a:prstGeom prst="rect">
            <a:avLst/>
          </a:prstGeom>
          <a:noFill/>
        </p:spPr>
      </p:pic>
      <p:pic>
        <p:nvPicPr>
          <p:cNvPr id="5124" name="Picture 4" descr="H:\каникулы в простоквашино\4b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149080"/>
            <a:ext cx="3001516" cy="2251137"/>
          </a:xfrm>
          <a:prstGeom prst="rect">
            <a:avLst/>
          </a:prstGeom>
          <a:noFill/>
        </p:spPr>
      </p:pic>
      <p:pic>
        <p:nvPicPr>
          <p:cNvPr id="5123" name="Picture 3" descr="H:\каникулы в простоквашино\0d99594c6c3d4acbcb5217896bfc2f49.jp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293096"/>
            <a:ext cx="2664296" cy="19970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B5400B"/>
                </a:solidFill>
              </a:rPr>
              <a:t>МИМИО-ПРОЕКТ</a:t>
            </a:r>
            <a:br>
              <a:rPr lang="ru-RU" dirty="0" smtClean="0">
                <a:solidFill>
                  <a:srgbClr val="B5400B"/>
                </a:solidFill>
              </a:rPr>
            </a:br>
            <a:r>
              <a:rPr lang="ru-RU" dirty="0" smtClean="0">
                <a:solidFill>
                  <a:srgbClr val="B5400B"/>
                </a:solidFill>
              </a:rPr>
              <a:t>«КАНИКУЛЫ В ПРОСТОКВАШИНО»</a:t>
            </a:r>
            <a:endParaRPr lang="ru-RU" dirty="0">
              <a:solidFill>
                <a:srgbClr val="B5400B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:\каникулы в простоквашино\простоквашин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348880"/>
            <a:ext cx="4861513" cy="3699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2016223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dirty="0">
                <a:solidFill>
                  <a:srgbClr val="C00000"/>
                </a:solidFill>
              </a:rPr>
              <a:t>Проект «</a:t>
            </a:r>
            <a:r>
              <a:rPr lang="ru-RU" sz="1800" b="1" dirty="0">
                <a:solidFill>
                  <a:srgbClr val="C00000"/>
                </a:solidFill>
              </a:rPr>
              <a:t>Каникулы в </a:t>
            </a:r>
            <a:r>
              <a:rPr lang="ru-RU" sz="1800" b="1" dirty="0" err="1">
                <a:solidFill>
                  <a:srgbClr val="C00000"/>
                </a:solidFill>
              </a:rPr>
              <a:t>Простоквашино</a:t>
            </a:r>
            <a:r>
              <a:rPr lang="ru-RU" sz="1800" dirty="0">
                <a:solidFill>
                  <a:srgbClr val="C00000"/>
                </a:solidFill>
              </a:rPr>
              <a:t>» </a:t>
            </a:r>
            <a:r>
              <a:rPr lang="ru-RU" sz="1800" dirty="0"/>
              <a:t>создан для использования и включения в </a:t>
            </a:r>
            <a:r>
              <a:rPr lang="ru-RU" sz="1800" dirty="0" smtClean="0"/>
              <a:t>образовательное</a:t>
            </a:r>
            <a:r>
              <a:rPr lang="ru-RU" sz="1800" dirty="0"/>
              <a:t> </a:t>
            </a:r>
            <a:r>
              <a:rPr lang="ru-RU" sz="1800" dirty="0" smtClean="0"/>
              <a:t>пространство </a:t>
            </a:r>
            <a:r>
              <a:rPr lang="ru-RU" sz="1800" dirty="0"/>
              <a:t>и методическое обеспечение современного дошкольного учреждения и рассчитан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на </a:t>
            </a:r>
            <a:r>
              <a:rPr lang="ru-RU" sz="1800" dirty="0"/>
              <a:t>детей старшего дошкольного возраста (5-7лет).        </a:t>
            </a:r>
            <a:br>
              <a:rPr lang="ru-RU" sz="1800" dirty="0"/>
            </a:br>
            <a:r>
              <a:rPr lang="ru-RU" sz="1800" dirty="0"/>
              <a:t>Проект «</a:t>
            </a:r>
            <a:r>
              <a:rPr lang="ru-RU" sz="1800" b="1" dirty="0"/>
              <a:t>Каникулы в </a:t>
            </a:r>
            <a:r>
              <a:rPr lang="ru-RU" sz="1800" b="1" dirty="0" err="1"/>
              <a:t>Простоквашино</a:t>
            </a:r>
            <a:r>
              <a:rPr lang="ru-RU" sz="1800" dirty="0"/>
              <a:t>» затрагивает несколько образовательных областей, широко и свободно интегрирующих</a:t>
            </a:r>
            <a:r>
              <a:rPr lang="ru-RU" sz="1800" dirty="0" smtClean="0"/>
              <a:t>:</a:t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1763688" y="2420888"/>
          <a:ext cx="6192688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</TotalTime>
  <Words>334</Words>
  <Application>Microsoft Office PowerPoint</Application>
  <PresentationFormat>Экран (4:3)</PresentationFormat>
  <Paragraphs>66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 Информационно - коммуникационные технологии прочно входят во все сферы жизни человека. Соответственно, система образования предъявляет новые требования к воспитанию и обучению подрастающего поколения, внедрению новых подходов, которые должны способствовать не замене традиционных методов, а расширению их возможностей.  Это нашло отражение во многих документах, которые приняты правительством Российской Федерации. Так, например, в распоряжении Правительства от 07 февраля 2011 года  « О Концепции  Федеральной целевой программы развития образования на 2011 - 2015 годы» говорится следующее: «…стратегической целью государственной политики в области образования является повышение доступности качественного образования, соответствующего требованиям инновационного развития экономики, современным потребностям общества и каждого гражданина. Реализация этой цели предполагает решение следующей  приоритетной задачи: обеспечение инновационного характера базового образования…» </vt:lpstr>
      <vt:lpstr>Слайд 3</vt:lpstr>
      <vt:lpstr>ИКТ –  это технологии обмена информацией, коммуникации</vt:lpstr>
      <vt:lpstr>  Игры имеют свою специфику в следующем:  1. Целью Мимио-проекта является развитие и коррекция речи у дошкольников, а также развитие интеллектуальных, познавательных и коммуникативных  способностей детей, социализация дошкольников в современном мире. В основе практикума заложена компьютерная дидактическая игра.  2. Методологической основой инновационного продукта является деятельностный подход к применению новых информационных технологий в детском саду, который  состоит в том, что в результате внедрения компьютерного практикума ребенок приобретает знания, необходимые для овладения практическими и исследовательскими умениями.  3. Инновационный продукт предусматривает индивидуальный подход к дошкольнику, приучает его к самостоятельности, развивает самоконтроль.  4. В процессе работы с мимио - играми, ребенок приобретает  уверенность в себе, ведь у него есть возможность самому исправлять ошибки.  </vt:lpstr>
      <vt:lpstr> 5. Педагог получает возможность:  - реализации личностно-ориентированного подхода в обучении и коррекции детей; - использовать готовый комплекс упражнений, в зависимости от особенностей детей проектировать различные занятия-практикумы;  - предложить выполнить детям задания самостоятельно; - чередовать задания «Мимио» с традиционными заданиями.   6. Ребенок получает возможность:  - включиться в новый вид деятельности; - приходить к верному решению самостоятельно, повышая успешность своей деятельности и мотивацию обучения; - выполнять задания увлекательно, имея уникальную возможность проводить различные интерактивные действия с объектами (двигать, перемещать, растягивать и.т.д.).  </vt:lpstr>
      <vt:lpstr>7. Интерактивные Мимио - игры можно использовать как демонстрационный материал во время объяснения нового,  и как практические виртуальные задания.  8. Интерактивный  продукт имеет ряд преимуществ: здоровье сберегающий компонент (ребенок не находится непосредственно за компьютером), возможность индивидуализации деятельности детей (работа в индивидуальном темпе, учет особенностей восприятия), самостоятельное получение выводов и самопроверка, а так же умение работать в парах и малых подгруппах. Эти ресурсы обеспечивают развитие активно-деятельной формы познания, коммуникации и социализации.   </vt:lpstr>
      <vt:lpstr>МИМИО-ПРОЕКТ «КАНИКУЛЫ В ПРОСТОКВАШИНО»</vt:lpstr>
      <vt:lpstr>Проект «Каникулы в Простоквашино» создан для использования и включения в образовательное пространство и методическое обеспечение современного дошкольного учреждения и рассчитан  на детей старшего дошкольного возраста (5-7лет).         Проект «Каникулы в Простоквашино» затрагивает несколько образовательных областей, широко и свободно интегрирующих:   </vt:lpstr>
      <vt:lpstr>Цель проекта «Каникулы в Простоквашино» Создание условий для речевого развития детей через комплекс игр с дидактическим материалом.   Предварительная работа:  чтение произведений Эдуарда Успенского «Дядя Федор, пес и кот», «Зима в Простоквашино», «Старые и новые истории о Простоквашино»  и т.д.; уточнение и активизация словаря по лексическим темам, образование относительных прилагательных, согласование числительных с существительными, употребление существительных во мн. ч, образование притяжательных прилагательных, формирование навыков словообразования слов.  Темы: «Домашние и дикие животные», «Детеныши животных», «Овощи, фрукты», «Ягоды, грибы, домашние заготовки», «Продукты питания», «Посуда», «Инструменты, материалы, бытовые приборы», «Профессии тружеников села»; рисование, ручной труд, лепка, аппликация; мнемотехника, разучивание стихов   </vt:lpstr>
      <vt:lpstr>Слайд 11</vt:lpstr>
      <vt:lpstr>  Вы все знаете что самое главное для ребенка в детском саду- это игра. А мимио это великолепный способ вовлечь в игру каждого ребенка и сделать любое занятие интересным и увлекательным  и значительно расширяет  возможности  и помогает решать  необходимые  образовательные задачи: Задачи: Образовательная область «Познавательное развитие»: - развивать мыслительную активность, умение наблюдать, анализировать, делать выводы; - развивать восприятие, внимание, память, мышление, речь;  - развивать умения образовывать прилагательное от существительных, формирование навыков словообразования слов; - закрепить умение составлять целое из частей; - закрепить навыки количественного и порядкового счета.  Образовательная область «Социально-коммуникативное развитие»:  - воспитывать гуманное отношение к животным; - совершенствовать навыки сотрудничества, доброжелательности и игровой деятельности; - развивать инициативность, находчивость, мышление путем решения проблемных ситуаций; - воспитание умения спокойно и доброжелательно выслушивать мнение  других детей;   Образовательная область «Речевое развитие» - обогащение словарного запаса; - продолжать учить детей отвечать на вопросы воспитателя полным предложением; - закреплять навык подбора слов к звуковым схемам;  - развивать навык чтения; - воспитание умения высказывать своё мнение, отстаивать его; - поощрять  умения работать в коллективе, желание оказать помощь друг другу.    </vt:lpstr>
      <vt:lpstr>    </vt:lpstr>
      <vt:lpstr>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ШтыкоВ</cp:lastModifiedBy>
  <cp:revision>29</cp:revision>
  <dcterms:modified xsi:type="dcterms:W3CDTF">2015-12-14T20:06:09Z</dcterms:modified>
</cp:coreProperties>
</file>