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414" r:id="rId2"/>
    <p:sldId id="416" r:id="rId3"/>
    <p:sldId id="403" r:id="rId4"/>
    <p:sldId id="417" r:id="rId5"/>
    <p:sldId id="419" r:id="rId6"/>
    <p:sldId id="420" r:id="rId7"/>
    <p:sldId id="421" r:id="rId8"/>
    <p:sldId id="259" r:id="rId9"/>
    <p:sldId id="423" r:id="rId10"/>
    <p:sldId id="273" r:id="rId11"/>
    <p:sldId id="42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D1"/>
    <a:srgbClr val="FFD1F0"/>
    <a:srgbClr val="EEDCDB"/>
    <a:srgbClr val="857B46"/>
    <a:srgbClr val="B3A979"/>
    <a:srgbClr val="D6B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74E8E-0F69-432B-BD60-6D3589630583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E37AA-66A7-4768-BF16-C960869F9D3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262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35650-FAB0-4A80-BF33-E47347EDA044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2A702-CDFF-41FE-9E59-E6297213732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81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ПРОСМОТРЕТЬ ПРЕЗЕНТАЦИЮ ВЫБЕРИТЕ НА ПАНЕЛИ ЗАДАЧ  </a:t>
            </a:r>
            <a:r>
              <a:rPr lang="ru-RU" baseline="0" dirty="0" smtClean="0"/>
              <a:t>«ПОКАЗ СЛАЙДОВ» И ВЫБРАТЬ «</a:t>
            </a:r>
            <a:r>
              <a:rPr lang="ru-RU" baseline="0" smtClean="0"/>
              <a:t>С НАЧАЛА». </a:t>
            </a:r>
            <a:r>
              <a:rPr lang="ru-RU" baseline="0" dirty="0" smtClean="0"/>
              <a:t>По окончании просмотра нажмите клавишу «</a:t>
            </a:r>
            <a:r>
              <a:rPr lang="en-US" baseline="0" dirty="0" smtClean="0"/>
              <a:t>esc</a:t>
            </a:r>
            <a:r>
              <a:rPr lang="ru-RU" baseline="0" dirty="0" smtClean="0"/>
              <a:t>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2A702-CDFF-41FE-9E59-E6297213732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37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Стандарт разработан на основе Конституции Российской Федерации и законодательства РФ и с учётом Конвенции ООН о правах ребёнка.</a:t>
            </a:r>
            <a:r>
              <a:rPr lang="ru-RU" baseline="0" dirty="0" smtClean="0"/>
              <a:t> </a:t>
            </a:r>
            <a:r>
              <a:rPr lang="ru-RU" dirty="0" smtClean="0"/>
              <a:t> В перечисленных</a:t>
            </a:r>
            <a:r>
              <a:rPr lang="ru-RU" baseline="0" dirty="0" smtClean="0"/>
              <a:t> документах </a:t>
            </a:r>
            <a:r>
              <a:rPr lang="ru-RU" dirty="0" smtClean="0"/>
              <a:t>заложены следующие основные принципы: </a:t>
            </a:r>
            <a:r>
              <a:rPr lang="ru-RU" i="1" dirty="0" smtClean="0"/>
              <a:t>(след. слайд)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…</a:t>
            </a:r>
          </a:p>
          <a:p>
            <a:r>
              <a:rPr lang="ru-RU" i="0" dirty="0" smtClean="0"/>
              <a:t>Здесь стоит дать несколько пояснений:</a:t>
            </a:r>
          </a:p>
          <a:p>
            <a:pPr marL="230655" indent="-230655"/>
            <a:r>
              <a:rPr lang="ru-RU" i="0" dirty="0" smtClean="0"/>
              <a:t>До</a:t>
            </a:r>
            <a:r>
              <a:rPr lang="ru-RU" i="0" baseline="0" dirty="0" smtClean="0"/>
              <a:t> сих пор о</a:t>
            </a:r>
            <a:r>
              <a:rPr lang="ru-RU" i="0" dirty="0" smtClean="0"/>
              <a:t>сновные образовательные программы дошкольного образования реализовывались в учреждениях, для которых образовательная деятельность являлась основной . «Организация» - более широкое понятие, нежели «учреждение». Согласно новому закону реализовывать основные образовательные программы дошкольного образования могут такие организации, как, например: организации для детей, оставшихся без попечения родителей; организации, осуществляющие лечение, оздоровление или отдых; научные организации, осуществляющие образовательную деятельность, и другие. К организациям, осуществляющим образовательную деятельность, приравниваются также индивидуальные предприниматели.</a:t>
            </a:r>
            <a:br>
              <a:rPr lang="ru-RU" i="0" dirty="0" smtClean="0"/>
            </a:br>
            <a:r>
              <a:rPr lang="ru-RU" i="0" dirty="0" smtClean="0"/>
              <a:t>Прежде образовательную деятельность осуществляли образовательные учреждения разных</a:t>
            </a:r>
            <a:r>
              <a:rPr lang="ru-RU" i="0" baseline="0" dirty="0" smtClean="0"/>
              <a:t> </a:t>
            </a:r>
            <a:r>
              <a:rPr lang="ru-RU" i="0" dirty="0" smtClean="0"/>
              <a:t>типов и видов. Новым формам дошкольного образования, например индивидуальным предпринимателям, не было места в правовом поле сферы образования.</a:t>
            </a:r>
          </a:p>
          <a:p>
            <a:pPr marL="230655" indent="-230655"/>
            <a:r>
              <a:rPr lang="ru-RU" i="0" dirty="0" smtClean="0"/>
              <a:t>Согласно  новому Закону об образовании основным типом организации, реализующей основные образовательные программы дошкольного образования, по-прежнему является дошкольная образовательная организация. Но, согласно</a:t>
            </a:r>
            <a:r>
              <a:rPr lang="ru-RU" i="0" baseline="0" dirty="0" smtClean="0"/>
              <a:t> Статье 17.  данного Закона , в Российской Федерации образование может быть получено и вне организаций, осуществляющих образовательную деятельность, т.е. в форме семейного образования.</a:t>
            </a:r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495DB4-77A8-45E0-9099-1B43887C276B}" type="datetimeFigureOut">
              <a:rPr lang="ru-RU" smtClean="0"/>
              <a:t>02.02.2016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8071491-0D24-4860-825A-F88A9BF6C6F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5.png"/><Relationship Id="rId5" Type="http://schemas.openxmlformats.org/officeDocument/2006/relationships/image" Target="../media/image12.png"/><Relationship Id="rId10" Type="http://schemas.openxmlformats.org/officeDocument/2006/relationships/image" Target="../media/image14.png"/><Relationship Id="rId4" Type="http://schemas.microsoft.com/office/2007/relationships/hdphoto" Target="../media/hdphoto2.wdp"/><Relationship Id="rId9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ФЕДЕРАЛЬНЫЙ ГОСУДАРСТВЕННЫЙ ОБРАЗОВАТЕЛЬНЫЙ СТАНДАРТ ДОШКОЛЬНОГО ОБРАЗОВАНИЯ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Ознакомительный материал </a:t>
            </a:r>
          </a:p>
          <a:p>
            <a:pPr marL="0" indent="0" algn="ctr">
              <a:buNone/>
            </a:pPr>
            <a:r>
              <a:rPr lang="ru-RU" dirty="0" smtClean="0"/>
              <a:t>для родителей (законных представителей) воспитанников ДОО.</a:t>
            </a:r>
          </a:p>
          <a:p>
            <a:pPr marL="0" indent="0" algn="r">
              <a:buNone/>
            </a:pPr>
            <a:endParaRPr lang="ru-RU" sz="1400" dirty="0" smtClean="0"/>
          </a:p>
          <a:p>
            <a:pPr marL="0" indent="0" algn="r"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Подготовил(а): </a:t>
            </a:r>
          </a:p>
          <a:p>
            <a:pPr marL="0" indent="0" algn="r"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старший воспитатель МБДОУ детского сада №101 г. Уссурийска</a:t>
            </a:r>
          </a:p>
          <a:p>
            <a:pPr marL="0" indent="0" algn="r">
              <a:buNone/>
            </a:pP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Марина Юрьевна Игнатова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6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1"/>
    </mc:Choice>
    <mc:Fallback xmlns="">
      <p:transition spd="slow" advTm="11281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069160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b="1" dirty="0" smtClean="0">
                <a:latin typeface="+mj-lt"/>
              </a:rPr>
              <a:t>Оказания Вам помощи в их воспитании и образовании, охране и укреплении их физического и психического здоровья и эмоционального благополучия;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b="1" dirty="0" smtClean="0">
                <a:latin typeface="+mj-lt"/>
              </a:rPr>
              <a:t> Взаимодействия в развитии индивидуальных способностей и возможностей каждого ребенка и, при необходимости, коррекции нарушений  развития;</a:t>
            </a: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r>
              <a:rPr lang="ru-RU" sz="2200" b="1" dirty="0" smtClean="0">
                <a:latin typeface="+mj-lt"/>
              </a:rPr>
              <a:t>А ТАК ЖЕ: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b="1" dirty="0" smtClean="0">
                <a:latin typeface="+mj-lt"/>
              </a:rPr>
              <a:t>Вашего активного и непосредственного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sz="2200" b="1" dirty="0">
                <a:latin typeface="+mj-lt"/>
              </a:rPr>
              <a:t> </a:t>
            </a:r>
            <a:r>
              <a:rPr lang="ru-RU" sz="2200" b="1" dirty="0" smtClean="0">
                <a:latin typeface="+mj-lt"/>
              </a:rPr>
              <a:t>   участия в образовательно-воспитательном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sz="2200" b="1" dirty="0">
                <a:latin typeface="+mj-lt"/>
              </a:rPr>
              <a:t> </a:t>
            </a:r>
            <a:r>
              <a:rPr lang="ru-RU" sz="2200" b="1" dirty="0" smtClean="0">
                <a:latin typeface="+mj-lt"/>
              </a:rPr>
              <a:t>   процессе и раскрытии творческого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sz="2200" b="1" dirty="0">
                <a:latin typeface="+mj-lt"/>
              </a:rPr>
              <a:t> </a:t>
            </a:r>
            <a:r>
              <a:rPr lang="ru-RU" sz="2200" b="1" dirty="0" smtClean="0">
                <a:latin typeface="+mj-lt"/>
              </a:rPr>
              <a:t>   потенциала детей.</a:t>
            </a:r>
          </a:p>
          <a:p>
            <a:pPr marL="0" indent="0" algn="just">
              <a:buNone/>
            </a:pPr>
            <a:endParaRPr lang="ru-RU" sz="2200" dirty="0" smtClean="0">
              <a:latin typeface="+mj-lt"/>
            </a:endParaRPr>
          </a:p>
          <a:p>
            <a:pPr algn="ctr"/>
            <a:endParaRPr lang="ru-RU" sz="2600" dirty="0" smtClean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1368152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родители и законные представители</a:t>
            </a:r>
            <a:br>
              <a:rPr lang="ru-RU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наших детей,</a:t>
            </a:r>
            <a:br>
              <a:rPr lang="ru-RU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ФГОС ДО является  основой для:</a:t>
            </a:r>
            <a:endParaRPr lang="ru-RU" sz="28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саня\Desktop\РАБОТА МАРИНА\РАБОТА С РОДИТЕЛЯМИ\Uy4xk5BA2k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3" b="100000" l="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2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92"/>
    </mc:Choice>
    <mc:Fallback xmlns="">
      <p:transition spd="slow" advTm="2059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8497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b="1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4000" b="1" smtClean="0">
                <a:solidFill>
                  <a:schemeClr val="bg2">
                    <a:lumMod val="75000"/>
                  </a:schemeClr>
                </a:solidFill>
              </a:rPr>
              <a:t>СПАСИБО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ЗА ВНИМАНИЕ И СОТРУДНИЧЕСТВО!</a:t>
            </a:r>
            <a:endParaRPr lang="ru-RU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5" descr="C:\Users\саня\Desktop\РАБОТА МАРИНА\РАБОТА С РОДИТЕЛЯМИ\ПРЕЗЕНТАЦИИ\КАРТИНКИ ДЛЯ ПРЕЗЕНТАЦИЙ\ЛОСЬЯШ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844" y="2348880"/>
            <a:ext cx="2027956" cy="26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саня\Desktop\РАБОТА МАРИНА\РАБОТА С РОДИТЕЛЯМИ\Uy4xk5BA2ko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3" b="100000" l="0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73" y="243626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саня\Desktop\РАБОТА МАРИНА\РАБОТА С РОДИТЕЛЯМИ\ПРЕЗЕНТАЦИИ\КАРТИНКИ ДЛЯ ПРЕЗЕНТАЦИЙ\ЕЖИК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84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31937"/>
            <a:ext cx="2296817" cy="247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саня\Desktop\РАБОТА МАРИНА\РАБОТА С РОДИТЕЛЯМИ\GJM4HF2v4V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8" y="4295695"/>
            <a:ext cx="2065815" cy="227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саня\Desktop\РАБОТА МАРИНА\РАБОТА С РОДИТЕЛЯМИ\0007-015-Zolotoj-vek-russkoj-literatur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82" y="84253"/>
            <a:ext cx="1877046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саня\Desktop\РАБОТА МАРИНА\РАБОТА С РОДИТЕЛЯМИ\крош2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138" y="3849257"/>
            <a:ext cx="2388106" cy="300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саня\Desktop\РАБОТА МАРИНА\РАБОТА С РОДИТЕЛЯМИ\ПРЕЗЕНТАЦИИ\КАРТИНКИ ДЛЯ ПРЕЗЕНТАЦИЙ\КАРЫЧ 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235" y="4779490"/>
            <a:ext cx="218755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саня\Desktop\РАБОТА МАРИНА\РАБОТА С РОДИТЕЛЯМИ\ПРЕЗЕНТАЦИИ\КАРТИНКИ ДЛЯ ПРЕЗЕНТАЦИЙ\БАРАШ2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54" y="2436262"/>
            <a:ext cx="2077346" cy="201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саня\Desktop\РАБОТА МАРИНА\РАБОТА С РОДИТЕЛЯМИ\37e8b8c8fa16.jp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7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115936"/>
            <a:ext cx="2901203" cy="180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4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71"/>
    </mc:Choice>
    <mc:Fallback xmlns="">
      <p:transition spd="slow" advTm="1377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endParaRPr lang="ru-RU" b="1" u="sng" dirty="0" smtClean="0">
              <a:solidFill>
                <a:schemeClr val="bg1"/>
              </a:solidFill>
            </a:endParaRPr>
          </a:p>
          <a:p>
            <a:pPr marL="0" indent="0" algn="ctr">
              <a:buNone/>
              <a:defRPr/>
            </a:pP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УВАЖАЕМЫЕ РОДИТЕЛИ!</a:t>
            </a:r>
          </a:p>
          <a:p>
            <a:pPr marL="0" indent="0" algn="ctr">
              <a:buNone/>
              <a:defRPr/>
            </a:pPr>
            <a:r>
              <a:rPr lang="ru-RU" sz="2200" dirty="0" smtClean="0"/>
              <a:t>С 1 января  2014 года вступил в силу </a:t>
            </a:r>
          </a:p>
          <a:p>
            <a:pPr marL="0" indent="0" algn="ctr">
              <a:buNone/>
              <a:defRPr/>
            </a:pPr>
            <a:r>
              <a:rPr lang="ru-RU" sz="2200" dirty="0" smtClean="0"/>
              <a:t>Федеральный государственный образовательный стандарт дошкольного образования </a:t>
            </a:r>
          </a:p>
          <a:p>
            <a:pPr marL="0" indent="0" algn="ctr">
              <a:buNone/>
              <a:defRPr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</a:rPr>
              <a:t>(ФГОС ДО)</a:t>
            </a:r>
          </a:p>
          <a:p>
            <a:pPr marL="0" indent="0" algn="ctr">
              <a:buNone/>
              <a:defRPr/>
            </a:pPr>
            <a:r>
              <a:rPr lang="ru-RU" sz="2200" dirty="0" smtClean="0"/>
              <a:t>Стандарт представляет собой комплекс требований, которые обязаны соблюдать дошкольные образовательные организации или лица, занимающиеся образовательной деятельностью, </a:t>
            </a:r>
          </a:p>
          <a:p>
            <a:pPr marL="0" indent="0" algn="ctr">
              <a:buNone/>
              <a:defRPr/>
            </a:pPr>
            <a:r>
              <a:rPr lang="ru-RU" sz="2200" dirty="0" smtClean="0"/>
              <a:t>при  реализации </a:t>
            </a:r>
          </a:p>
          <a:p>
            <a:pPr marL="0" indent="0" algn="ctr">
              <a:buNone/>
              <a:defRPr/>
            </a:pPr>
            <a:r>
              <a:rPr lang="ru-RU" sz="2200" dirty="0" smtClean="0"/>
              <a:t>основной образовательной программы.</a:t>
            </a:r>
            <a:endParaRPr lang="ru-RU" sz="3600" dirty="0" smtClean="0"/>
          </a:p>
        </p:txBody>
      </p:sp>
      <p:pic>
        <p:nvPicPr>
          <p:cNvPr id="1029" name="Picture 5" descr="C:\Users\саня\Desktop\РАБОТА МАРИНА\РАБОТА С РОДИТЕЛЯМИ\ПРЕЗЕНТАЦИИ\КАРТИНКИ ДЛЯ ПРЕЗЕНТАЦИЙ\ЛОСЬЯШ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94176"/>
            <a:ext cx="2027956" cy="26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04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45"/>
    </mc:Choice>
    <mc:Fallback xmlns="">
      <p:transition spd="slow" advTm="1744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055071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endParaRPr lang="ru-RU" sz="3000" dirty="0" smtClean="0"/>
          </a:p>
          <a:p>
            <a:pPr algn="ctr">
              <a:spcAft>
                <a:spcPts val="600"/>
              </a:spcAft>
            </a:pPr>
            <a:r>
              <a:rPr lang="ru-RU" sz="3000" dirty="0" smtClean="0"/>
              <a:t>Конституции РФ</a:t>
            </a:r>
          </a:p>
          <a:p>
            <a:pPr algn="ctr">
              <a:spcAft>
                <a:spcPts val="600"/>
              </a:spcAft>
            </a:pPr>
            <a:r>
              <a:rPr lang="ru-RU" sz="3000" dirty="0" smtClean="0"/>
              <a:t>«Закона об образовании» РФ</a:t>
            </a:r>
          </a:p>
          <a:p>
            <a:pPr algn="ctr">
              <a:spcAft>
                <a:spcPts val="600"/>
              </a:spcAft>
            </a:pPr>
            <a:r>
              <a:rPr lang="ru-RU" sz="3000" dirty="0" smtClean="0"/>
              <a:t>Конвенции ООН о правах ребёнка</a:t>
            </a:r>
            <a:endParaRPr lang="ru-RU" sz="3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96144"/>
          </a:xfrm>
          <a:ln>
            <a:noFill/>
          </a:ln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ФГОС ДО </a:t>
            </a:r>
            <a:b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разработан на основе: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саня\Desktop\РАБОТА МАРИНА\РАБОТА С РОДИТЕЛЯМИ\ПРЕЗЕНТАЦИИ\КАРТИНКИ ДЛЯ ПРЕЗЕНТАЦИЙ\66167157_1288873756_1249383017_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2168425" cy="246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283572"/>
      </p:ext>
    </p:extLst>
  </p:cSld>
  <p:clrMapOvr>
    <a:masterClrMapping/>
  </p:clrMapOvr>
  <p:transition advTm="625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ФГОС ДО включает: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саня\Desktop\РАБОТА МАРИНА\РАБОТА С РОДИТЕЛЯМИ\ПРЕЗЕНТАЦИИ\КАРТИНКИ ДЛЯ ПРЕЗЕНТАЦИЙ\БАРАШ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293096"/>
            <a:ext cx="2508658" cy="24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179512" y="1368790"/>
            <a:ext cx="3960440" cy="2016224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ТРЕБОВАНИЯ </a:t>
            </a:r>
          </a:p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К СОДЕРЖАНИЮ ОБРАЗОВАТЕЛЬНОЙ ПРОГРАММЫ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4860032" y="1196752"/>
            <a:ext cx="4104456" cy="2246766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ТРЕБОВАНИЯ</a:t>
            </a:r>
          </a:p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 К УСЛОВИЯМ РЕАЛИЗАЦИИ 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ОБРАЗОВАТЕЛЬНОЙ 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ПРОГРАММЫ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2687346" y="3068960"/>
            <a:ext cx="3876410" cy="2203844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ТРЕБОВАНИЯ </a:t>
            </a:r>
          </a:p>
          <a:p>
            <a:pPr algn="ctr"/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К РЕЗУЛЬТАТАМ ОСВОЕНИЯ ОБРАЗОВАТЕЛЬНОЙ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323072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02"/>
    </mc:Choice>
    <mc:Fallback xmlns="">
      <p:transition spd="slow" advTm="1770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3813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Требования к содержанию образовательной программы:</a:t>
            </a:r>
            <a:endParaRPr lang="ru-RU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52935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Образовательная программа детского сада должна предусматривать разные формы  взаимодействия детского сада с родителями (законными представителями) воспитанников, например: 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b="1" dirty="0" smtClean="0"/>
              <a:t>общие и групповые родительские собрания;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b="1" dirty="0" smtClean="0"/>
              <a:t>консультации воспитателей и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b="1" dirty="0"/>
              <a:t> </a:t>
            </a:r>
            <a:r>
              <a:rPr lang="ru-RU" b="1" dirty="0" smtClean="0"/>
              <a:t>   специалистов детского сада; 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b="1" dirty="0" smtClean="0"/>
              <a:t>участие родителей (законных 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b="1" dirty="0" smtClean="0"/>
              <a:t>представителей) в праздничных,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b="1" dirty="0" smtClean="0"/>
              <a:t>    спортивных  и иных мероприятиях и </a:t>
            </a:r>
          </a:p>
          <a:p>
            <a:pPr marL="0" indent="0" algn="just">
              <a:buNone/>
            </a:pPr>
            <a:r>
              <a:rPr lang="ru-RU" b="1" dirty="0" smtClean="0"/>
              <a:t>    традициях детского сада.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algn="just"/>
            <a:endParaRPr lang="ru-RU" b="1" dirty="0" smtClean="0"/>
          </a:p>
          <a:p>
            <a:endParaRPr lang="ru-RU" b="1" dirty="0"/>
          </a:p>
        </p:txBody>
      </p:sp>
      <p:pic>
        <p:nvPicPr>
          <p:cNvPr id="8" name="Picture 5" descr="C:\Users\саня\Desktop\РАБОТА МАРИНА\РАБОТА С РОДИТЕЛЯМИ\крош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861048"/>
            <a:ext cx="2253834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56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87"/>
    </mc:Choice>
    <mc:Fallback xmlns="">
      <p:transition spd="slow" advTm="2558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75000"/>
                  </a:schemeClr>
                </a:solidFill>
              </a:rPr>
              <a:t>Требования  к реализации программы предусматривают создание условий для:</a:t>
            </a:r>
            <a:endParaRPr lang="ru-RU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640960" cy="5472608"/>
          </a:xfrm>
        </p:spPr>
        <p:txBody>
          <a:bodyPr>
            <a:normAutofit/>
          </a:bodyPr>
          <a:lstStyle/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Оказания помощи родителям </a:t>
            </a:r>
            <a:r>
              <a:rPr lang="ru-RU" sz="2000" b="1" dirty="0" smtClean="0"/>
              <a:t>(законным представителям) детей в охране и укреплении их психического и физического здоровья и эмоционального благополучия, а так же  предоставления информации по этим вопросам. 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000" b="1" dirty="0" smtClean="0">
                <a:solidFill>
                  <a:srgbClr val="002060"/>
                </a:solidFill>
              </a:rPr>
              <a:t>Взаимодействия с родителями </a:t>
            </a:r>
            <a:r>
              <a:rPr lang="ru-RU" sz="2000" b="1" dirty="0" smtClean="0"/>
              <a:t>(законными представителями) детей через:</a:t>
            </a:r>
          </a:p>
          <a:p>
            <a:pPr lvl="1" algn="just">
              <a:buClr>
                <a:schemeClr val="bg2">
                  <a:lumMod val="75000"/>
                </a:schemeClr>
              </a:buClr>
            </a:pPr>
            <a:r>
              <a:rPr lang="ru-RU" sz="2000" b="1" dirty="0" smtClean="0"/>
              <a:t>Информирование об образовательно-воспитательной деятельности: на сайте  детского сада, групповых и общих стендах, папках-передвижках,  через проведение консультаций и т.д.;</a:t>
            </a:r>
          </a:p>
          <a:p>
            <a:pPr lvl="1" algn="just">
              <a:buClr>
                <a:schemeClr val="bg2">
                  <a:lumMod val="75000"/>
                </a:schemeClr>
              </a:buClr>
            </a:pPr>
            <a:r>
              <a:rPr lang="ru-RU" sz="2000" b="1" dirty="0" smtClean="0"/>
              <a:t>Участия родителей (законных представителей) в образовательно-воспитательном процессе, например,  через создание совместных творческих или образовательных проектов ;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Активного участия родителей в спортивной, </a:t>
            </a:r>
          </a:p>
          <a:p>
            <a:pPr marL="0" indent="0">
              <a:buClr>
                <a:schemeClr val="bg2">
                  <a:lumMod val="75000"/>
                </a:schemeClr>
              </a:buClr>
              <a:buNone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творческой и познавательной деятельности  детей.</a:t>
            </a:r>
          </a:p>
          <a:p>
            <a:pPr>
              <a:buNone/>
            </a:pPr>
            <a:endParaRPr lang="ru-RU" u="sng" dirty="0" smtClean="0"/>
          </a:p>
          <a:p>
            <a:endParaRPr lang="ru-RU" dirty="0"/>
          </a:p>
        </p:txBody>
      </p:sp>
      <p:pic>
        <p:nvPicPr>
          <p:cNvPr id="8" name="Picture 5" descr="C:\Users\саня\Desktop\РАБОТА МАРИНА\РАБОТА С РОДИТЕЛЯМИ\ПРЕЗЕНТАЦИИ\КАРТИНКИ ДЛЯ ПРЕЗЕНТАЦИЙ\КАРЫЧ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226233"/>
            <a:ext cx="2016223" cy="16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25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10"/>
    </mc:Choice>
    <mc:Fallback xmlns="">
      <p:transition spd="slow" advTm="3141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ТРЕБОВАНИЯ К РЕЗУЛЬТАТАМ ОСВОЕНИЯ ОБРАЗОВАТЕЛЬНОЙ ПРОГРАММЫ ВКЛЮЧАЮТ:</a:t>
            </a: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endParaRPr lang="ru-RU" dirty="0" smtClean="0"/>
          </a:p>
          <a:p>
            <a:pPr algn="ctr">
              <a:buClr>
                <a:schemeClr val="bg2">
                  <a:lumMod val="75000"/>
                </a:schemeClr>
              </a:buClr>
            </a:pPr>
            <a:r>
              <a:rPr lang="ru-RU" dirty="0" smtClean="0"/>
              <a:t>Информирование родителей </a:t>
            </a:r>
            <a:r>
              <a:rPr lang="ru-RU" dirty="0"/>
              <a:t>о</a:t>
            </a:r>
            <a:r>
              <a:rPr lang="ru-RU" dirty="0" smtClean="0"/>
              <a:t> целях дошкольного образования.</a:t>
            </a:r>
          </a:p>
          <a:p>
            <a:pPr algn="ctr">
              <a:buClr>
                <a:schemeClr val="bg2">
                  <a:lumMod val="75000"/>
                </a:schemeClr>
              </a:buClr>
            </a:pPr>
            <a:r>
              <a:rPr lang="ru-RU" dirty="0" smtClean="0"/>
              <a:t>Создание условий для всестороннего развития воспитанников </a:t>
            </a: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r>
              <a:rPr lang="ru-RU" dirty="0" smtClean="0"/>
              <a:t>и  достижения каждым ребенком максимальных результатов освоения образовательной программы в соответствии с их личными </a:t>
            </a: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r>
              <a:rPr lang="ru-RU" dirty="0" smtClean="0"/>
              <a:t>возможностями и способностями.</a:t>
            </a:r>
          </a:p>
          <a:p>
            <a:pPr marL="0" indent="0" algn="ctr">
              <a:buClr>
                <a:schemeClr val="bg2">
                  <a:lumMod val="75000"/>
                </a:schemeClr>
              </a:buClr>
              <a:buNone/>
            </a:pPr>
            <a:endParaRPr lang="ru-RU" dirty="0"/>
          </a:p>
        </p:txBody>
      </p:sp>
      <p:pic>
        <p:nvPicPr>
          <p:cNvPr id="6147" name="Picture 3" descr="C:\Users\саня\Desktop\РАБОТА МАРИНА\РАБОТА С РОДИТЕЛЯМИ\0007-015-Zolotoj-vek-russkoj-literatu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4" y="4302716"/>
            <a:ext cx="2031045" cy="218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0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21"/>
    </mc:Choice>
    <mc:Fallback xmlns="">
      <p:transition spd="slow" advTm="1612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ВОЗМОЖНЫЕ ДОСТИЖЕНИЯ  РЕБЕНКА  НА ЭТАПЕ ЗАВЕРШЕНИЯ ДОШКОЛЬНОГО ОБРАЗОВАНИЯ: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124744"/>
            <a:ext cx="8640960" cy="5472907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endParaRPr lang="ru-RU" sz="2400" dirty="0" smtClean="0"/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 smtClean="0"/>
              <a:t>Инициативность </a:t>
            </a:r>
            <a:r>
              <a:rPr lang="ru-RU" sz="2400" dirty="0"/>
              <a:t>и самостоятельность в разных видах </a:t>
            </a:r>
            <a:r>
              <a:rPr lang="ru-RU" sz="2400" dirty="0" smtClean="0"/>
              <a:t>деятельности, способность </a:t>
            </a:r>
            <a:r>
              <a:rPr lang="ru-RU" sz="2400" dirty="0"/>
              <a:t>выбирать себе род занятий;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/>
              <a:t>Уверенность в своих силах</a:t>
            </a:r>
            <a:r>
              <a:rPr lang="ru-RU" sz="2400" dirty="0" smtClean="0"/>
              <a:t>, положительное отношение </a:t>
            </a:r>
            <a:r>
              <a:rPr lang="ru-RU" sz="2400" dirty="0"/>
              <a:t>к себе и к </a:t>
            </a:r>
            <a:r>
              <a:rPr lang="ru-RU" sz="2400" dirty="0" smtClean="0"/>
              <a:t>другим, обладание </a:t>
            </a:r>
            <a:r>
              <a:rPr lang="ru-RU" sz="2400" dirty="0"/>
              <a:t>чувством собственного достоинства;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 smtClean="0"/>
              <a:t>Успешное взаимодействие </a:t>
            </a:r>
            <a:r>
              <a:rPr lang="ru-RU" sz="2400" dirty="0"/>
              <a:t>со сверстниками и взрослыми</a:t>
            </a:r>
            <a:r>
              <a:rPr lang="ru-RU" sz="2400" dirty="0" smtClean="0"/>
              <a:t>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/>
              <a:t>Проявление в различных видах деятельности </a:t>
            </a:r>
            <a:r>
              <a:rPr lang="ru-RU" sz="2400" dirty="0" smtClean="0"/>
              <a:t>воображения и </a:t>
            </a:r>
            <a:r>
              <a:rPr lang="ru-RU" sz="2400" dirty="0"/>
              <a:t>фантазии, </a:t>
            </a:r>
            <a:r>
              <a:rPr lang="ru-RU" sz="2400" dirty="0" smtClean="0"/>
              <a:t>развитие </a:t>
            </a:r>
            <a:r>
              <a:rPr lang="ru-RU" sz="2400" dirty="0"/>
              <a:t>творческих </a:t>
            </a:r>
            <a:r>
              <a:rPr lang="ru-RU" sz="2400" dirty="0" smtClean="0"/>
              <a:t>способностей, развитие мышления, памяти, внимания, речи;</a:t>
            </a:r>
            <a:endParaRPr lang="ru-RU" sz="2400" dirty="0"/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 smtClean="0"/>
              <a:t>Подчинение </a:t>
            </a:r>
            <a:r>
              <a:rPr lang="ru-RU" sz="2400" dirty="0"/>
              <a:t>разным правилам и социальным </a:t>
            </a:r>
            <a:r>
              <a:rPr lang="ru-RU" sz="2400" dirty="0" smtClean="0"/>
              <a:t>нормам, способность </a:t>
            </a:r>
            <a:r>
              <a:rPr lang="ru-RU" sz="2400" dirty="0"/>
              <a:t>контролировать свои </a:t>
            </a:r>
            <a:r>
              <a:rPr lang="ru-RU" sz="2400" dirty="0" smtClean="0"/>
              <a:t>движения и действия; </a:t>
            </a:r>
            <a:endParaRPr lang="ru-RU" sz="2400" dirty="0"/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/>
              <a:t>Способность к волевым усилиям и способность </a:t>
            </a:r>
            <a:r>
              <a:rPr lang="ru-RU" sz="2400" dirty="0" smtClean="0"/>
              <a:t>к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/>
              <a:t>принятию собственных решений: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/>
              <a:t>Проявление </a:t>
            </a:r>
            <a:r>
              <a:rPr lang="ru-RU" sz="2400" dirty="0" smtClean="0"/>
              <a:t>любознательности, склонности к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/>
              <a:t>наблюдению, </a:t>
            </a:r>
            <a:r>
              <a:rPr lang="ru-RU" sz="2400" dirty="0" smtClean="0"/>
              <a:t>экспериментированию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  <a:buNone/>
            </a:pPr>
            <a:r>
              <a:rPr lang="ru-RU" sz="2400" dirty="0"/>
              <a:t> </a:t>
            </a:r>
            <a:r>
              <a:rPr lang="ru-RU" sz="2400" dirty="0" smtClean="0"/>
              <a:t>   и исследованию;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</a:pPr>
            <a:r>
              <a:rPr lang="ru-RU" sz="2400" dirty="0" smtClean="0"/>
              <a:t>Мотивационная и психологическая готовность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bg2">
                  <a:lumMod val="75000"/>
                </a:schemeClr>
              </a:buClr>
              <a:buNone/>
            </a:pPr>
            <a:r>
              <a:rPr lang="ru-RU" sz="2400" dirty="0"/>
              <a:t> </a:t>
            </a:r>
            <a:r>
              <a:rPr lang="ru-RU" sz="2400" dirty="0" smtClean="0"/>
              <a:t>   к школе.</a:t>
            </a:r>
            <a:endParaRPr lang="ru-RU" sz="2600" dirty="0" smtClean="0"/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ru-RU" sz="2600" dirty="0" smtClean="0"/>
          </a:p>
        </p:txBody>
      </p:sp>
      <p:pic>
        <p:nvPicPr>
          <p:cNvPr id="7171" name="Picture 3" descr="C:\Users\саня\Desktop\РАБОТА МАРИНА\РАБОТА С РОДИТЕЛЯМИ\ПРЕЗЕНТАЦИИ\КАРТИНКИ ДЛЯ ПРЕЗЕНТАЦИЙ\ЕЖИК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4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48536"/>
            <a:ext cx="2794478" cy="30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449022"/>
      </p:ext>
    </p:extLst>
  </p:cSld>
  <p:clrMapOvr>
    <a:masterClrMapping/>
  </p:clrMapOvr>
  <p:transition advTm="3125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/>
          </a:bodyPr>
          <a:lstStyle/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dirty="0" smtClean="0"/>
              <a:t>Охрану и укрепление физического и психического здоровья детей и их эмоционального благополучия;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dirty="0"/>
              <a:t>Обеспечение равных возможностей  для полноценного развития каждого ребёнка в период дошкольного </a:t>
            </a:r>
            <a:r>
              <a:rPr lang="ru-RU" sz="2200" dirty="0" smtClean="0"/>
              <a:t>детства и освоения им образовательной программы;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dirty="0" smtClean="0"/>
              <a:t>Создание </a:t>
            </a:r>
            <a:r>
              <a:rPr lang="ru-RU" sz="2200" dirty="0"/>
              <a:t>благоприятных условий </a:t>
            </a:r>
            <a:r>
              <a:rPr lang="ru-RU" sz="2200" dirty="0" smtClean="0"/>
              <a:t>для развития </a:t>
            </a:r>
            <a:r>
              <a:rPr lang="ru-RU" sz="2200" dirty="0"/>
              <a:t>детей в соответствии с их возрастными и индивидуальными </a:t>
            </a:r>
            <a:r>
              <a:rPr lang="ru-RU" sz="2200" dirty="0" smtClean="0"/>
              <a:t>особенностями, а так же развития  </a:t>
            </a:r>
            <a:r>
              <a:rPr lang="ru-RU" sz="2200" dirty="0"/>
              <a:t>способностей и творческого потенциала каждого ребёнка </a:t>
            </a:r>
            <a:r>
              <a:rPr lang="ru-RU" sz="2200" dirty="0" smtClean="0"/>
              <a:t>…</a:t>
            </a:r>
          </a:p>
          <a:p>
            <a:pPr algn="just">
              <a:buClr>
                <a:schemeClr val="bg2">
                  <a:lumMod val="75000"/>
                </a:schemeClr>
              </a:buClr>
            </a:pPr>
            <a:r>
              <a:rPr lang="ru-RU" sz="2200" dirty="0" smtClean="0"/>
              <a:t>Создание условий для активного участия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sz="2200" dirty="0"/>
              <a:t> </a:t>
            </a:r>
            <a:r>
              <a:rPr lang="ru-RU" sz="2200" dirty="0" smtClean="0"/>
              <a:t>   родителей в образовательно-воспитательном </a:t>
            </a:r>
          </a:p>
          <a:p>
            <a:pPr marL="0" indent="0" algn="just">
              <a:buClr>
                <a:schemeClr val="bg2">
                  <a:lumMod val="75000"/>
                </a:schemeClr>
              </a:buClr>
              <a:buNone/>
            </a:pPr>
            <a:r>
              <a:rPr lang="ru-RU" sz="2200" dirty="0"/>
              <a:t> </a:t>
            </a:r>
            <a:r>
              <a:rPr lang="ru-RU" sz="2200" dirty="0" smtClean="0"/>
              <a:t>   процессе. </a:t>
            </a:r>
            <a:endParaRPr lang="ru-RU" sz="2200" dirty="0"/>
          </a:p>
          <a:p>
            <a:pPr algn="just">
              <a:buClr>
                <a:schemeClr val="bg2">
                  <a:lumMod val="75000"/>
                </a:schemeClr>
              </a:buClr>
            </a:pPr>
            <a:endParaRPr lang="ru-RU" dirty="0" smtClean="0"/>
          </a:p>
          <a:p>
            <a:pPr algn="just">
              <a:buClr>
                <a:schemeClr val="bg2">
                  <a:lumMod val="75000"/>
                </a:schemeClr>
              </a:buClr>
            </a:pPr>
            <a:endParaRPr lang="ru-RU" dirty="0"/>
          </a:p>
          <a:p>
            <a:pPr>
              <a:buClr>
                <a:schemeClr val="bg2">
                  <a:lumMod val="75000"/>
                </a:schemeClr>
              </a:buClr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389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ТАКИМ ОБРАЗОМ,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ФГОС ДО НАПРАВЛЕН НА:</a:t>
            </a:r>
          </a:p>
        </p:txBody>
      </p:sp>
      <p:pic>
        <p:nvPicPr>
          <p:cNvPr id="8197" name="Picture 5" descr="C:\Users\саня\Desktop\РАБОТА МАРИНА\РАБОТА С РОДИТЕЛЯМИ\73209086_0_545b8_457ec575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52176"/>
            <a:ext cx="2987824" cy="327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69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3"/>
    </mc:Choice>
    <mc:Fallback xmlns="">
      <p:transition spd="slow" advTm="1562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2673</TotalTime>
  <Words>723</Words>
  <Application>Microsoft Office PowerPoint</Application>
  <PresentationFormat>Экран (4:3)</PresentationFormat>
  <Paragraphs>94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Презентация PowerPoint</vt:lpstr>
      <vt:lpstr>Презентация PowerPoint</vt:lpstr>
      <vt:lpstr>ФГОС ДО  разработан на основе:</vt:lpstr>
      <vt:lpstr>ФГОС ДО включает:</vt:lpstr>
      <vt:lpstr>Требования к содержанию образовательной программы:</vt:lpstr>
      <vt:lpstr>Требования  к реализации программы предусматривают создание условий для:</vt:lpstr>
      <vt:lpstr>Презентация PowerPoint</vt:lpstr>
      <vt:lpstr> ВОЗМОЖНЫЕ ДОСТИЖЕНИЯ  РЕБЕНКА  НА ЭТАПЕ ЗАВЕРШЕНИЯ ДОШКОЛЬНОГО ОБРАЗОВАНИЯ:</vt:lpstr>
      <vt:lpstr>ТАКИМ ОБРАЗОМ,  ФГОС ДО НАПРАВЛЕН НА:</vt:lpstr>
      <vt:lpstr>Уважаемые родители и законные представители наших детей,   ФГОС ДО является  основой для:</vt:lpstr>
      <vt:lpstr> СПАСИБО  ЗА ВНИМАНИЕ И СОТРУДНИЧЕСТВО!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саня</dc:creator>
  <cp:lastModifiedBy>Марина</cp:lastModifiedBy>
  <cp:revision>200</cp:revision>
  <dcterms:created xsi:type="dcterms:W3CDTF">2014-09-25T08:06:19Z</dcterms:created>
  <dcterms:modified xsi:type="dcterms:W3CDTF">2016-02-01T18:32:35Z</dcterms:modified>
</cp:coreProperties>
</file>