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222A-5D28-4C30-9E2F-E45FABDCDBD7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DEE3-6F9F-42C2-94B0-537D04C24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480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222A-5D28-4C30-9E2F-E45FABDCDBD7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DEE3-6F9F-42C2-94B0-537D04C24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408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222A-5D28-4C30-9E2F-E45FABDCDBD7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DEE3-6F9F-42C2-94B0-537D04C24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74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222A-5D28-4C30-9E2F-E45FABDCDBD7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DEE3-6F9F-42C2-94B0-537D04C24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2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222A-5D28-4C30-9E2F-E45FABDCDBD7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DEE3-6F9F-42C2-94B0-537D04C24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038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222A-5D28-4C30-9E2F-E45FABDCDBD7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DEE3-6F9F-42C2-94B0-537D04C24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1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222A-5D28-4C30-9E2F-E45FABDCDBD7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DEE3-6F9F-42C2-94B0-537D04C24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906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222A-5D28-4C30-9E2F-E45FABDCDBD7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DEE3-6F9F-42C2-94B0-537D04C24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014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222A-5D28-4C30-9E2F-E45FABDCDBD7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DEE3-6F9F-42C2-94B0-537D04C24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079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222A-5D28-4C30-9E2F-E45FABDCDBD7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DEE3-6F9F-42C2-94B0-537D04C24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041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222A-5D28-4C30-9E2F-E45FABDCDBD7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DEE3-6F9F-42C2-94B0-537D04C24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263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6222A-5D28-4C30-9E2F-E45FABDCDBD7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DDEE3-6F9F-42C2-94B0-537D04C24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130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4985008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67075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9" name="Text Box 13"/>
          <p:cNvSpPr txBox="1">
            <a:spLocks noChangeArrowheads="1"/>
          </p:cNvSpPr>
          <p:nvPr/>
        </p:nvSpPr>
        <p:spPr bwMode="auto">
          <a:xfrm rot="-680301">
            <a:off x="478631" y="582611"/>
            <a:ext cx="2309812" cy="530225"/>
          </a:xfrm>
          <a:prstGeom prst="rect">
            <a:avLst/>
          </a:prstGeom>
          <a:noFill/>
          <a:ln w="9525" algn="in">
            <a:solidFill>
              <a:srgbClr val="CC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12765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cs typeface="Arial" pitchFamily="34" charset="0"/>
              </a:rPr>
              <a:t>Листочки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98638" y="1719589"/>
            <a:ext cx="2719387" cy="502178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127650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Tahoma" pitchFamily="34" charset="0"/>
                <a:cs typeface="Arial" pitchFamily="34" charset="0"/>
              </a:rPr>
              <a:t>Ковром прекрасным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Tahoma" pitchFamily="34" charset="0"/>
                <a:cs typeface="Arial" pitchFamily="34" charset="0"/>
              </a:rPr>
              <a:t>листья лягут,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Tahoma" pitchFamily="34" charset="0"/>
                <a:cs typeface="Arial" pitchFamily="34" charset="0"/>
              </a:rPr>
              <a:t>Укроют Землю в октябре,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Tahoma" pitchFamily="34" charset="0"/>
                <a:cs typeface="Arial" pitchFamily="34" charset="0"/>
              </a:rPr>
              <a:t>Но люди до сих пор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Tahoma" pitchFamily="34" charset="0"/>
                <a:cs typeface="Arial" pitchFamily="34" charset="0"/>
              </a:rPr>
              <a:t>не понимают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Tahoma" pitchFamily="34" charset="0"/>
                <a:cs typeface="Arial" pitchFamily="34" charset="0"/>
              </a:rPr>
              <a:t>И жгут костры по всей земле.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Tahoma" pitchFamily="34" charset="0"/>
                <a:cs typeface="Arial" pitchFamily="34" charset="0"/>
              </a:rPr>
              <a:t>А ведь листочки так старались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Tahoma" pitchFamily="34" charset="0"/>
                <a:cs typeface="Arial" pitchFamily="34" charset="0"/>
              </a:rPr>
              <a:t>Отдать Земле всё, что познали.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Tahoma" pitchFamily="34" charset="0"/>
                <a:cs typeface="Arial" pitchFamily="34" charset="0"/>
              </a:rPr>
              <a:t>И радость людям доставляют,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Tahoma" pitchFamily="34" charset="0"/>
                <a:cs typeface="Arial" pitchFamily="34" charset="0"/>
              </a:rPr>
              <a:t>Пред снегом землю укрывают.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Tahoma" pitchFamily="34" charset="0"/>
                <a:cs typeface="Arial" pitchFamily="34" charset="0"/>
              </a:rPr>
              <a:t>Но человек не хочет видеть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Tahoma" pitchFamily="34" charset="0"/>
                <a:cs typeface="Arial" pitchFamily="34" charset="0"/>
              </a:rPr>
              <a:t>Ковёр из ярких-ярких листьев,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Tahoma" pitchFamily="34" charset="0"/>
                <a:cs typeface="Arial" pitchFamily="34" charset="0"/>
              </a:rPr>
              <a:t>Он каждый раз и всё упорней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Tahoma" pitchFamily="34" charset="0"/>
                <a:cs typeface="Arial" pitchFamily="34" charset="0"/>
              </a:rPr>
              <a:t>Сжигает и листву и корни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Tahoma" pitchFamily="34" charset="0"/>
                <a:cs typeface="Arial" pitchFamily="34" charset="0"/>
              </a:rPr>
              <a:t>А ведь листочек днём и ночью,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Tahoma" pitchFamily="34" charset="0"/>
                <a:cs typeface="Arial" pitchFamily="34" charset="0"/>
              </a:rPr>
              <a:t>С зарёй общался,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Tahoma" pitchFamily="34" charset="0"/>
                <a:cs typeface="Arial" pitchFamily="34" charset="0"/>
              </a:rPr>
              <a:t>видел звёзды.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Tahoma" pitchFamily="34" charset="0"/>
                <a:cs typeface="Arial" pitchFamily="34" charset="0"/>
              </a:rPr>
              <a:t>Он ждал закат,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Tahoma" pitchFamily="34" charset="0"/>
                <a:cs typeface="Arial" pitchFamily="34" charset="0"/>
              </a:rPr>
              <a:t>рассвет встречая,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Tahoma" pitchFamily="34" charset="0"/>
                <a:cs typeface="Arial" pitchFamily="34" charset="0"/>
              </a:rPr>
              <a:t>Собою ночью мощь вбирая.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Tahoma" pitchFamily="34" charset="0"/>
                <a:cs typeface="Arial" pitchFamily="34" charset="0"/>
              </a:rPr>
              <a:t>Постойте люди, подождите!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Tahoma" pitchFamily="34" charset="0"/>
                <a:cs typeface="Arial" pitchFamily="34" charset="0"/>
              </a:rPr>
              <a:t>Вы листья осенью не жгите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Tahoma" pitchFamily="34" charset="0"/>
                <a:cs typeface="Arial" pitchFamily="34" charset="0"/>
              </a:rPr>
              <a:t>Позвольте им таким красивым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Tahoma" pitchFamily="34" charset="0"/>
                <a:cs typeface="Arial" pitchFamily="34" charset="0"/>
              </a:rPr>
              <a:t>Отдать Земле Вселенной силу.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Tahoma" pitchFamily="34" charset="0"/>
                <a:cs typeface="Arial" pitchFamily="34" charset="0"/>
              </a:rPr>
              <a:t>И Мать-Земля спасибо скажет,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Tahoma" pitchFamily="34" charset="0"/>
                <a:cs typeface="Arial" pitchFamily="34" charset="0"/>
              </a:rPr>
              <a:t>Вздохнёт от счастья, вам расскажет,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Tahoma" pitchFamily="34" charset="0"/>
                <a:cs typeface="Arial" pitchFamily="34" charset="0"/>
              </a:rPr>
              <a:t>Как важно ей, Земле Родимой,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Tahoma" pitchFamily="34" charset="0"/>
                <a:cs typeface="Arial" pitchFamily="34" charset="0"/>
              </a:rPr>
              <a:t>Вобрать в себя Вселенной силу.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1" i="1" u="none" strike="noStrike" cap="none" normalizeH="0" baseline="0" dirty="0" smtClean="0">
              <a:ln>
                <a:noFill/>
              </a:ln>
              <a:solidFill>
                <a:srgbClr val="666600"/>
              </a:solidFill>
              <a:effectLst/>
              <a:latin typeface="Tahoma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Tahoma" pitchFamily="34" charset="0"/>
                <a:cs typeface="Arial" pitchFamily="34" charset="0"/>
              </a:rPr>
              <a:t>Юлия Сальникова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9" name="Picture 15" descr="Nature___Seasons___Autumn_Mighty_trees_in_autumn_park_084058_1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7864" y="497572"/>
            <a:ext cx="3168352" cy="2560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3442040" y="3054017"/>
            <a:ext cx="3325812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5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" pitchFamily="18" charset="0"/>
                <a:cs typeface="Arial" pitchFamily="34" charset="0"/>
              </a:rPr>
              <a:t>Осень-швея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Georgia" pitchFamily="18" charset="0"/>
                <a:cs typeface="Arial" pitchFamily="34" charset="0"/>
              </a:rPr>
              <a:t>Чтоб крошка-земля без хлопот зимовала,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Georgia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Georgia" pitchFamily="18" charset="0"/>
                <a:cs typeface="Arial" pitchFamily="34" charset="0"/>
              </a:rPr>
              <a:t>Ей осень лоскутное шьет одеяло.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Georgia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Georgia" pitchFamily="18" charset="0"/>
                <a:cs typeface="Arial" pitchFamily="34" charset="0"/>
              </a:rPr>
              <a:t>Листок аккуратно к листку пришивает,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Georgia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Georgia" pitchFamily="18" charset="0"/>
                <a:cs typeface="Arial" pitchFamily="34" charset="0"/>
              </a:rPr>
              <a:t>Сосновой иголкой стежок подгоняет.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Georgia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Georgia" pitchFamily="18" charset="0"/>
                <a:cs typeface="Arial" pitchFamily="34" charset="0"/>
              </a:rPr>
              <a:t>Листочки на выбор — любой пригодится.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Georgia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Georgia" pitchFamily="18" charset="0"/>
                <a:cs typeface="Arial" pitchFamily="34" charset="0"/>
              </a:rPr>
              <a:t>Вот рядом с багровым лиловый ложится,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Georgia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Georgia" pitchFamily="18" charset="0"/>
                <a:cs typeface="Arial" pitchFamily="34" charset="0"/>
              </a:rPr>
              <a:t>Хоть очень по вкусу швее золотистый,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Georgia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Georgia" pitchFamily="18" charset="0"/>
                <a:cs typeface="Arial" pitchFamily="34" charset="0"/>
              </a:rPr>
              <a:t>Сгодится и бурый, и даже пятнистый.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Georgia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Georgia" pitchFamily="18" charset="0"/>
                <a:cs typeface="Arial" pitchFamily="34" charset="0"/>
              </a:rPr>
              <a:t>Скрепляет их бережно нить паутины.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Georgia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Georgia" pitchFamily="18" charset="0"/>
                <a:cs typeface="Arial" pitchFamily="34" charset="0"/>
              </a:rPr>
              <a:t>Прекрасней, чем эта, не сыщешь картины.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Times New Roman" pitchFamily="18" charset="0"/>
                <a:cs typeface="Arial" pitchFamily="34" charset="0"/>
              </a:rPr>
              <a:t>Татьяна </a:t>
            </a:r>
            <a:r>
              <a:rPr kumimoji="0" lang="ru-RU" sz="1200" b="0" i="1" u="none" strike="noStrike" cap="none" normalizeH="0" baseline="0" dirty="0" err="1" smtClean="0">
                <a:ln>
                  <a:noFill/>
                </a:ln>
                <a:solidFill>
                  <a:srgbClr val="666600"/>
                </a:solidFill>
                <a:effectLst/>
                <a:latin typeface="Times New Roman" pitchFamily="18" charset="0"/>
                <a:cs typeface="Arial" pitchFamily="34" charset="0"/>
              </a:rPr>
              <a:t>Гусарова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6666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6767852" y="188640"/>
            <a:ext cx="2268644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1" i="0" u="none" strike="noStrike" cap="none" normalizeH="0" baseline="0" dirty="0" err="1" smtClean="0">
                <a:ln>
                  <a:noFill/>
                </a:ln>
                <a:solidFill>
                  <a:srgbClr val="666600"/>
                </a:solidFill>
                <a:effectLst/>
                <a:latin typeface="Courier New" pitchFamily="49" charset="0"/>
                <a:cs typeface="Arial" pitchFamily="34" charset="0"/>
              </a:rPr>
              <a:t>Воронцовский</a:t>
            </a:r>
            <a:r>
              <a:rPr kumimoji="0" lang="ru-RU" sz="800" b="1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urier New" pitchFamily="49" charset="0"/>
                <a:cs typeface="Arial" pitchFamily="34" charset="0"/>
              </a:rPr>
              <a:t> детский сад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6767853" y="1484784"/>
            <a:ext cx="2376148" cy="13843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Arial" pitchFamily="34" charset="0"/>
              </a:rPr>
              <a:t>«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Arial" pitchFamily="34" charset="0"/>
              </a:rPr>
              <a:t> Постойте, люди, подождите,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Arial" pitchFamily="34" charset="0"/>
              </a:rPr>
              <a:t>Вы листья осенью не жгите!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Arial" pitchFamily="34" charset="0"/>
              </a:rPr>
              <a:t>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3" name="Picture 19" descr="130466__close-up-leaves-yellow-shape-background-sun_p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11516" y="3428026"/>
            <a:ext cx="2532484" cy="2564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375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reWall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80360">
            <a:off x="7504030" y="279740"/>
            <a:ext cx="1366837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055" name="Picture 7" descr="setwalls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571209">
            <a:off x="7182153" y="5518048"/>
            <a:ext cx="1839912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26232" y="321317"/>
            <a:ext cx="466179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Каждый год в середине осени можно наблюдать, как клубы дыма поднимаются от груд листьев. Листья собирают в кучу, а потом сжигают. Вся желто-оранжевая красота деревьев исчезает, а на смену ей приходит едкий запах лиственного дыма. Экологи утверждают, что 70% вредных составляющих вырываются на свободу при сжигании осенней опавшей листвы. Хочется обратиться ко всем жителям:  «Не сжигайте, люди, листья» </a:t>
            </a:r>
          </a:p>
          <a:p>
            <a:r>
              <a:rPr lang="ru-RU" sz="1200" dirty="0"/>
              <a:t>Внешне города становятся как будто ухоженным. Но природе - деревьям и кустарникам - наносится непоправимый ущерб. Видимо, многие не знают, что листья –  уникальный фильтр. Очищая воздух от загрязнения, деревья поглощают тяжелые металлы, канцерогены накапливаются в кроне. Поэтому при сжигании листвы в воздух попадают вредные вещества: угарный газ, сера, сажа, оксиды азота, формальдегиды, алюминий, свинец и прочие, оказывающие негативное воздействие на человека. Это особенно опасно для определенной категории людей. В нее входят больные астмой, бронхитом и другими легочными недугами. Лиственный дым усугубляет течение болезни и вызывает обострения. </a:t>
            </a:r>
            <a:br>
              <a:rPr lang="ru-RU" sz="1200" dirty="0"/>
            </a:br>
            <a:r>
              <a:rPr lang="ru-RU" sz="1200" dirty="0"/>
              <a:t>Каждый должен помнить, что листва – это не мусор, а отличное органическое удобрение. Опавшая листва - это строительный материал почвы, это та органика, из которой потом получается гумус - главный компонент почвы. Если листья убирать, то почва деградирует сначала от нехватки азота, а потом и других элементов. Кроме того, слой опавших листьев формирует подстилку, которая является изолирующим слоем между атмосферным воздухом и почвой. Этот слой снижает контрасты перепадов температур между атмосферой и почвой, что создает комфортные условия для многих организмов, а также для семян растений, особенно для их долгого там лежания и прорастания, когда это необходимо. </a:t>
            </a:r>
          </a:p>
          <a:p>
            <a:r>
              <a:rPr lang="ru-RU" sz="1200" dirty="0"/>
              <a:t>Массовое сжигание листвы приводит к такому загрязнению атмосферы, которое сравнимо с мощными промышленными выбросами. </a:t>
            </a:r>
          </a:p>
          <a:p>
            <a:r>
              <a:rPr lang="ru-RU" sz="1200" dirty="0"/>
              <a:t>Давайте же встречать и провожать осень без дыма трав и листвы! </a:t>
            </a:r>
          </a:p>
          <a:p>
            <a:r>
              <a:rPr lang="ru-RU" sz="1200" dirty="0"/>
              <a:t> 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860032" y="1306201"/>
            <a:ext cx="406254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Любители жечь листву не задумываются о том, что они совершают противоправные действия, нарушая федеральный закон № 96 «Об охране атмосферного воздуха», согласно статьи 18 которого «сжигание отходов без специальных установок, предусмотренных правилами, утвержденными федеральным органом исполнительной власти в области охраны окружающей среды, запрещается». А в соответствии со статьей 20.4 КоАП за сжигание мусора, в том числе и листвы, на территории населенных пунктов вне мест, установленных для этого органами местного самоуправления, предусмотрены штрафы. Нарушение требований федерального закона является административным правонарушением и влечет за собой наложение административного взыскания по статье 8.2 «Кодекса Российской Федерации об административных правонарушениях».</a:t>
            </a:r>
          </a:p>
          <a:p>
            <a:r>
              <a:rPr lang="ru-RU" sz="1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968203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279</Words>
  <Application>Microsoft Office PowerPoint</Application>
  <PresentationFormat>Экран (4:3)</PresentationFormat>
  <Paragraphs>44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Сергей</cp:lastModifiedBy>
  <cp:revision>2</cp:revision>
  <dcterms:created xsi:type="dcterms:W3CDTF">2016-02-01T18:25:50Z</dcterms:created>
  <dcterms:modified xsi:type="dcterms:W3CDTF">2016-02-01T18:44:29Z</dcterms:modified>
</cp:coreProperties>
</file>