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DA9C3-73A3-4A04-90BB-F8A7D433DA2C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527DD-637C-48B4-BDF1-BAA9E9D95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527DD-637C-48B4-BDF1-BAA9E9D9506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302" y="2766570"/>
            <a:ext cx="8450932" cy="990600"/>
          </a:xfrm>
        </p:spPr>
        <p:txBody>
          <a:bodyPr>
            <a:noAutofit/>
          </a:bodyPr>
          <a:lstStyle/>
          <a:p>
            <a:pPr algn="ctr"/>
            <a:r>
              <a:rPr lang="ru-RU" sz="8000" b="1" i="1" u="sng" dirty="0" smtClean="0">
                <a:solidFill>
                  <a:srgbClr val="00B050"/>
                </a:solidFill>
                <a:latin typeface="Georgia" pitchFamily="18" charset="0"/>
              </a:rPr>
              <a:t>Корень слова. Однокоренные слова.</a:t>
            </a:r>
            <a:endParaRPr lang="ru-RU" sz="8000" b="1" i="1" u="sng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Georgia" pitchFamily="18" charset="0"/>
              </a:rPr>
              <a:t>У слова </a:t>
            </a:r>
            <a:r>
              <a:rPr lang="ru-RU" sz="2000" i="1" dirty="0" smtClean="0">
                <a:latin typeface="Georgia" pitchFamily="18" charset="0"/>
              </a:rPr>
              <a:t>зима </a:t>
            </a:r>
            <a:r>
              <a:rPr lang="ru-RU" sz="2000" dirty="0" smtClean="0">
                <a:latin typeface="Georgia" pitchFamily="18" charset="0"/>
              </a:rPr>
              <a:t>много родственников. Собери их и запиши; выдели корень. Ставь ударение и оставляй «окошки» на месте всех орфограмм, гласных и согласных, где ты пока не можешь объяснить выбор букв.</a:t>
            </a:r>
            <a:r>
              <a:rPr lang="ru-RU" sz="2000" i="1" dirty="0" smtClean="0">
                <a:latin typeface="Georgia" pitchFamily="18" charset="0"/>
              </a:rPr>
              <a:t> </a:t>
            </a:r>
            <a:endParaRPr lang="ru-RU" sz="2000" i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9289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800" dirty="0" smtClean="0"/>
              <a:t>ласковое название зимы – … 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800" dirty="0" smtClean="0"/>
              <a:t>день во время зимы (какой?) – … 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800" dirty="0" smtClean="0"/>
              <a:t>всё, что происходит во время зимы (когда?) – … 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800" dirty="0" smtClean="0"/>
              <a:t>проводить где-то зиму, жить зимой – … 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800" dirty="0" smtClean="0"/>
              <a:t>Место, помещение, где зимой живут люди (</a:t>
            </a:r>
            <a:r>
              <a:rPr lang="ru-RU" sz="2800" i="1" dirty="0" smtClean="0"/>
              <a:t>охотники, геологи, полярники</a:t>
            </a:r>
            <a:r>
              <a:rPr lang="ru-RU" sz="2800" dirty="0" smtClean="0"/>
              <a:t>) – …  .</a:t>
            </a:r>
          </a:p>
          <a:p>
            <a:pPr marL="342900" indent="-342900">
              <a:buFont typeface="+mj-lt"/>
              <a:buAutoNum type="arabicParenR"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07707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Зимушка, 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077072"/>
            <a:ext cx="1850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зимн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. </a:t>
            </a:r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й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4077072"/>
            <a:ext cx="1585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з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. мой,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4077072"/>
            <a:ext cx="2446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з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. м . </a:t>
            </a:r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вать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725144"/>
            <a:ext cx="2024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з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. </a:t>
            </a:r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мовка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28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331640" y="4005064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419872" y="4077072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796136" y="4077072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7812360" y="4077072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907704" y="4725144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07704" y="4581128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83768" y="458112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028384" y="458112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79712" y="5157192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411760" y="5157192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0" y="5517232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Georgia" pitchFamily="18" charset="0"/>
              </a:rPr>
              <a:t>Какие  из  слов  называют предметы, какие – признаки?</a:t>
            </a:r>
          </a:p>
          <a:p>
            <a:pPr algn="ctr"/>
            <a:r>
              <a:rPr lang="ru-RU" sz="2400" i="1" dirty="0" smtClean="0">
                <a:latin typeface="Georgia" pitchFamily="18" charset="0"/>
              </a:rPr>
              <a:t>В корнях каких слов есть орфограммы? Какие?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40" name="Дуга 39"/>
          <p:cNvSpPr/>
          <p:nvPr/>
        </p:nvSpPr>
        <p:spPr>
          <a:xfrm rot="18512148">
            <a:off x="868837" y="4118324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8512148">
            <a:off x="2957068" y="4118324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8512148">
            <a:off x="4829275" y="4118323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18512148">
            <a:off x="6341445" y="4118324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 rot="18512148">
            <a:off x="868836" y="4766397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38" grpId="0" animBg="1"/>
      <p:bldP spid="40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Georgia" pitchFamily="18" charset="0"/>
              </a:rPr>
              <a:t>      </a:t>
            </a:r>
            <a:r>
              <a:rPr lang="ru-RU" sz="2400" i="1" dirty="0" smtClean="0">
                <a:latin typeface="Georgia" pitchFamily="18" charset="0"/>
              </a:rPr>
              <a:t>Познакомься  с  одним  секретом правильного письма, а потом реши, какую букву нужно вставить на месте орфограмм в корнях записанных слов. Впиши и подчеркни её.   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14908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Зимушка, 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149080"/>
            <a:ext cx="1850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зимн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. </a:t>
            </a:r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й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4149080"/>
            <a:ext cx="1585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з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. мой,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4149080"/>
            <a:ext cx="2446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з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. м . </a:t>
            </a:r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вать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797152"/>
            <a:ext cx="2024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з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. </a:t>
            </a:r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мовка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187624" y="4077072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275856" y="4149080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652120" y="4149080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668344" y="4149080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763688" y="4797152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63688" y="4653136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39752" y="46531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884368" y="46531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35696" y="5229200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67744" y="5229200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8512148">
            <a:off x="724819" y="4118324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8512148">
            <a:off x="2813052" y="4190332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8512148">
            <a:off x="4685259" y="4190331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8512148">
            <a:off x="6197429" y="4190332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8512148">
            <a:off x="796827" y="4766395"/>
            <a:ext cx="914400" cy="91440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0" y="1268760"/>
            <a:ext cx="9144000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Georgia" pitchFamily="18" charset="0"/>
              </a:rPr>
              <a:t>     </a:t>
            </a:r>
            <a:r>
              <a:rPr lang="ru-RU" sz="2800" b="1" i="1" dirty="0" smtClean="0">
                <a:latin typeface="Georgia" pitchFamily="18" charset="0"/>
              </a:rPr>
              <a:t>Корни родственных слов пишутся одинаково: </a:t>
            </a:r>
            <a:r>
              <a:rPr lang="ru-RU" sz="2800" i="1" dirty="0" smtClean="0">
                <a:latin typeface="Georgia" pitchFamily="18" charset="0"/>
              </a:rPr>
              <a:t>опасные и безопасные места обозначаются одними и теми же буквами. Это помогает быстрее узнавать их и понимать.</a:t>
            </a:r>
          </a:p>
          <a:p>
            <a:pPr algn="ctr"/>
            <a:r>
              <a:rPr lang="ru-RU" sz="2800" i="1" dirty="0" smtClean="0">
                <a:latin typeface="Georgia" pitchFamily="18" charset="0"/>
              </a:rPr>
              <a:t>     Помни об этом секрете корней родственных слов!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2040" y="41490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4208" y="4149080"/>
            <a:ext cx="44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71600" y="4797152"/>
            <a:ext cx="44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004048" y="46531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516216" y="46531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043608" y="53012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Georgia" pitchFamily="18" charset="0"/>
              </a:rPr>
              <a:t>  </a:t>
            </a:r>
            <a:r>
              <a:rPr lang="ru-RU" sz="2400" i="1" dirty="0" smtClean="0">
                <a:latin typeface="Georgia" pitchFamily="18" charset="0"/>
              </a:rPr>
              <a:t>Собери семьи слов и запиши каждую в свой столбик. Выдели корень. Орфограммы в корнях, которые можешь объяснить, подчёркивай. Другие отмечай точкой.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056" y="162880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горка,   город,   лыжники,    снег,   лыжи,    лёд,</a:t>
            </a:r>
          </a:p>
          <a:p>
            <a:r>
              <a:rPr lang="ru-RU" sz="2400" b="1" i="1" dirty="0" smtClean="0">
                <a:latin typeface="Georgia" pitchFamily="18" charset="0"/>
              </a:rPr>
              <a:t>гора,    ледяная,  …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852937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горка</a:t>
            </a:r>
          </a:p>
          <a:p>
            <a:endParaRPr lang="ru-RU" sz="2400" b="1" i="1" dirty="0" smtClean="0">
              <a:latin typeface="Georgia" pitchFamily="18" charset="0"/>
            </a:endParaRPr>
          </a:p>
          <a:p>
            <a:r>
              <a:rPr lang="ru-RU" sz="2400" b="1" i="1" dirty="0" smtClean="0">
                <a:latin typeface="Georgia" pitchFamily="18" charset="0"/>
              </a:rPr>
              <a:t>гора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852936"/>
            <a:ext cx="2430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лыжники</a:t>
            </a:r>
          </a:p>
          <a:p>
            <a:endParaRPr lang="ru-RU" sz="2400" b="1" i="1" dirty="0" smtClean="0">
              <a:latin typeface="Georgia" pitchFamily="18" charset="0"/>
            </a:endParaRPr>
          </a:p>
          <a:p>
            <a:r>
              <a:rPr lang="ru-RU" sz="2400" b="1" i="1" dirty="0" smtClean="0">
                <a:latin typeface="Georgia" pitchFamily="18" charset="0"/>
              </a:rPr>
              <a:t>лыжи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852936"/>
            <a:ext cx="230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лёд</a:t>
            </a:r>
          </a:p>
          <a:p>
            <a:endParaRPr lang="ru-RU" sz="2400" b="1" i="1" dirty="0" smtClean="0">
              <a:latin typeface="Georgia" pitchFamily="18" charset="0"/>
            </a:endParaRPr>
          </a:p>
          <a:p>
            <a:r>
              <a:rPr lang="ru-RU" sz="2400" b="1" i="1" dirty="0" smtClean="0">
                <a:latin typeface="Georgia" pitchFamily="18" charset="0"/>
              </a:rPr>
              <a:t>ледяная</a:t>
            </a:r>
          </a:p>
        </p:txBody>
      </p:sp>
      <p:sp>
        <p:nvSpPr>
          <p:cNvPr id="7" name="Дуга 6"/>
          <p:cNvSpPr/>
          <p:nvPr/>
        </p:nvSpPr>
        <p:spPr>
          <a:xfrm rot="18512148">
            <a:off x="610207" y="2803435"/>
            <a:ext cx="783586" cy="74242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8512148">
            <a:off x="538199" y="3595523"/>
            <a:ext cx="783586" cy="742420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8512148">
            <a:off x="3306430" y="2793862"/>
            <a:ext cx="802948" cy="833384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8512148">
            <a:off x="3234422" y="3513942"/>
            <a:ext cx="802948" cy="833384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8512148">
            <a:off x="6258759" y="2793861"/>
            <a:ext cx="802948" cy="833384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8512148">
            <a:off x="6295801" y="3508549"/>
            <a:ext cx="728863" cy="708277"/>
          </a:xfrm>
          <a:prstGeom prst="arc">
            <a:avLst>
              <a:gd name="adj1" fmla="val 16200000"/>
              <a:gd name="adj2" fmla="val 9208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779912" y="4077072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32240" y="3284984"/>
            <a:ext cx="288032" cy="83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716016" y="3284984"/>
            <a:ext cx="288032" cy="83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588224" y="4005064"/>
            <a:ext cx="288032" cy="83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211960" y="2780928"/>
            <a:ext cx="3369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3501008"/>
            <a:ext cx="3369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52320" y="3501008"/>
            <a:ext cx="3369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4400" dirty="0">
              <a:solidFill>
                <a:srgbClr val="00B05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755576" y="4005064"/>
            <a:ext cx="288032" cy="83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403648" y="3284984"/>
            <a:ext cx="288032" cy="83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971600" y="2924944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403648" y="3573016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635896" y="2852936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635896" y="3573016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7452320" y="3573016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067944" y="3933056"/>
            <a:ext cx="288032" cy="83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/>
      <p:bldP spid="21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</TotalTime>
  <Words>282</Words>
  <Application>Microsoft Office PowerPoint</Application>
  <PresentationFormat>Экран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Корень слова. Однокоренные слова.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Корень слова. Однокоренные слова.</dc:title>
  <dc:creator>маришка</dc:creator>
  <cp:lastModifiedBy>user</cp:lastModifiedBy>
  <cp:revision>12</cp:revision>
  <dcterms:created xsi:type="dcterms:W3CDTF">2013-10-14T17:02:43Z</dcterms:created>
  <dcterms:modified xsi:type="dcterms:W3CDTF">2013-10-16T04:35:31Z</dcterms:modified>
</cp:coreProperties>
</file>