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5" r:id="rId5"/>
    <p:sldId id="266" r:id="rId6"/>
    <p:sldId id="267" r:id="rId7"/>
    <p:sldId id="269" r:id="rId8"/>
    <p:sldId id="271" r:id="rId9"/>
    <p:sldId id="270" r:id="rId10"/>
    <p:sldId id="268" r:id="rId11"/>
    <p:sldId id="261" r:id="rId12"/>
    <p:sldId id="25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23CA8-EB47-4449-B9ED-38ACF6ABB0C5}" type="datetimeFigureOut">
              <a:rPr lang="ru-RU"/>
              <a:pPr>
                <a:defRPr/>
              </a:pPr>
              <a:t>17.08.2015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9C3B9-DCD8-43EE-BCF2-2AB346C75A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CD030-1FF6-486B-8C59-70F3FBA84F15}" type="datetimeFigureOut">
              <a:rPr lang="ru-RU"/>
              <a:pPr>
                <a:defRPr/>
              </a:pPr>
              <a:t>17.08.2015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57525-825C-4994-BC8B-88741C440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29BBA-E24D-47C1-9803-1C7241987EFE}" type="datetimeFigureOut">
              <a:rPr lang="ru-RU"/>
              <a:pPr>
                <a:defRPr/>
              </a:pPr>
              <a:t>17.08.2015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64E67-656E-4C07-93B5-E6D5CD2547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97196-E8B7-4F43-A084-F8A615434E46}" type="datetimeFigureOut">
              <a:rPr lang="ru-RU"/>
              <a:pPr>
                <a:defRPr/>
              </a:pPr>
              <a:t>17.08.2015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97E3-5310-44EC-838C-846183F91A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FDC2-4384-4FA6-8480-252FA754AEE8}" type="datetimeFigureOut">
              <a:rPr lang="ru-RU"/>
              <a:pPr>
                <a:defRPr/>
              </a:pPr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051C-5684-42B6-8082-89BFAF9F9A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5296E-F024-4E28-AD07-805A69718E44}" type="datetimeFigureOut">
              <a:rPr lang="ru-RU"/>
              <a:pPr>
                <a:defRPr/>
              </a:pPr>
              <a:t>17.08.2015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BCC86-A744-46C0-B506-6965BE50E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82539-317D-490E-B5CC-B7A9C85BA7FA}" type="datetimeFigureOut">
              <a:rPr lang="ru-RU"/>
              <a:pPr>
                <a:defRPr/>
              </a:pPr>
              <a:t>17.08.2015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9618A-F751-44B0-A49F-AF87C5585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0CE2C-DAD8-49F1-A31A-8C452D612997}" type="datetimeFigureOut">
              <a:rPr lang="ru-RU"/>
              <a:pPr>
                <a:defRPr/>
              </a:pPr>
              <a:t>17.08.2015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8C81D-6866-4AF0-AA68-FC56F59D7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1595E-60B7-42EF-B837-79AA348733FF}" type="datetimeFigureOut">
              <a:rPr lang="ru-RU"/>
              <a:pPr>
                <a:defRPr/>
              </a:pPr>
              <a:t>17.08.2015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EAF8D-A208-41E1-A077-6795A8035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97B1F-64F3-4C9F-9C95-9A601F7AF073}" type="datetimeFigureOut">
              <a:rPr lang="ru-RU"/>
              <a:pPr>
                <a:defRPr/>
              </a:pPr>
              <a:t>17.08.2015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792CA-1EB1-4FD3-846C-B667C7725E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A478F-61E6-469F-B32C-8A2A214B97DE}" type="datetimeFigureOut">
              <a:rPr lang="ru-RU"/>
              <a:pPr>
                <a:defRPr/>
              </a:pPr>
              <a:t>17.08.2015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B9A80-FA11-40B0-8F73-5A95F0F5A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E0B7DB-7852-4359-BA7B-CD544C0E9A2D}" type="datetimeFigureOut">
              <a:rPr lang="ru-RU"/>
              <a:pPr>
                <a:defRPr/>
              </a:pPr>
              <a:t>17.08.2015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0F36BD-753E-44C1-ABEB-77528EB2CB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trening22.ru/wp-content/uploads/2013/05/13104.jpg" TargetMode="External"/><Relationship Id="rId3" Type="http://schemas.openxmlformats.org/officeDocument/2006/relationships/hyperlink" Target="http://mir-eto-mbl.ru/wp-content/uploads/2013/02/zozh-11.jpg" TargetMode="External"/><Relationship Id="rId7" Type="http://schemas.openxmlformats.org/officeDocument/2006/relationships/hyperlink" Target="http://s0.tochka.net/cards/images/orig_4045666c152243fc4d030da25af6a102.jpg" TargetMode="External"/><Relationship Id="rId2" Type="http://schemas.openxmlformats.org/officeDocument/2006/relationships/hyperlink" Target="http://www.s_7_krglin.nov.edu54.ru/images/p110_75472902_3571750_e3e0ece0e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alesidea.ru/wp-content/uploads/2013/03/nastroy-na-pozitiv.jpg" TargetMode="External"/><Relationship Id="rId5" Type="http://schemas.openxmlformats.org/officeDocument/2006/relationships/hyperlink" Target="http://www.an-help.ru/images/tmn/035.jpg" TargetMode="External"/><Relationship Id="rId4" Type="http://schemas.openxmlformats.org/officeDocument/2006/relationships/hyperlink" Target="http://www.vladtime.ru/uploads/posts/1364193827_fitnes-na-ulice.jpg" TargetMode="External"/><Relationship Id="rId9" Type="http://schemas.openxmlformats.org/officeDocument/2006/relationships/hyperlink" Target="http://rebenky.com/pictures/Fotolia_17536674_Subscription_L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5" descr="p110_75472902_3571750_e3e0ece0e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2133600"/>
            <a:ext cx="6429375" cy="458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600" b="1" dirty="0" smtClean="0">
                <a:solidFill>
                  <a:schemeClr val="accent1">
                    <a:lumMod val="50000"/>
                  </a:schemeClr>
                </a:solidFill>
                <a:latin typeface="Segoe Script" pitchFamily="34" charset="0"/>
              </a:rPr>
              <a:t>Здоровые дети в здоровой семье</a:t>
            </a:r>
            <a:endParaRPr lang="ru-RU" sz="6600" b="1" dirty="0">
              <a:solidFill>
                <a:schemeClr val="accent1">
                  <a:lumMod val="50000"/>
                </a:schemeClr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3" descr="orig_4045666c152243fc4d030da25af6a1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6075" y="2457450"/>
            <a:ext cx="62579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643188" y="357188"/>
            <a:ext cx="42148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Segoe Script" pitchFamily="34" charset="0"/>
                <a:cs typeface="+mn-cs"/>
              </a:rPr>
              <a:t>Толерантность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Segoe Script" pitchFamily="34" charset="0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00125"/>
            <a:ext cx="7213600" cy="3540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Основные принципы </a:t>
            </a:r>
            <a:r>
              <a:rPr lang="ru-RU" sz="2800" b="1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толерантности: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 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/>
            </a:r>
            <a:b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/>
            </a:r>
            <a:b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терпение </a:t>
            </a:r>
            <a:b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внимание </a:t>
            </a:r>
            <a:b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тактичность и деликатность </a:t>
            </a:r>
            <a:b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точно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используемые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слова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/>
            </a:r>
            <a:b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умение поставить себя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/>
            </a:r>
            <a:b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  на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место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другого человека</a:t>
            </a:r>
            <a:r>
              <a:rPr lang="ru-RU" dirty="0">
                <a:latin typeface="+mn-lt"/>
                <a:cs typeface="+mn-cs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4" descr="nastroy-na-pozitiv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1760538"/>
            <a:ext cx="6143625" cy="487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857375" y="714375"/>
            <a:ext cx="532130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Segoe Script" pitchFamily="34" charset="0"/>
                <a:cs typeface="+mn-cs"/>
              </a:rPr>
              <a:t>Позитивный настрой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Segoe Script" pitchFamily="34" charset="0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50" y="1428750"/>
            <a:ext cx="7715250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Ключевыми фразами в позитивном настрое являются фразы: </a:t>
            </a:r>
            <a:endParaRPr lang="ru-RU" sz="2800" i="1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«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Я смогу»; </a:t>
            </a:r>
            <a:endParaRPr lang="ru-RU" sz="2800" i="1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«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Я достоин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»;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«У меня получится»; </a:t>
            </a:r>
            <a:endParaRPr lang="ru-RU" sz="2800" i="1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«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У меня выйдет»; </a:t>
            </a:r>
            <a:endParaRPr lang="ru-RU" sz="2800" i="1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«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Я сделаю»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2"/>
          <p:cNvSpPr txBox="1">
            <a:spLocks noChangeArrowheads="1"/>
          </p:cNvSpPr>
          <p:nvPr/>
        </p:nvSpPr>
        <p:spPr bwMode="auto">
          <a:xfrm>
            <a:off x="214313" y="1928813"/>
            <a:ext cx="85439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nstantia" pitchFamily="18" charset="0"/>
                <a:hlinkClick r:id="rId2"/>
              </a:rPr>
              <a:t>http://www.s_7_krglin.nov.edu54.ru/images/p110_75472902_3571750_e3e0ece0ea.jpg</a:t>
            </a:r>
            <a:endParaRPr lang="ru-RU">
              <a:latin typeface="Constantia" pitchFamily="18" charset="0"/>
            </a:endParaRPr>
          </a:p>
          <a:p>
            <a:r>
              <a:rPr lang="en-US">
                <a:latin typeface="Constantia" pitchFamily="18" charset="0"/>
                <a:hlinkClick r:id="rId3"/>
              </a:rPr>
              <a:t>http://mir-eto-mbl.ru/wp-content/uploads/2013/02/zozh-11.jpg</a:t>
            </a:r>
            <a:endParaRPr lang="ru-RU">
              <a:latin typeface="Constantia" pitchFamily="18" charset="0"/>
            </a:endParaRPr>
          </a:p>
          <a:p>
            <a:r>
              <a:rPr lang="en-US">
                <a:latin typeface="Constantia" pitchFamily="18" charset="0"/>
                <a:hlinkClick r:id="rId4"/>
              </a:rPr>
              <a:t>http://www.vladtime.ru/uploads/posts/1364193827_fitnes-na-ulice.jpg</a:t>
            </a:r>
            <a:endParaRPr lang="ru-RU">
              <a:latin typeface="Constantia" pitchFamily="18" charset="0"/>
            </a:endParaRPr>
          </a:p>
          <a:p>
            <a:r>
              <a:rPr lang="en-US">
                <a:latin typeface="Constantia" pitchFamily="18" charset="0"/>
                <a:hlinkClick r:id="rId5"/>
              </a:rPr>
              <a:t>http://www.an-help.ru/images/tmn/035.jpg</a:t>
            </a:r>
            <a:endParaRPr lang="ru-RU">
              <a:latin typeface="Constantia" pitchFamily="18" charset="0"/>
            </a:endParaRPr>
          </a:p>
          <a:p>
            <a:r>
              <a:rPr lang="en-US">
                <a:latin typeface="Constantia" pitchFamily="18" charset="0"/>
                <a:hlinkClick r:id="rId6"/>
              </a:rPr>
              <a:t>http://salesidea.ru/wp-content/uploads/2013/03/nastroy-na-pozitiv.jpg</a:t>
            </a:r>
            <a:endParaRPr lang="ru-RU">
              <a:latin typeface="Constantia" pitchFamily="18" charset="0"/>
            </a:endParaRPr>
          </a:p>
          <a:p>
            <a:r>
              <a:rPr lang="en-US">
                <a:latin typeface="Constantia" pitchFamily="18" charset="0"/>
                <a:hlinkClick r:id="rId7"/>
              </a:rPr>
              <a:t>http://s0.tochka.net/cards/images/orig_4045666c152243fc4d030da25af6a102.jpg</a:t>
            </a:r>
            <a:endParaRPr lang="ru-RU">
              <a:latin typeface="Constantia" pitchFamily="18" charset="0"/>
            </a:endParaRPr>
          </a:p>
          <a:p>
            <a:r>
              <a:rPr lang="en-US">
                <a:latin typeface="Constantia" pitchFamily="18" charset="0"/>
                <a:hlinkClick r:id="rId8"/>
              </a:rPr>
              <a:t>http://trening22.ru/wp-content/uploads/2013/05/13104.jpg</a:t>
            </a:r>
            <a:endParaRPr lang="ru-RU">
              <a:latin typeface="Constantia" pitchFamily="18" charset="0"/>
            </a:endParaRPr>
          </a:p>
          <a:p>
            <a:r>
              <a:rPr lang="en-US">
                <a:latin typeface="Constantia" pitchFamily="18" charset="0"/>
                <a:hlinkClick r:id="rId9"/>
              </a:rPr>
              <a:t>http://rebenky.com/pictures/Fotolia_17536674_Subscription_L.jpg</a:t>
            </a:r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4" descr="x_681fb4c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5513" y="608013"/>
            <a:ext cx="6646862" cy="624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0"/>
            <a:ext cx="85725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j-lt"/>
                <a:cs typeface="Aharoni" pitchFamily="2" charset="-79"/>
              </a:rPr>
              <a:t>Здоровье человека и общества в целом зависит от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j-lt"/>
                <a:cs typeface="Aharoni" pitchFamily="2" charset="-79"/>
              </a:rPr>
              <a:t>многих  факторов: 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j-lt"/>
                <a:cs typeface="Aharoni" pitchFamily="2" charset="-79"/>
              </a:rPr>
              <a:t>социальных, природных и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j-lt"/>
                <a:cs typeface="Aharoni" pitchFamily="2" charset="-79"/>
              </a:rPr>
              <a:t>биологических. 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+mj-lt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Секрет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гармонии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прост — здоровый образ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жизни это: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/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- поддержание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физического здоровья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,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/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- отсутствие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вредных привычек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,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/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- правильное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питание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,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/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- толерантное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отношение к людям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,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/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- радостное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ощущение своего существования в этом мире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.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5363" name="Рисунок 4" descr="03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2643188"/>
            <a:ext cx="5786438" cy="396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00250" y="500063"/>
            <a:ext cx="466248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Segoe Script" pitchFamily="34" charset="0"/>
                <a:cs typeface="+mn-cs"/>
              </a:rPr>
              <a:t>Физическое здоровье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Segoe Script" pitchFamily="34" charset="0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57450"/>
            <a:ext cx="6064250" cy="4400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Чистая гладкая кожа.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Здоровые зубы.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Блестящие чистые ногти.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Блестящие, крепкие волосы.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Подвижные суставы.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Упругие мышцы.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Хороший аппетит.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Здоровое сердце.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Ощущение бодрости в течение дня.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Работоспособность.</a:t>
            </a:r>
          </a:p>
        </p:txBody>
      </p:sp>
      <p:pic>
        <p:nvPicPr>
          <p:cNvPr id="16387" name="Рисунок 4" descr="1364193827_fitnes-na-ulic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643063"/>
            <a:ext cx="4300537" cy="289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88" y="357188"/>
            <a:ext cx="7361237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Segoe Script" pitchFamily="34" charset="0"/>
                <a:cs typeface="+mn-cs"/>
              </a:rPr>
              <a:t>Отсутствие вредных привычек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Segoe Script" pitchFamily="34" charset="0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00125"/>
            <a:ext cx="9144000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Употребление алкоголя, </a:t>
            </a:r>
            <a:endParaRPr lang="ru-RU" sz="2400" i="1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Курение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Употребление наркотиков,</a:t>
            </a:r>
            <a:endParaRPr lang="ru-RU" sz="2400" i="1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Неправильное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питание,</a:t>
            </a:r>
            <a:endParaRPr lang="ru-RU" sz="2400" i="1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Отсутствие режима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дня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Нецензурная брань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.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Использование таблеток без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острой необходимости, </a:t>
            </a:r>
            <a:endParaRPr lang="ru-RU" sz="2400" i="1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Негативные проявления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личности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/>
            </a:r>
            <a:b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   (страхи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, обиды, сомнения, раздражительность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,</a:t>
            </a:r>
            <a:b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  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невыдержанность, грубость,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зависть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, ревность, 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жадность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,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/>
            </a:r>
            <a:b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   пассивность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, жестокость,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отчаяние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, осуждение, сплетни,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/>
            </a:r>
            <a:b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 подавленность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, угрюмость, ворчливость,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неаккуратность,…)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Увлечение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азартными играми, лень, </a:t>
            </a:r>
            <a:endParaRPr lang="ru-RU" sz="2400" i="1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Зависимость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от компьютерных игр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,.</a:t>
            </a:r>
            <a:endParaRPr lang="ru-RU" sz="2400" i="1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Уверенность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в собственной «непогрешимости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»</a:t>
            </a:r>
            <a:endParaRPr lang="ru-RU" sz="2400" i="1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7411" name="Рисунок 3" descr="Fotolia_17536674_Subscription_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8" y="857250"/>
            <a:ext cx="3929062" cy="245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2" descr="1310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5" y="4086225"/>
            <a:ext cx="47148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214313"/>
            <a:ext cx="8715375" cy="40941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Segoe Script" pitchFamily="34" charset="0"/>
                <a:cs typeface="+mn-cs"/>
              </a:rPr>
              <a:t>Правильное питание</a:t>
            </a:r>
            <a:br>
              <a:rPr lang="ru-RU" sz="3200" b="1" dirty="0">
                <a:solidFill>
                  <a:schemeClr val="tx2">
                    <a:lumMod val="50000"/>
                  </a:schemeClr>
                </a:solidFill>
                <a:latin typeface="Segoe Script" pitchFamily="34" charset="0"/>
                <a:cs typeface="+mn-cs"/>
              </a:rPr>
            </a:br>
            <a:endParaRPr lang="ru-RU" sz="3200" b="1" dirty="0">
              <a:solidFill>
                <a:schemeClr val="tx2">
                  <a:lumMod val="50000"/>
                </a:schemeClr>
              </a:solidFill>
              <a:latin typeface="Segoe Script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Основные ошибки: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1. Мы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едим слишком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много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2. Жирная пища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3. Мало едим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свежие овощи, фрукты, рыба, молоко. </a:t>
            </a:r>
            <a:endParaRPr lang="ru-RU" sz="2800" i="1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4. Слишком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много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пьем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сладкую воду и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алкоголь.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5. Мы питаемся два раза вместо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пяти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раз.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6. Мы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едим слишком много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сладкого.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50"/>
            <a:ext cx="4500563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1.Как часто в течение дня питаетесь?</a:t>
            </a:r>
            <a:r>
              <a:rPr lang="ru-RU" dirty="0">
                <a:latin typeface="+mn-lt"/>
                <a:cs typeface="+mn-cs"/>
              </a:rPr>
              <a:t> </a:t>
            </a:r>
            <a:r>
              <a:rPr lang="ru-RU" dirty="0">
                <a:latin typeface="+mn-lt"/>
                <a:cs typeface="+mn-cs"/>
              </a:rPr>
              <a:t/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/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 А) 3 раза и более</a:t>
            </a:r>
            <a:r>
              <a:rPr lang="ru-RU" dirty="0">
                <a:latin typeface="+mn-lt"/>
                <a:cs typeface="+mn-cs"/>
              </a:rPr>
              <a:t>;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 Б) 2 раза</a:t>
            </a:r>
            <a:r>
              <a:rPr lang="ru-RU" dirty="0">
                <a:latin typeface="+mn-lt"/>
                <a:cs typeface="+mn-cs"/>
              </a:rPr>
              <a:t>;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 В) 1 раз</a:t>
            </a:r>
            <a:r>
              <a:rPr lang="ru-RU" dirty="0">
                <a:latin typeface="+mn-lt"/>
                <a:cs typeface="+mn-cs"/>
              </a:rPr>
              <a:t>.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63" y="1857375"/>
            <a:ext cx="3367087" cy="1477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2. Всегда ли вы завтракаете?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/>
            </a:r>
            <a:b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/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А) </a:t>
            </a:r>
            <a:r>
              <a:rPr lang="ru-RU" dirty="0">
                <a:latin typeface="+mn-lt"/>
                <a:cs typeface="+mn-cs"/>
              </a:rPr>
              <a:t>всегда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Б) не </a:t>
            </a:r>
            <a:r>
              <a:rPr lang="ru-RU" dirty="0">
                <a:latin typeface="+mn-lt"/>
                <a:cs typeface="+mn-cs"/>
              </a:rPr>
              <a:t>всегда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В) никогда</a:t>
            </a:r>
            <a:r>
              <a:rPr lang="ru-RU" dirty="0">
                <a:latin typeface="+mn-lt"/>
                <a:cs typeface="+mn-cs"/>
              </a:rPr>
              <a:t>.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50" y="3571875"/>
            <a:ext cx="6072188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3.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Часто ли вы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перекусываете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между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приёмами пищи?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/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А) никогда</a:t>
            </a:r>
            <a:r>
              <a:rPr lang="ru-RU" dirty="0">
                <a:latin typeface="+mn-lt"/>
                <a:cs typeface="+mn-cs"/>
              </a:rPr>
              <a:t>;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Б) 1 – 2 раза в день</a:t>
            </a:r>
            <a:r>
              <a:rPr lang="ru-RU" dirty="0">
                <a:latin typeface="+mn-lt"/>
                <a:cs typeface="+mn-cs"/>
              </a:rPr>
              <a:t>;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В) 3 раза и более.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4688" y="5380038"/>
            <a:ext cx="5386387" cy="1477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4.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Как часто вы едите овощи, фрукты, салаты?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/>
            </a:r>
            <a:b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/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А) 3 раза в день</a:t>
            </a:r>
            <a:r>
              <a:rPr lang="ru-RU" dirty="0">
                <a:latin typeface="+mn-lt"/>
                <a:cs typeface="+mn-cs"/>
              </a:rPr>
              <a:t>;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Б) 1 – 2 раза в день</a:t>
            </a:r>
            <a:r>
              <a:rPr lang="ru-RU" dirty="0">
                <a:latin typeface="+mn-lt"/>
                <a:cs typeface="+mn-cs"/>
              </a:rPr>
              <a:t>;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В) 2 – 3 раза в неделю.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72125" y="714375"/>
            <a:ext cx="364172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Начисление баллов за ответы: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А – 0 баллов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Б – 1 балл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В -2 балла</a:t>
            </a:r>
            <a:endParaRPr lang="ru-RU" dirty="0">
              <a:latin typeface="+mn-lt"/>
              <a:cs typeface="+mn-cs"/>
            </a:endParaRPr>
          </a:p>
        </p:txBody>
      </p:sp>
      <p:pic>
        <p:nvPicPr>
          <p:cNvPr id="19462" name="Рисунок 10" descr="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3438"/>
            <a:ext cx="1785938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5" y="214313"/>
            <a:ext cx="4435475" cy="1754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5. Как часто вы едите жареную пищу?</a:t>
            </a:r>
            <a:b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/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А) 1 раз в день;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Б) 3 -4 раза в неделю;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В) каждый день.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88" y="1785938"/>
            <a:ext cx="3644900" cy="1477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6.Как часто вы едите выпечку?</a:t>
            </a:r>
            <a:b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/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А) 1 раз в неделю;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Б) 3 – 4 раза в неделю;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В) каждый день.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3500438"/>
            <a:ext cx="3667125" cy="1477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7.Что вы намазываете на хлеб?</a:t>
            </a:r>
            <a:b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/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А) только масло;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Б) Масло с маргарином;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В) Маргарин.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6250" y="5214938"/>
            <a:ext cx="4667250" cy="1477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8. Сколько раз в неделю вы едите рыбу?</a:t>
            </a:r>
            <a:r>
              <a:rPr lang="ru-RU" dirty="0">
                <a:latin typeface="+mn-lt"/>
                <a:cs typeface="+mn-cs"/>
              </a:rPr>
              <a:t/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/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А) 3 – 4 раза;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Б) 1 – 2 раза;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В) 1 раз и реже.</a:t>
            </a:r>
          </a:p>
        </p:txBody>
      </p:sp>
      <p:pic>
        <p:nvPicPr>
          <p:cNvPr id="20485" name="Рисунок 5" descr="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3438"/>
            <a:ext cx="1785938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285750"/>
            <a:ext cx="3255963" cy="1477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9.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Как часто вы едите хлеб?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/>
            </a:r>
            <a:b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/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А) меньше 3 дней в неделю</a:t>
            </a:r>
            <a:r>
              <a:rPr lang="ru-RU" dirty="0">
                <a:latin typeface="+mn-lt"/>
                <a:cs typeface="+mn-cs"/>
              </a:rPr>
              <a:t>;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Б. от 3 до 6 дней в неделю</a:t>
            </a:r>
            <a:r>
              <a:rPr lang="ru-RU" dirty="0">
                <a:latin typeface="+mn-lt"/>
                <a:cs typeface="+mn-cs"/>
              </a:rPr>
              <a:t>;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В) за каждой едой</a:t>
            </a:r>
            <a:r>
              <a:rPr lang="ru-RU" dirty="0">
                <a:latin typeface="+mn-lt"/>
                <a:cs typeface="+mn-cs"/>
              </a:rPr>
              <a:t>.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88" y="1928813"/>
            <a:ext cx="5954712" cy="1477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10.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Сколько чашек чая или кофе выпиваете за день?</a:t>
            </a:r>
            <a:r>
              <a:rPr lang="ru-RU" dirty="0">
                <a:latin typeface="+mn-lt"/>
                <a:cs typeface="+mn-cs"/>
              </a:rPr>
              <a:t/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/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А) 1 – 2</a:t>
            </a:r>
            <a:r>
              <a:rPr lang="ru-RU" dirty="0">
                <a:latin typeface="+mn-lt"/>
                <a:cs typeface="+mn-cs"/>
              </a:rPr>
              <a:t>;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Б) от 3 до 5</a:t>
            </a:r>
            <a:r>
              <a:rPr lang="ru-RU" dirty="0">
                <a:latin typeface="+mn-lt"/>
                <a:cs typeface="+mn-cs"/>
              </a:rPr>
              <a:t>;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В) 6 и более.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43063" y="3571875"/>
            <a:ext cx="5405437" cy="1477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11.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Прежде чем есть первое блюдо с мясом, вы:</a:t>
            </a:r>
            <a:r>
              <a:rPr lang="ru-RU" dirty="0">
                <a:latin typeface="+mn-lt"/>
                <a:cs typeface="+mn-cs"/>
              </a:rPr>
              <a:t/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/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А) уберете из тарелки весь жир</a:t>
            </a:r>
            <a:r>
              <a:rPr lang="ru-RU" dirty="0">
                <a:latin typeface="+mn-lt"/>
                <a:cs typeface="+mn-cs"/>
              </a:rPr>
              <a:t>;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Б) уберете часть жира</a:t>
            </a:r>
            <a:r>
              <a:rPr lang="ru-RU" dirty="0">
                <a:latin typeface="+mn-lt"/>
                <a:cs typeface="+mn-cs"/>
              </a:rPr>
              <a:t>;</a:t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В) оставите весь жир.</a:t>
            </a: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3708400" y="5143500"/>
            <a:ext cx="242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onstantia" pitchFamily="18" charset="0"/>
              </a:rPr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67138" y="5103813"/>
            <a:ext cx="5376862" cy="1754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  <a:cs typeface="+mn-cs"/>
              </a:rPr>
              <a:t>Ключ к тесту:</a:t>
            </a:r>
            <a:r>
              <a:rPr lang="ru-RU" dirty="0">
                <a:latin typeface="+mn-lt"/>
                <a:cs typeface="+mn-cs"/>
              </a:rPr>
              <a:t/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/>
            </a:r>
            <a:br>
              <a:rPr lang="ru-RU" dirty="0">
                <a:latin typeface="+mn-lt"/>
                <a:cs typeface="+mn-cs"/>
              </a:rPr>
            </a:br>
            <a:r>
              <a:rPr lang="ru-RU" dirty="0">
                <a:latin typeface="+mn-lt"/>
                <a:cs typeface="+mn-cs"/>
              </a:rPr>
              <a:t> </a:t>
            </a:r>
            <a:r>
              <a:rPr lang="ru-RU" i="1" dirty="0">
                <a:latin typeface="+mn-lt"/>
                <a:cs typeface="+mn-cs"/>
              </a:rPr>
              <a:t>0-11 очков</a:t>
            </a:r>
            <a:r>
              <a:rPr lang="ru-RU" dirty="0">
                <a:latin typeface="+mn-lt"/>
                <a:cs typeface="+mn-cs"/>
              </a:rPr>
              <a:t> - есть опасность; </a:t>
            </a:r>
            <a:br>
              <a:rPr lang="ru-RU" dirty="0">
                <a:latin typeface="+mn-lt"/>
                <a:cs typeface="+mn-cs"/>
              </a:rPr>
            </a:br>
            <a:r>
              <a:rPr lang="ru-RU" i="1" dirty="0">
                <a:latin typeface="+mn-lt"/>
                <a:cs typeface="+mn-cs"/>
              </a:rPr>
              <a:t>12-16 очков</a:t>
            </a:r>
            <a:r>
              <a:rPr lang="ru-RU" dirty="0">
                <a:latin typeface="+mn-lt"/>
                <a:cs typeface="+mn-cs"/>
              </a:rPr>
              <a:t> - улучшить питание; </a:t>
            </a:r>
            <a:br>
              <a:rPr lang="ru-RU" dirty="0">
                <a:latin typeface="+mn-lt"/>
                <a:cs typeface="+mn-cs"/>
              </a:rPr>
            </a:br>
            <a:r>
              <a:rPr lang="ru-RU" i="1" dirty="0">
                <a:latin typeface="+mn-lt"/>
                <a:cs typeface="+mn-cs"/>
              </a:rPr>
              <a:t>17 -22 очков</a:t>
            </a:r>
            <a:r>
              <a:rPr lang="ru-RU" dirty="0">
                <a:latin typeface="+mn-lt"/>
                <a:cs typeface="+mn-cs"/>
              </a:rPr>
              <a:t> -хороший режим и качество питания.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pic>
        <p:nvPicPr>
          <p:cNvPr id="21510" name="Рисунок 6" descr="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3438"/>
            <a:ext cx="1785938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</TotalTime>
  <Words>468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Constantia</vt:lpstr>
      <vt:lpstr>Arial</vt:lpstr>
      <vt:lpstr>Calibri</vt:lpstr>
      <vt:lpstr>Wingdings 2</vt:lpstr>
      <vt:lpstr>Aharoni</vt:lpstr>
      <vt:lpstr>Segoe Script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Здоровые дети в здоровой семье</dc:title>
  <dc:creator>admin</dc:creator>
  <cp:lastModifiedBy>№1</cp:lastModifiedBy>
  <cp:revision>78</cp:revision>
  <dcterms:created xsi:type="dcterms:W3CDTF">2013-08-28T17:37:06Z</dcterms:created>
  <dcterms:modified xsi:type="dcterms:W3CDTF">2015-08-17T15:59:34Z</dcterms:modified>
</cp:coreProperties>
</file>