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8" r:id="rId4"/>
    <p:sldId id="261" r:id="rId5"/>
    <p:sldId id="262" r:id="rId6"/>
    <p:sldId id="263" r:id="rId7"/>
    <p:sldId id="266" r:id="rId8"/>
    <p:sldId id="267" r:id="rId9"/>
    <p:sldId id="277" r:id="rId10"/>
    <p:sldId id="279" r:id="rId11"/>
    <p:sldId id="281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-1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7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8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8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1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8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2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4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87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0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-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Средняя общеобразовательная школа №9 г. Мценска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</a:t>
            </a:r>
          </a:p>
          <a:p>
            <a:pPr marL="0" indent="0" algn="ctr"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универсальных </a:t>
            </a:r>
            <a:r>
              <a:rPr lang="ru-RU" sz="35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учебных действий </a:t>
            </a:r>
            <a:endParaRPr lang="ru-RU" sz="35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35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реализацию </a:t>
            </a:r>
            <a:endParaRPr lang="ru-RU" sz="35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3500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подхода </a:t>
            </a:r>
            <a:endParaRPr lang="ru-RU" sz="35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обучении.</a:t>
            </a:r>
          </a:p>
          <a:p>
            <a:pPr marL="0" indent="0" algn="r">
              <a:buNone/>
            </a:pPr>
            <a:endParaRPr lang="ru-RU" sz="35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Галерея - Категория: ФГОС НОО - Файл: FGOS NOO_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2736304" cy="205222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4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476672"/>
            <a:ext cx="4040188" cy="5649491"/>
          </a:xfrm>
        </p:spPr>
        <p:txBody>
          <a:bodyPr>
            <a:normAutofit/>
          </a:bodyPr>
          <a:lstStyle/>
          <a:p>
            <a:r>
              <a:rPr lang="ru-RU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цель обучения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ведущей деятельности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согласно возрасту ребёнка. </a:t>
            </a:r>
          </a:p>
          <a:p>
            <a:r>
              <a:rPr lang="ru-RU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педагогов начальной школы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просто научить ученика, а научить его учить самого себя, т.е. учебной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деятельности. </a:t>
            </a:r>
          </a:p>
          <a:p>
            <a:r>
              <a:rPr lang="ru-RU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ученика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этом - овладеть умениями учиться.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Учебные </a:t>
            </a:r>
            <a:r>
              <a:rPr lang="ru-RU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предметы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их содержание выступают как средство достижения этой цели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педагогов </a:t>
            </a:r>
            <a:r>
              <a:rPr lang="ru-RU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школы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дальнейшее развитие личностных, регулятивных, коммуникативных и познавательных УУД,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продолжение формирования 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умения учиться.</a:t>
            </a:r>
          </a:p>
          <a:p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Ягоды годжи картинки групповое обучение в начальной школе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524" y="1052736"/>
            <a:ext cx="4536504" cy="362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7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476672"/>
            <a:ext cx="4041775" cy="564949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2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</a:p>
          <a:p>
            <a:pPr marL="0" indent="0" algn="ctr">
              <a:buNone/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двусторонний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процесс. </a:t>
            </a:r>
          </a:p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С одной стороны − </a:t>
            </a:r>
            <a:r>
              <a:rPr lang="ru-RU" sz="2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начальная ступень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которая формирует те знания, умения и навыки, которые необходимы для дальнейшего обучения в основной школе. 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С другой стороны – </a:t>
            </a:r>
            <a:r>
              <a:rPr lang="ru-RU" sz="2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школа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которая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развивает, а 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игнорирует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(!)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накопленный в начальной школе потенциал. </a:t>
            </a:r>
          </a:p>
          <a:p>
            <a:endParaRPr lang="ru-RU" sz="1800" dirty="0"/>
          </a:p>
        </p:txBody>
      </p:sp>
      <p:pic>
        <p:nvPicPr>
          <p:cNvPr id="3074" name="Picture 2" descr="В мире профессий Средняя общеобразовательная школа 7 г. Губкинск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3940908" cy="409691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51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AE1A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3600" b="1" i="1" dirty="0" smtClean="0">
                <a:solidFill>
                  <a:srgbClr val="AE1A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уровней </a:t>
            </a:r>
            <a:r>
              <a:rPr lang="ru-RU" sz="3600" b="1" i="1" dirty="0">
                <a:solidFill>
                  <a:srgbClr val="AE1A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обучения – преемственность и развитие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3322712" cy="29089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Федеральный государственный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образовательный стандарт </a:t>
            </a:r>
            <a:r>
              <a:rPr lang="ru-RU" sz="2400" b="1" dirty="0">
                <a:solidFill>
                  <a:srgbClr val="CC3300"/>
                </a:solidFill>
                <a:latin typeface="Times New Roman" pitchFamily="18" charset="0"/>
              </a:rPr>
              <a:t>начального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общего образования 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4763" y="1495425"/>
            <a:ext cx="3792537" cy="308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580112" y="1844824"/>
            <a:ext cx="2736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Федеральный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государственный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образовательный стандарт </a:t>
            </a:r>
            <a:r>
              <a:rPr lang="ru-RU" sz="2400" b="1" dirty="0">
                <a:solidFill>
                  <a:srgbClr val="CC3300"/>
                </a:solidFill>
                <a:latin typeface="Times New Roman" pitchFamily="18" charset="0"/>
              </a:rPr>
              <a:t>основного</a:t>
            </a:r>
            <a:r>
              <a:rPr lang="ru-RU" sz="2400" b="1" dirty="0">
                <a:solidFill>
                  <a:srgbClr val="432D23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общего образования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851920" y="2910939"/>
            <a:ext cx="1487213" cy="864096"/>
          </a:xfrm>
          <a:prstGeom prst="rightArrow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http://poohpromo.com/wp-content/uploads/2014/09/0_99af2_f5e94d84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87" y="4553308"/>
            <a:ext cx="3920077" cy="218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71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zh-C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altLang="zh-CN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zh-C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средство обеспечения стабильности качества образования, его постоянного воспроизводства и развития. </a:t>
            </a:r>
            <a:endParaRPr lang="en-US" altLang="zh-C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zh-C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altLang="zh-C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будучи стабильным, в то же время динамичен и открыт для изменений, отражающих общественные потребности и возможности системы образования.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2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AE1A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Преемственность в образовании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AE1A1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solidFill>
                  <a:srgbClr val="AE1A16"/>
                </a:solidFill>
                <a:latin typeface="Times New Roman" pitchFamily="18" charset="0"/>
                <a:cs typeface="Times New Roman" pitchFamily="18" charset="0"/>
              </a:rPr>
              <a:t>это система связей</a:t>
            </a:r>
            <a:r>
              <a:rPr lang="ru-RU" dirty="0">
                <a:solidFill>
                  <a:srgbClr val="AE1A1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обеспечивающая взаимодействие основных задач, содержания и методов обучения и воспитания с целью создания единого непрерывного образовательного процесса на смежных этапах развития ребенка. 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ФГОС, НОУ СОШ &quot;Московский лицей &quot;Ступени&quot;, Моск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36"/>
            <a:ext cx="6532136" cy="203149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0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Приоритетная цель школьного образования: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00200"/>
            <a:ext cx="3312367" cy="4525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899592" y="1988840"/>
            <a:ext cx="2808312" cy="347787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у ученика способности самостоятельно ставить учебную задачу,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проектировать пути её реализации,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контролировать и 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оценивать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 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достижения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4067944" y="2996952"/>
            <a:ext cx="1368524" cy="108012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бъект 10"/>
          <p:cNvSpPr txBox="1">
            <a:spLocks/>
          </p:cNvSpPr>
          <p:nvPr/>
        </p:nvSpPr>
        <p:spPr>
          <a:xfrm>
            <a:off x="6732588" y="2705100"/>
            <a:ext cx="2170112" cy="1873250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ru-RU" b="1" dirty="0" smtClean="0">
              <a:solidFill>
                <a:srgbClr val="AE1A16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2316584"/>
            <a:ext cx="2170112" cy="172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sz="2800" b="1" i="1" dirty="0">
                <a:solidFill>
                  <a:srgbClr val="AE1A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Научить</a:t>
            </a:r>
          </a:p>
          <a:p>
            <a:pPr lvl="0"/>
            <a:r>
              <a:rPr lang="ru-RU" sz="2800" b="1" i="1" dirty="0">
                <a:solidFill>
                  <a:srgbClr val="AE1A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учиться</a:t>
            </a:r>
          </a:p>
        </p:txBody>
      </p:sp>
      <p:pic>
        <p:nvPicPr>
          <p:cNvPr id="4098" name="Picture 2" descr="Как научить ребенка учиться &quot; Supwoman.ru - Женский журнал, Женский Клуб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6"/>
          <a:stretch/>
        </p:blipFill>
        <p:spPr bwMode="auto">
          <a:xfrm>
            <a:off x="5468096" y="4395967"/>
            <a:ext cx="2844502" cy="20286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48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698477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Путь достижения этой цели –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формирование УУД, </a:t>
            </a: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обеспечивающих компетенцию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«научить учиться», </a:t>
            </a: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 не только освоение учащимися конкретных предметных знаний и навыков в рамках отдельных дисциплин.</a:t>
            </a:r>
          </a:p>
        </p:txBody>
      </p:sp>
      <p:pic>
        <p:nvPicPr>
          <p:cNvPr id="7170" name="Picture 2" descr="Стать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347" y="4725144"/>
            <a:ext cx="4279330" cy="187220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45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defTabSz="407988" fontAlgn="base"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  <a:tab pos="9193213" algn="l"/>
              </a:tabLst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Программа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формирования УУД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включает в себя: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defTabSz="407988"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ценностные ориентиры содержания образования;</a:t>
            </a:r>
          </a:p>
          <a:p>
            <a:pPr algn="just" defTabSz="407988"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характеристики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УУД и типовые задачи их формирования;</a:t>
            </a:r>
          </a:p>
          <a:p>
            <a:pPr algn="just" defTabSz="407988"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преемственность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УУД при переходе от начального к  общему образованию.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06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Выпускник начальной школы должен: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Освоить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общеобразовательные программы по предметам учебного плана на уровне, достаточном для продолжения образования на ступени основного общего образования (то есть овладеть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общеучебными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умениями и навыками).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Овладеть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простейшими навыками самоконтроля учебных действий, культурой поведения и речи.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Освоить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деятельности (познавательную, речевую, алгоритм работы с информацией, порядок организации деятельности: установление последовательности действий, выполнение инструкций, определение способов контроля, определение причин возникающих трудностей, нахождение и самостоятельное исправление ошибок и др.).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Овладеть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навыками учебной деятельности, элементами теоретического мышления.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потребность самостоятельно учиться, желания учиться, понимания взаимосвязи явлении внешнего мира.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Овладеть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основами личной гигиены и здорового образа жизни.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5044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Универсальные  учебные действия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УУД: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8873" y="1731628"/>
            <a:ext cx="7871941" cy="4393282"/>
            <a:chOff x="504825" y="1340768"/>
            <a:chExt cx="7871941" cy="4393282"/>
          </a:xfrm>
        </p:grpSpPr>
        <p:sp>
          <p:nvSpPr>
            <p:cNvPr id="4" name="Овал 3"/>
            <p:cNvSpPr/>
            <p:nvPr/>
          </p:nvSpPr>
          <p:spPr>
            <a:xfrm>
              <a:off x="1512888" y="2060848"/>
              <a:ext cx="6143625" cy="3286125"/>
            </a:xfrm>
            <a:prstGeom prst="ellipse">
              <a:avLst/>
            </a:prstGeom>
            <a:gradFill rotWithShape="1">
              <a:gsLst>
                <a:gs pos="0">
                  <a:srgbClr val="F0A22E">
                    <a:tint val="30000"/>
                    <a:satMod val="250000"/>
                  </a:srgbClr>
                </a:gs>
                <a:gs pos="72000">
                  <a:srgbClr val="F0A22E">
                    <a:tint val="75000"/>
                    <a:satMod val="210000"/>
                  </a:srgbClr>
                </a:gs>
                <a:gs pos="100000">
                  <a:srgbClr val="F0A22E">
                    <a:tint val="85000"/>
                    <a:satMod val="210000"/>
                  </a:srgbClr>
                </a:gs>
              </a:gsLst>
              <a:lin ang="5400000" scaled="1"/>
            </a:gradFill>
            <a:ln w="10000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3276600" y="2636838"/>
              <a:ext cx="2286000" cy="1500187"/>
            </a:xfrm>
            <a:prstGeom prst="ellipse">
              <a:avLst/>
            </a:prstGeom>
            <a:gradFill rotWithShape="1">
              <a:gsLst>
                <a:gs pos="0">
                  <a:srgbClr val="F0A22E">
                    <a:tint val="30000"/>
                    <a:satMod val="250000"/>
                  </a:srgbClr>
                </a:gs>
                <a:gs pos="72000">
                  <a:srgbClr val="F0A22E">
                    <a:tint val="75000"/>
                    <a:satMod val="210000"/>
                  </a:srgbClr>
                </a:gs>
                <a:gs pos="100000">
                  <a:srgbClr val="F0A22E">
                    <a:tint val="85000"/>
                    <a:satMod val="210000"/>
                  </a:srgbClr>
                </a:gs>
              </a:gsLst>
              <a:lin ang="5400000" scaled="1"/>
            </a:gradFill>
            <a:ln w="10000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492500" y="2924175"/>
              <a:ext cx="1785938" cy="928688"/>
            </a:xfrm>
            <a:prstGeom prst="roundRect">
              <a:avLst/>
            </a:prstGeom>
            <a:solidFill>
              <a:srgbClr val="F0A22E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1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/>
                  <a:ea typeface="+mn-ea"/>
                  <a:cs typeface="+mn-cs"/>
                </a:rPr>
                <a:t>Выпускник начальной школы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92500" y="1340768"/>
              <a:ext cx="1944688" cy="1150937"/>
            </a:xfrm>
            <a:prstGeom prst="roundRect">
              <a:avLst/>
            </a:prstGeom>
            <a:solidFill>
              <a:srgbClr val="F0A22E"/>
            </a:solidFill>
            <a:ln w="25400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/>
                  <a:ea typeface="+mn-ea"/>
                  <a:cs typeface="+mn-cs"/>
                </a:rPr>
                <a:t>Познавательные</a:t>
              </a:r>
              <a:r>
                <a: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516216" y="2924175"/>
              <a:ext cx="1860550" cy="1079500"/>
            </a:xfrm>
            <a:prstGeom prst="roundRect">
              <a:avLst/>
            </a:prstGeom>
            <a:solidFill>
              <a:srgbClr val="F0A22E"/>
            </a:solidFill>
            <a:ln w="25400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/>
                  <a:ea typeface="+mn-ea"/>
                  <a:cs typeface="+mn-cs"/>
                </a:rPr>
                <a:t>Регулятивные 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563938" y="4508500"/>
              <a:ext cx="2016125" cy="1225550"/>
            </a:xfrm>
            <a:prstGeom prst="roundRect">
              <a:avLst/>
            </a:prstGeom>
            <a:solidFill>
              <a:srgbClr val="F0A22E"/>
            </a:solidFill>
            <a:ln w="25400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/>
                  <a:ea typeface="+mn-ea"/>
                  <a:cs typeface="+mn-cs"/>
                </a:rPr>
                <a:t>Личностные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04825" y="2848769"/>
              <a:ext cx="2016125" cy="1079500"/>
            </a:xfrm>
            <a:prstGeom prst="roundRect">
              <a:avLst/>
            </a:prstGeom>
            <a:solidFill>
              <a:srgbClr val="F0A22E"/>
            </a:solidFill>
            <a:ln w="25400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/>
                  <a:ea typeface="+mn-ea"/>
                  <a:cs typeface="+mn-cs"/>
                </a:rPr>
                <a:t>КОММУНИКАТИВНЫЕ </a:t>
              </a:r>
            </a:p>
          </p:txBody>
        </p: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5429250" y="2643188"/>
              <a:ext cx="1841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59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 родителей </a:t>
            </a:r>
            <a:b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выпускников начальной школы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40188" cy="4815384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«Выпускник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начальной школы - это школьник, который уже понимает свое место в коллективе, понимает себя, умеет ставить перед собой вопросы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«Кто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я?" и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«Почему 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я?" Он должен уметь ставить перед собой цель и планировать ее достижение, в основном уже самостоятельно. Если эти качества формируются в процессе обучения, это помогает ему стать организованным, коммуникативным, толерантным, да и необходимые знания поможет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приобрести.»</a:t>
            </a:r>
            <a:endParaRPr lang="ru-RU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2040" y="1196752"/>
            <a:ext cx="4041775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Выпускник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начальной школы должен быть готов к обучению в среднем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звене. А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 к этому он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будет,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будет здоров.  С современными образовательными технологиями это возможно . Он должен уметь самостоятельно добывать знания, быть воспитанным, коммуникативным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творческим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 желанием идти в школу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endParaRPr lang="ru-RU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 я 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поняла, что главное в начальной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школе - научить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добывать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знания,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пользоваться справочной литературой, уметь формировать свою точку зрения по любому вопросу, а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учителю - 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 координатором всех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детских </a:t>
            </a: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умений и возможностей.»</a:t>
            </a: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Рекомендации на каждый день для родителей ГУО &quot;Средняя школа 1 г. Сенно им. З.И. Азгура&quot; Витеб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83"/>
            <a:ext cx="1728192" cy="129614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591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618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бюджетное общеобразовательное учреждение -  Средняя общеобразовательная школа №9 г. Мценска </vt:lpstr>
      <vt:lpstr>ФГОС </vt:lpstr>
      <vt:lpstr>Преемственность в образовании</vt:lpstr>
      <vt:lpstr>Приоритетная цель школьного образования:</vt:lpstr>
      <vt:lpstr>Презентация PowerPoint</vt:lpstr>
      <vt:lpstr> Программа формирования УУД включает в себя: </vt:lpstr>
      <vt:lpstr>Выпускник начальной школы должен:  </vt:lpstr>
      <vt:lpstr>Универсальные  учебные действия</vt:lpstr>
      <vt:lpstr> Мнение родителей  выпускников начальной школы </vt:lpstr>
      <vt:lpstr>Презентация PowerPoint</vt:lpstr>
      <vt:lpstr>Презентация PowerPoint</vt:lpstr>
      <vt:lpstr>ФГОС уровней обучения – преемственность и развитие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-  Средняя общеобразовательная школа №9 г. Мценска </dc:title>
  <dc:creator>Fatneva_MN</dc:creator>
  <cp:lastModifiedBy>Fatneva_MN</cp:lastModifiedBy>
  <cp:revision>57</cp:revision>
  <dcterms:created xsi:type="dcterms:W3CDTF">2015-04-20T07:34:39Z</dcterms:created>
  <dcterms:modified xsi:type="dcterms:W3CDTF">2016-02-01T10:24:31Z</dcterms:modified>
</cp:coreProperties>
</file>