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71B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557" y="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7E7ED-5623-42C2-ADDA-9AAD8429746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309A-B2B3-4905-A9A6-B7AB7C431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9309A-B2B3-4905-A9A6-B7AB7C431F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D431F6-AF27-41B8-B507-CED18281DF51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0F2664-22EA-475B-9B70-6F68B83F1D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iveinternet.ru/journal_proc.php?action=redirect&amp;url=http://www.libo.ru/uploads/posts/2009-10/1256011443_275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liveinternet.ru/journal_proc.php?action=redirect&amp;url=http://static.diary.ru/userdir/2/6/0/0/260069/28313215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jpeg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3.gif"/><Relationship Id="rId9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liveinternet.ru/journal_proc.php?action=redirect&amp;url=http://img0.liveinternet.ru/images/attach/c/2/73/155/73155278_5953123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liveinternet.ru/journal_proc.php?action=redirect&amp;url=http://stat8.blog.ru/lr/090cbd3eee260b39db1318388db148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liveinternet.ru/journal_proc.php?action=redirect&amp;url=http://www.artleo.com/pic/201105/1024x600/artleo.com-128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Наркотики. </a:t>
            </a:r>
            <a:br>
              <a:rPr lang="ru-RU" dirty="0" smtClean="0"/>
            </a:br>
            <a:r>
              <a:rPr lang="ru-RU" dirty="0" smtClean="0"/>
              <a:t>Влияние их на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МОУ СОШ №2 р.п.Пачелма</a:t>
            </a:r>
          </a:p>
          <a:p>
            <a:r>
              <a:rPr lang="ru-RU" dirty="0" smtClean="0"/>
              <a:t>Пряхина Е.А. учитель химии.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Наркомания в Пензенской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rudocs.exdat.com/pars_docs/tw_refs/595/594536/594536_html_24bea660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1785926"/>
            <a:ext cx="48577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643051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Основная масса больных наркоманией в Пензенской области, которые состоят под диспансерным наблюдением, употребляют препараты группы опия (1471 человек), с </a:t>
            </a:r>
            <a:r>
              <a:rPr lang="ru-RU" sz="2400" dirty="0" err="1"/>
              <a:t>каннабиноидной</a:t>
            </a:r>
            <a:r>
              <a:rPr lang="ru-RU" sz="2400" dirty="0"/>
              <a:t> наркоманией – 48, с наркоманией </a:t>
            </a:r>
            <a:r>
              <a:rPr lang="ru-RU" sz="2400" dirty="0" err="1"/>
              <a:t>психостимуляторами</a:t>
            </a:r>
            <a:r>
              <a:rPr lang="ru-RU" sz="2400" dirty="0"/>
              <a:t> – 44 человека, с </a:t>
            </a:r>
            <a:r>
              <a:rPr lang="ru-RU" sz="2400" dirty="0" err="1"/>
              <a:t>полинаркоманией</a:t>
            </a:r>
            <a:r>
              <a:rPr lang="ru-RU" sz="2400" dirty="0"/>
              <a:t> – 26 человек.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286380" cy="221457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Наркомания в России продолжает "молодеть". По последним данным,  более 60 % наркоманов - люди в  возрасте 18-30 лет и</a:t>
            </a: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почти 20 % - школьники</a:t>
            </a:r>
            <a:endParaRPr lang="ru-RU" dirty="0"/>
          </a:p>
        </p:txBody>
      </p:sp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378621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3643338" cy="371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496" y="3357562"/>
            <a:ext cx="4857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Средний возраст приобщения к наркотикам в России составляет </a:t>
            </a:r>
            <a:r>
              <a:rPr lang="ru-RU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15-17 лет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 но участились случаи первичного употребления наркотиков детьми </a:t>
            </a:r>
            <a:r>
              <a:rPr lang="ru-RU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11-13 лет</a:t>
            </a: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  </a:t>
            </a:r>
            <a:b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Отмечены  и  случаи употребления наркотиков детьми</a:t>
            </a: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6-7 лет</a:t>
            </a: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ru-RU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5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ПОСЛЕДСТВИЯ</a:t>
            </a:r>
            <a:br>
              <a:rPr lang="ru-RU" sz="5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Picture 27" descr="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071547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16"/>
          <p:cNvPicPr>
            <a:picLocks noChangeAspect="1" noChangeArrowheads="1"/>
          </p:cNvPicPr>
          <p:nvPr/>
        </p:nvPicPr>
        <p:blipFill>
          <a:blip r:embed="rId3" cstate="email">
            <a:lum bright="6000" contrast="20000"/>
          </a:blip>
          <a:srcRect/>
          <a:stretch>
            <a:fillRect/>
          </a:stretch>
        </p:blipFill>
        <p:spPr bwMode="auto">
          <a:xfrm>
            <a:off x="285720" y="1071546"/>
            <a:ext cx="268290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43240" y="1142984"/>
            <a:ext cx="2786082" cy="40005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229493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первую очередь наркотики влияют на психику,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она приводит к духовной деградации и полному физическому истощению организма.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82403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При употреблении наркотиков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начинает разлагаться печень, изменяют свою работу почки и вслед за ними начинают разрушаться все органы в организме, </a:t>
            </a:r>
            <a:r>
              <a:rPr lang="ru-RU" sz="2800" b="1" dirty="0" smtClean="0">
                <a:solidFill>
                  <a:srgbClr val="7030A0"/>
                </a:solidFill>
                <a:latin typeface="Arial" charset="0"/>
              </a:rPr>
              <a:t>делая употребляющего наркотики инвалидом на всю жизнь.</a:t>
            </a:r>
            <a:r>
              <a:rPr lang="ru-RU" sz="2800" dirty="0" smtClean="0">
                <a:solidFill>
                  <a:srgbClr val="7030A0"/>
                </a:solidFill>
                <a:latin typeface="Arial" charset="0"/>
              </a:rPr>
              <a:t> 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G:\нарком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0042"/>
            <a:ext cx="4000496" cy="3714776"/>
          </a:xfrm>
          <a:prstGeom prst="rect">
            <a:avLst/>
          </a:prstGeom>
          <a:noFill/>
        </p:spPr>
      </p:pic>
      <p:pic>
        <p:nvPicPr>
          <p:cNvPr id="1029" name="Picture 5" descr="G:\наркоман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564357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G:\нарком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4429" y="1935163"/>
            <a:ext cx="6535142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Наркоман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> - раб наркотика; ради него он пойдёт на любую низость и 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>преступление. И рано 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>или поздно приведёт его к смерти.  Даже одного приёма достаточно, чтобы стать </a:t>
            </a:r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"зависимым".</a:t>
            </a:r>
            <a:endParaRPr lang="ru-RU" sz="24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4897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928670"/>
            <a:ext cx="4500562" cy="592933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Средняя продолжительность жизни активного наркомана составляет 3 года. </a:t>
            </a:r>
          </a:p>
          <a:p>
            <a:pPr>
              <a:buFont typeface="Wingdings" pitchFamily="2" charset="2"/>
              <a:buChar char="q"/>
            </a:pPr>
            <a:endParaRPr lang="ru-RU" sz="28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Дети, рождённые от наркоманов, умирают очень быстро, доживая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в среднем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до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4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месяцев. </a:t>
            </a:r>
          </a:p>
          <a:p>
            <a:pPr>
              <a:buFont typeface="Wingdings" pitchFamily="2" charset="2"/>
              <a:buChar char="q"/>
            </a:pPr>
            <a:endParaRPr lang="ru-RU" sz="28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Наркотик губит наше будущее поколение, наших детей, а значит, и будущее всей страны.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наркореб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150"/>
            <a:ext cx="4643438" cy="553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урод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"/>
            <a:ext cx="414340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misc3006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4929204" y="-357198"/>
            <a:ext cx="35718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misc3001_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429000"/>
            <a:ext cx="4143404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55009824_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00438"/>
            <a:ext cx="45720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1857364"/>
            <a:ext cx="48062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У наркоманов </a:t>
            </a:r>
            <a:r>
              <a:rPr lang="ru-RU" sz="3200" b="1" dirty="0" smtClean="0">
                <a:solidFill>
                  <a:srgbClr val="FF0000"/>
                </a:solidFill>
              </a:rPr>
              <a:t>рождаются дети –уроды или </a:t>
            </a:r>
            <a:r>
              <a:rPr lang="ru-RU" sz="3600" b="1" dirty="0" smtClean="0">
                <a:solidFill>
                  <a:srgbClr val="FF0000"/>
                </a:solidFill>
              </a:rPr>
              <a:t>нежизнеспособные</a:t>
            </a:r>
            <a:r>
              <a:rPr lang="ru-RU" sz="3200" b="1" dirty="0" smtClean="0">
                <a:solidFill>
                  <a:srgbClr val="FF0000"/>
                </a:solidFill>
              </a:rPr>
              <a:t> дети.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Факты о известных людях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" name="Picture 7" descr="Курт кобей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000240"/>
            <a:ext cx="4500594" cy="4621222"/>
          </a:xfrm>
          <a:ln w="57150">
            <a:solidFill>
              <a:srgbClr val="0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357430"/>
            <a:ext cx="38576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Смерть легендарного </a:t>
            </a:r>
            <a:r>
              <a:rPr lang="ru-RU" sz="2800" b="1" i="1" dirty="0" err="1" smtClean="0"/>
              <a:t>Курта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Кобейна</a:t>
            </a:r>
            <a:r>
              <a:rPr lang="ru-RU" sz="2800" b="1" i="1" dirty="0" smtClean="0"/>
              <a:t>, солиста группы «Нирвана», - следствие увлечения наркотиками.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op5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285728"/>
            <a:ext cx="4572032" cy="6143667"/>
          </a:xfrm>
          <a:noFill/>
          <a:ln w="57150">
            <a:solidFill>
              <a:srgbClr val="0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350046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16 августа 1977 года Элвис Пресли был найден мертвым в ванной комнате своего дома. Он скончался от сердечного приступа. Ему было только 42 года. Врачи нашли в его крови 10 разных видов наркотиков.</a:t>
            </a: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kern="10" spc="720" dirty="0" smtClean="0"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Задумайтесь…</a:t>
            </a:r>
            <a:r>
              <a:rPr lang="ru-RU" sz="5400" b="1" kern="10" spc="720" dirty="0" smtClean="0"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sz="5400" b="1" kern="10" spc="720" dirty="0" smtClean="0"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</a:br>
            <a:endParaRPr lang="ru-RU" dirty="0"/>
          </a:p>
        </p:txBody>
      </p:sp>
      <p:pic>
        <p:nvPicPr>
          <p:cNvPr id="4" name="i-main-pic" descr="Картинка 36 из 155158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2148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9 из 160668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3786214" cy="411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64357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Высоцкий</a:t>
            </a:r>
            <a:r>
              <a:rPr lang="ru-RU" sz="2400" dirty="0">
                <a:solidFill>
                  <a:srgbClr val="002060"/>
                </a:solidFill>
              </a:rPr>
              <a:t>- морфий</a:t>
            </a:r>
            <a:r>
              <a:rPr lang="ru-RU" sz="2400" dirty="0" smtClean="0">
                <a:solidFill>
                  <a:srgbClr val="002060"/>
                </a:solidFill>
              </a:rPr>
              <a:t>, опиаты 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стимуляторы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500693" y="6143645"/>
            <a:ext cx="3286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микс</a:t>
            </a:r>
            <a:r>
              <a:rPr lang="ru-RU" sz="2400" dirty="0" smtClean="0">
                <a:solidFill>
                  <a:srgbClr val="002060"/>
                </a:solidFill>
              </a:rPr>
              <a:t> барбитуратов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000596" y="5715016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b="1" dirty="0" err="1">
                <a:solidFill>
                  <a:srgbClr val="002060"/>
                </a:solidFill>
              </a:rPr>
              <a:t>Мерилин</a:t>
            </a:r>
            <a:r>
              <a:rPr lang="ru-RU" sz="2400" b="1" dirty="0">
                <a:solidFill>
                  <a:srgbClr val="002060"/>
                </a:solidFill>
              </a:rPr>
              <a:t> Монро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Белый мрамор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357166"/>
            <a:ext cx="8229600" cy="1489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Основные группы наркотиков</a:t>
            </a:r>
          </a:p>
        </p:txBody>
      </p:sp>
      <p:pic>
        <p:nvPicPr>
          <p:cNvPr id="5" name="Picture 5" descr="feu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7686" y="2000240"/>
            <a:ext cx="4381528" cy="4429156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000240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hlinkClick r:id="" action="ppaction://noaction">
                  <a:snd r:embed="rId5" name="chimes.wav"/>
                </a:hlinkClick>
              </a:rPr>
              <a:t>Стимуляторы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hlinkClick r:id="" action="ppaction://noaction">
                  <a:snd r:embed="rId6" name="chimes.wav"/>
                </a:hlinkClick>
              </a:rPr>
              <a:t>Галлюциногены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hlinkClick r:id="" action="ppaction://noaction">
                  <a:snd r:embed="rId7" name="chimes.wav"/>
                </a:hlinkClick>
              </a:rPr>
              <a:t>Транквилизаторы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hlinkClick r:id="" action="ppaction://noaction">
                  <a:snd r:embed="rId8" name="chimes.wav"/>
                </a:hlinkClick>
              </a:rPr>
              <a:t>Препараты конопли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hlinkClick r:id="" action="ppaction://noaction">
                  <a:snd r:embed="rId9" name="chimes.wav"/>
                </a:hlinkClick>
              </a:rPr>
              <a:t>Опиаты</a:t>
            </a:r>
          </a:p>
          <a:p>
            <a:pPr>
              <a:defRPr/>
            </a:pPr>
            <a:r>
              <a:rPr lang="ru-RU" sz="3600" b="1" dirty="0" err="1" smtClean="0">
                <a:solidFill>
                  <a:srgbClr val="FF0000"/>
                </a:solidFill>
                <a:hlinkClick r:id="" action="ppaction://noaction">
                  <a:snd r:embed="rId10" name="chimes.wav"/>
                </a:hlinkClick>
              </a:rPr>
              <a:t>Ингалянты</a:t>
            </a:r>
            <a:endParaRPr lang="ru-RU" sz="3600" b="1" dirty="0">
              <a:solidFill>
                <a:srgbClr val="FF0000"/>
              </a:solidFill>
              <a:hlinkClick r:id="" action="ppaction://noaction">
                <a:snd r:embed="rId11" name="chimes.wav"/>
              </a:hlinkClick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643578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Дельфин</a:t>
            </a:r>
            <a:r>
              <a:rPr lang="ru-RU" sz="2800" dirty="0" smtClean="0"/>
              <a:t> - героин</a:t>
            </a:r>
          </a:p>
        </p:txBody>
      </p:sp>
      <p:pic>
        <p:nvPicPr>
          <p:cNvPr id="5" name="i-main-pic" descr="Картинка 4 из 109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442915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65240" y="105489"/>
            <a:ext cx="213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Картинка 27 из 1588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642918"/>
            <a:ext cx="3643338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5715016"/>
            <a:ext cx="4500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Виктор </a:t>
            </a:r>
            <a:r>
              <a:rPr lang="ru-RU" sz="2400" b="1" dirty="0" err="1"/>
              <a:t>Цой</a:t>
            </a:r>
            <a:r>
              <a:rPr lang="ru-RU" sz="2400" dirty="0"/>
              <a:t> - </a:t>
            </a:r>
            <a:r>
              <a:rPr lang="ru-RU" sz="2400" dirty="0" err="1"/>
              <a:t>опиаты,героин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7 из 167669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214842" cy="45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00636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C71B"/>
                </a:solidFill>
              </a:rPr>
              <a:t>Сальвадор Дали</a:t>
            </a:r>
            <a:r>
              <a:rPr lang="ru-RU" sz="2400" dirty="0">
                <a:solidFill>
                  <a:srgbClr val="1FC71B"/>
                </a:solidFill>
              </a:rPr>
              <a:t> - отвар </a:t>
            </a:r>
            <a:r>
              <a:rPr lang="ru-RU" sz="2400" dirty="0" smtClean="0">
                <a:solidFill>
                  <a:srgbClr val="1FC71B"/>
                </a:solidFill>
              </a:rPr>
              <a:t>опиума</a:t>
            </a:r>
          </a:p>
          <a:p>
            <a:pPr algn="ctr"/>
            <a:r>
              <a:rPr lang="ru-RU" sz="2400" dirty="0" smtClean="0">
                <a:solidFill>
                  <a:srgbClr val="1FC71B"/>
                </a:solidFill>
              </a:rPr>
              <a:t> </a:t>
            </a:r>
            <a:r>
              <a:rPr lang="ru-RU" sz="2400" dirty="0">
                <a:solidFill>
                  <a:srgbClr val="1FC71B"/>
                </a:solidFill>
              </a:rPr>
              <a:t>( действует как героин) </a:t>
            </a:r>
          </a:p>
        </p:txBody>
      </p:sp>
      <p:pic>
        <p:nvPicPr>
          <p:cNvPr id="8" name="i-main-pic" descr="Картинка 50 из 156040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85728"/>
            <a:ext cx="65722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00562" y="5072074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C71B"/>
                </a:solidFill>
              </a:rPr>
              <a:t>Бритни Спирс</a:t>
            </a:r>
            <a:r>
              <a:rPr lang="ru-RU" sz="2400" dirty="0">
                <a:solidFill>
                  <a:srgbClr val="1FC71B"/>
                </a:solidFill>
              </a:rPr>
              <a:t> кокаин, </a:t>
            </a:r>
            <a:r>
              <a:rPr lang="ru-RU" sz="2400" dirty="0" smtClean="0">
                <a:solidFill>
                  <a:srgbClr val="1FC71B"/>
                </a:solidFill>
              </a:rPr>
              <a:t>героин. Проходила </a:t>
            </a:r>
            <a:r>
              <a:rPr lang="ru-RU" sz="2400" dirty="0" err="1">
                <a:solidFill>
                  <a:srgbClr val="1FC71B"/>
                </a:solidFill>
              </a:rPr>
              <a:t>метадоновую</a:t>
            </a:r>
            <a:r>
              <a:rPr lang="ru-RU" sz="2400" dirty="0">
                <a:solidFill>
                  <a:srgbClr val="1FC71B"/>
                </a:solidFill>
              </a:rPr>
              <a:t> терапию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FC71B"/>
                </a:solidFill>
              </a:rPr>
              <a:t>Искоренить наркоманию – неотложная и гуманнейшая задача. Для этого наше общество имеет все возможности и условия. И гражданский долг каждого из нас – включиться в борьбу против наступления дурманящей отравы. Чтобы никогда не увидеть на руках детей следы ядовитого жала шприца. Не уловить приторный запах </a:t>
            </a:r>
            <a:r>
              <a:rPr lang="ru-RU" sz="3200" dirty="0" err="1" smtClean="0">
                <a:solidFill>
                  <a:srgbClr val="1FC71B"/>
                </a:solidFill>
              </a:rPr>
              <a:t>анаши</a:t>
            </a:r>
            <a:r>
              <a:rPr lang="ru-RU" sz="3200" dirty="0" smtClean="0">
                <a:solidFill>
                  <a:srgbClr val="1FC71B"/>
                </a:solidFill>
              </a:rPr>
              <a:t>. Не увидеть родных вам людей в муках. Надо, чтобы мы все поняли, что наркомания это трагедия.</a:t>
            </a:r>
            <a:endParaRPr lang="ru-RU" sz="3200" dirty="0">
              <a:solidFill>
                <a:srgbClr val="1FC7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А теперь посмотрим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на этих людей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Picture 4" descr="Алексей Немов: закончил Тольяттинский педагогический университет по специальности трене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9" y="1928802"/>
            <a:ext cx="3643337" cy="3571900"/>
          </a:xfrm>
          <a:noFill/>
          <a:ln/>
        </p:spPr>
      </p:pic>
      <p:pic>
        <p:nvPicPr>
          <p:cNvPr id="5" name="Picture 4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43100"/>
            <a:ext cx="4170369" cy="3557602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5000596" y="5715016"/>
            <a:ext cx="41434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Мария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Шарапова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786454"/>
            <a:ext cx="1903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Алексей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Немов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G:\безру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643306" cy="4786322"/>
          </a:xfrm>
          <a:prstGeom prst="rect">
            <a:avLst/>
          </a:prstGeom>
          <a:noFill/>
        </p:spPr>
      </p:pic>
      <p:pic>
        <p:nvPicPr>
          <p:cNvPr id="35844" name="Picture 4" descr="G:\валу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3857652" cy="4929198"/>
          </a:xfrm>
          <a:prstGeom prst="rect">
            <a:avLst/>
          </a:prstGeom>
          <a:noFill/>
        </p:spPr>
      </p:pic>
      <p:pic>
        <p:nvPicPr>
          <p:cNvPr id="35845" name="Picture 5" descr="G:\пут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86124"/>
            <a:ext cx="6000792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04880"/>
            <a:ext cx="8229600" cy="5753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Возможна </a:t>
            </a:r>
            <a:r>
              <a:rPr lang="ru-RU" sz="4400" b="1" smtClean="0">
                <a:solidFill>
                  <a:srgbClr val="FF0000"/>
                </a:solidFill>
              </a:rPr>
              <a:t>ли </a:t>
            </a:r>
            <a:r>
              <a:rPr lang="ru-RU" sz="4400" b="1" smtClean="0">
                <a:solidFill>
                  <a:srgbClr val="FF0000"/>
                </a:solidFill>
              </a:rPr>
              <a:t>была </a:t>
            </a:r>
            <a:r>
              <a:rPr lang="ru-RU" sz="4400" b="1" dirty="0" smtClean="0">
                <a:solidFill>
                  <a:srgbClr val="FF0000"/>
                </a:solidFill>
              </a:rPr>
              <a:t>их победа, если бы они впустили в свою жизнь наркотики?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14818"/>
            <a:ext cx="70009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8800" b="1" dirty="0" smtClean="0">
                <a:solidFill>
                  <a:srgbClr val="7030A0"/>
                </a:solidFill>
              </a:rPr>
              <a:t>НИКОГДА!</a:t>
            </a:r>
            <a:endParaRPr lang="ru-RU" sz="8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Выберите те вещества, которые обладают наркотическим действием:(3 б.)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  а. поваренная соль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б. кокаин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в. опиум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г. сахароза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д. эфедрин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е. крахмал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ж. этиловый спирт.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Назовите наиболее опасный способ применения наркотиков.( 1 б. )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Выберите из перечисленных те признаки, по которым определяется состояние передозировки наркотиками.( 3 б. )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а . покраснение кожи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б. отек конечностей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в. озноб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г. судороги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д. ослабление реакции зрачков на свет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е. синюшный цвет кожи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Назовите три вещества, которые могут применятся токсикоманами для опьяняющего состояния.( 3б. )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  Ответы: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1. б, в, д.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2. внутривенно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3. а, г, д.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4. клей, растворители,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эфир,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аэрозоли… 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8729666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</a:rPr>
              <a:t>Знайте…</a:t>
            </a:r>
            <a:endParaRPr lang="ru-RU" sz="8800" dirty="0">
              <a:solidFill>
                <a:srgbClr val="0070C0"/>
              </a:solidFill>
            </a:endParaRPr>
          </a:p>
        </p:txBody>
      </p:sp>
      <p:pic>
        <p:nvPicPr>
          <p:cNvPr id="4" name="Picture 9" descr="30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571612"/>
            <a:ext cx="4786314" cy="600079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2000240"/>
            <a:ext cx="3429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3300"/>
              </a:buClr>
              <a:buSzPct val="130000"/>
              <a:buFont typeface="Wingdings" pitchFamily="2" charset="2"/>
              <a:buChar char="6"/>
              <a:defRPr/>
            </a:pPr>
            <a:r>
              <a:rPr lang="ru-RU" sz="3200" b="1" dirty="0">
                <a:solidFill>
                  <a:srgbClr val="FF3300"/>
                </a:solidFill>
              </a:rPr>
              <a:t>ИЗ ЛЮБОЙ САМОЙ ТРУДНОЙ СИТУАЦИИ ЕСТЬ ВЫХОД.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6"/>
              <a:defRPr/>
            </a:pPr>
            <a:r>
              <a:rPr lang="ru-RU" sz="3200" b="1" dirty="0">
                <a:solidFill>
                  <a:srgbClr val="FF3300"/>
                </a:solidFill>
              </a:rPr>
              <a:t>    НАДО ТОЛЬКО ПЫТАТЬСЯ ЕГО НАЙТИ!                                    </a:t>
            </a:r>
          </a:p>
          <a:p>
            <a:pPr>
              <a:buClr>
                <a:srgbClr val="FF3300"/>
              </a:buClr>
              <a:buSzPct val="130000"/>
              <a:defRPr/>
            </a:pPr>
            <a:r>
              <a:rPr lang="ru-RU" sz="3200" dirty="0">
                <a:solidFill>
                  <a:srgbClr val="FF3300"/>
                </a:solidFill>
              </a:rPr>
              <a:t>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54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Стимуляторы</a:t>
            </a:r>
            <a:endParaRPr lang="ru-RU" dirty="0"/>
          </a:p>
        </p:txBody>
      </p:sp>
      <p:pic>
        <p:nvPicPr>
          <p:cNvPr id="4" name="Picture 15" descr="cannabis_post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492896"/>
            <a:ext cx="4643470" cy="482453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643051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Вещества, стимулирующие центральную нервную систему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621087"/>
            <a:ext cx="65722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 dirty="0" smtClean="0"/>
              <a:t>К ним относятся: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FF00"/>
                </a:solidFill>
              </a:rPr>
              <a:t>Кокаин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FF00"/>
                </a:solidFill>
              </a:rPr>
              <a:t>Эфедрин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3600" b="1" dirty="0" err="1" smtClean="0">
                <a:solidFill>
                  <a:srgbClr val="00FF00"/>
                </a:solidFill>
              </a:rPr>
              <a:t>Амфитамин</a:t>
            </a:r>
            <a:endParaRPr lang="ru-RU" sz="3600" b="1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/>
          <a:lstStyle/>
          <a:p>
            <a:pPr algn="ctr"/>
            <a:r>
              <a:rPr lang="ru-RU" sz="54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Галлюциногены</a:t>
            </a:r>
            <a:endParaRPr lang="ru-RU" sz="54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4" name="Picture 5" descr="FluorescenceII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072066" y="2468563"/>
            <a:ext cx="385765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142873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Наркотики, вызывающие зрительные и слуховые обманы (галлюцинации).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551836"/>
            <a:ext cx="6357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/>
              <a:t>К ним относятся: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ЛСД</a:t>
            </a:r>
            <a:endParaRPr lang="ru-RU" sz="32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err="1">
                <a:solidFill>
                  <a:srgbClr val="0070C0"/>
                </a:solidFill>
              </a:rPr>
              <a:t>Экстази</a:t>
            </a:r>
            <a:endParaRPr lang="ru-RU" sz="32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err="1">
                <a:solidFill>
                  <a:srgbClr val="0070C0"/>
                </a:solidFill>
              </a:rPr>
              <a:t>Димедрол</a:t>
            </a:r>
            <a:r>
              <a:rPr lang="ru-RU" sz="3200" b="1" dirty="0">
                <a:solidFill>
                  <a:srgbClr val="0070C0"/>
                </a:solidFill>
              </a:rPr>
              <a:t> и другие.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0070C0"/>
                </a:solidFill>
              </a:rPr>
              <a:t>Некоторые грибы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0070C0"/>
                </a:solidFill>
              </a:rPr>
              <a:t>Мускатный орех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endParaRPr lang="ru-RU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Пи-Си-Пи</a:t>
            </a:r>
            <a:r>
              <a:rPr lang="ru-RU" sz="3200" dirty="0" smtClean="0">
                <a:solidFill>
                  <a:srgbClr val="0070C0"/>
                </a:solidFill>
              </a:rPr>
              <a:t>   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Транквилизаторы</a:t>
            </a:r>
            <a:endParaRPr lang="ru-RU" dirty="0"/>
          </a:p>
        </p:txBody>
      </p:sp>
      <p:pic>
        <p:nvPicPr>
          <p:cNvPr id="4" name="Picture 5" descr="cyb-SLAW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9124" y="2428868"/>
            <a:ext cx="421484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50017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Лекарственные средства, подавляющие нервное напряжение и расстройство.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690336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1FC71B"/>
                </a:solidFill>
              </a:rPr>
              <a:t>К ним относятся: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dirty="0" err="1">
                <a:solidFill>
                  <a:srgbClr val="1FC71B"/>
                </a:solidFill>
              </a:rPr>
              <a:t>Седуксен</a:t>
            </a:r>
            <a:endParaRPr lang="ru-RU" sz="3200" dirty="0">
              <a:solidFill>
                <a:srgbClr val="1FC71B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dirty="0">
                <a:solidFill>
                  <a:srgbClr val="1FC71B"/>
                </a:solidFill>
              </a:rPr>
              <a:t>Элениум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dirty="0" err="1">
                <a:solidFill>
                  <a:srgbClr val="1FC71B"/>
                </a:solidFill>
              </a:rPr>
              <a:t>Нитрозепам</a:t>
            </a:r>
            <a:endParaRPr lang="ru-RU" sz="3200" dirty="0">
              <a:solidFill>
                <a:srgbClr val="1FC71B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dirty="0" err="1" smtClean="0">
                <a:solidFill>
                  <a:srgbClr val="1FC71B"/>
                </a:solidFill>
              </a:rPr>
              <a:t>Реланиум</a:t>
            </a:r>
            <a:endParaRPr lang="ru-RU" sz="3200" dirty="0" smtClean="0">
              <a:solidFill>
                <a:srgbClr val="1FC71B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1FC71B"/>
                </a:solidFill>
              </a:rPr>
              <a:t>Барбитураты</a:t>
            </a:r>
            <a:endParaRPr lang="ru-RU" sz="3200" dirty="0">
              <a:solidFill>
                <a:srgbClr val="1FC7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54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Препараты конопли</a:t>
            </a:r>
            <a:endParaRPr lang="ru-RU" dirty="0"/>
          </a:p>
        </p:txBody>
      </p:sp>
      <p:pic>
        <p:nvPicPr>
          <p:cNvPr id="4" name="Picture 8" descr="cannabispot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43438" y="2428868"/>
            <a:ext cx="450056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428736"/>
            <a:ext cx="6858032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</a:rPr>
              <a:t>Вещества , получаемые из различных сортов конопли. Вызывают гашишную наркоманию (гашишизм).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2570"/>
            <a:ext cx="6572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dirty="0"/>
              <a:t>К ним относятся: </a:t>
            </a:r>
          </a:p>
          <a:p>
            <a:pPr>
              <a:lnSpc>
                <a:spcPct val="80000"/>
              </a:lnSpc>
              <a:defRPr/>
            </a:pPr>
            <a:endParaRPr lang="ru-RU" sz="3200" b="1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3600" b="1" dirty="0">
                <a:solidFill>
                  <a:srgbClr val="7030A0"/>
                </a:solidFill>
              </a:rPr>
              <a:t>Гашиш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3600" b="1" dirty="0" err="1">
                <a:solidFill>
                  <a:srgbClr val="7030A0"/>
                </a:solidFill>
              </a:rPr>
              <a:t>Анаша</a:t>
            </a:r>
            <a:endParaRPr lang="ru-RU" sz="36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sz="3600" b="1" dirty="0">
                <a:solidFill>
                  <a:srgbClr val="7030A0"/>
                </a:solidFill>
              </a:rPr>
              <a:t>Марихуана </a:t>
            </a:r>
          </a:p>
          <a:p>
            <a:pPr>
              <a:lnSpc>
                <a:spcPct val="80000"/>
              </a:lnSpc>
              <a:defRPr/>
            </a:pPr>
            <a:r>
              <a:rPr lang="ru-RU" sz="3600" b="1" dirty="0">
                <a:solidFill>
                  <a:srgbClr val="7030A0"/>
                </a:solidFill>
              </a:rPr>
              <a:t>(«план</a:t>
            </a:r>
            <a:r>
              <a:rPr lang="ru-RU" sz="3600" b="1" dirty="0" smtClean="0">
                <a:solidFill>
                  <a:srgbClr val="7030A0"/>
                </a:solidFill>
              </a:rPr>
              <a:t>»)</a:t>
            </a:r>
            <a:endParaRPr lang="ru-RU" sz="36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dirty="0">
                <a:solidFill>
                  <a:srgbClr val="00FF00"/>
                </a:solidFill>
              </a:rPr>
              <a:t>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 descr="Белый мрамор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Опиаты</a:t>
            </a:r>
          </a:p>
        </p:txBody>
      </p:sp>
      <p:pic>
        <p:nvPicPr>
          <p:cNvPr id="7" name="Picture 5" descr="magic_shroom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9124" y="2316320"/>
            <a:ext cx="4714876" cy="454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92880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Препараты группы опия (опий или опиум). Вызывают тяжелую, широко распространенную опийную наркоманию., конкретно – </a:t>
            </a:r>
            <a:r>
              <a:rPr lang="ru-RU" sz="2000" b="1" dirty="0" err="1" smtClean="0">
                <a:solidFill>
                  <a:srgbClr val="FF0000"/>
                </a:solidFill>
              </a:rPr>
              <a:t>героиноманию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496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/>
              <a:t>К ним относятся:</a:t>
            </a:r>
          </a:p>
          <a:p>
            <a:pPr>
              <a:defRPr/>
            </a:pPr>
            <a:endParaRPr lang="ru-RU" sz="3200" b="1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1FC71B"/>
                </a:solidFill>
              </a:rPr>
              <a:t>Опий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1FC71B"/>
                </a:solidFill>
              </a:rPr>
              <a:t>Героин</a:t>
            </a:r>
            <a:endParaRPr lang="ru-RU" sz="3200" b="1" dirty="0">
              <a:solidFill>
                <a:srgbClr val="1FC71B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1FC71B"/>
                </a:solidFill>
              </a:rPr>
              <a:t>Морфин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err="1" smtClean="0">
                <a:solidFill>
                  <a:srgbClr val="1FC71B"/>
                </a:solidFill>
              </a:rPr>
              <a:t>Промедол</a:t>
            </a:r>
            <a:endParaRPr lang="ru-RU" sz="3200" b="1" dirty="0">
              <a:solidFill>
                <a:srgbClr val="1FC71B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b="1" dirty="0" err="1" smtClean="0">
                <a:solidFill>
                  <a:srgbClr val="1FC71B"/>
                </a:solidFill>
              </a:rPr>
              <a:t>Метадон</a:t>
            </a:r>
            <a:endParaRPr lang="ru-RU" sz="3200" b="1" dirty="0">
              <a:solidFill>
                <a:srgbClr val="1FC7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Ингалянты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Вещества, которые вводят в организм через дыхательные пути. </a:t>
            </a:r>
          </a:p>
          <a:p>
            <a:pPr algn="ctr"/>
            <a:endParaRPr lang="ru-RU" dirty="0"/>
          </a:p>
        </p:txBody>
      </p:sp>
      <p:pic>
        <p:nvPicPr>
          <p:cNvPr id="4" name="Picture 5" descr="момент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428624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551836"/>
            <a:ext cx="4786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К ним относятся: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Бензин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Растворители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Клей «Момент»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Эфир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Хлорэтил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Наркомания в России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12" descr="НАРКОТИКИ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4000" contrast="18000"/>
          </a:blip>
          <a:stretch>
            <a:fillRect/>
          </a:stretch>
        </p:blipFill>
        <p:spPr>
          <a:xfrm>
            <a:off x="4286248" y="1500174"/>
            <a:ext cx="4857752" cy="5357826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571613"/>
            <a:ext cx="4000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Россия занимает первое место среди всех стран мира по потреблению героина, на ее долю приходится 21% всего производимого в мире героина и 5% всех </a:t>
            </a:r>
            <a:r>
              <a:rPr lang="ru-RU" sz="2800" b="1" dirty="0" err="1" smtClean="0"/>
              <a:t>опиумсодержащих</a:t>
            </a:r>
            <a:r>
              <a:rPr lang="ru-RU" sz="2800" b="1" dirty="0" smtClean="0"/>
              <a:t> </a:t>
            </a:r>
            <a:r>
              <a:rPr lang="ru-RU" sz="2800" b="1" dirty="0"/>
              <a:t>наркотиков.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755</Words>
  <Application>Microsoft Office PowerPoint</Application>
  <PresentationFormat>Экран (4:3)</PresentationFormat>
  <Paragraphs>126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Наркотики.  Влияние их на человека</vt:lpstr>
      <vt:lpstr>Основные группы наркотиков</vt:lpstr>
      <vt:lpstr>Стимуляторы</vt:lpstr>
      <vt:lpstr>Галлюциногены</vt:lpstr>
      <vt:lpstr>Транквилизаторы</vt:lpstr>
      <vt:lpstr>Препараты конопли</vt:lpstr>
      <vt:lpstr>Опиаты</vt:lpstr>
      <vt:lpstr>Ингалянты</vt:lpstr>
      <vt:lpstr>Наркомания в России</vt:lpstr>
      <vt:lpstr>Наркомания в Пензенской области</vt:lpstr>
      <vt:lpstr>Слайд 11</vt:lpstr>
      <vt:lpstr>ПОСЛЕДСТВИЯ </vt:lpstr>
      <vt:lpstr>Слайд 13</vt:lpstr>
      <vt:lpstr>Слайд 14</vt:lpstr>
      <vt:lpstr>Слайд 15</vt:lpstr>
      <vt:lpstr>Слайд 16</vt:lpstr>
      <vt:lpstr>Факты о известных людях</vt:lpstr>
      <vt:lpstr>Слайд 18</vt:lpstr>
      <vt:lpstr>Задумайтесь… </vt:lpstr>
      <vt:lpstr>Слайд 20</vt:lpstr>
      <vt:lpstr>Слайд 21</vt:lpstr>
      <vt:lpstr>Слайд 22</vt:lpstr>
      <vt:lpstr>А теперь посмотрим  на этих людей</vt:lpstr>
      <vt:lpstr>Слайд 24</vt:lpstr>
      <vt:lpstr>Слайд 25</vt:lpstr>
      <vt:lpstr>Слайд 26</vt:lpstr>
      <vt:lpstr>  Ответы:</vt:lpstr>
      <vt:lpstr>Знайте…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Наркотики.  Влияние их на человека</dc:title>
  <dc:creator>Мещерякова</dc:creator>
  <cp:lastModifiedBy>Мещерякова</cp:lastModifiedBy>
  <cp:revision>26</cp:revision>
  <dcterms:created xsi:type="dcterms:W3CDTF">2015-02-18T16:41:53Z</dcterms:created>
  <dcterms:modified xsi:type="dcterms:W3CDTF">2015-02-24T17:06:16Z</dcterms:modified>
</cp:coreProperties>
</file>