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A52FA5-F260-4B9B-B878-A5C966B355A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AEC2F64-E996-413D-B67F-A4FE6CCB8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Степенная функция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000" dirty="0" smtClean="0"/>
              <a:t>Учитель математики МБОУ ООШ №26 г. </a:t>
            </a:r>
            <a:r>
              <a:rPr lang="ru-RU" sz="2000" smtClean="0"/>
              <a:t>Энгельса</a:t>
            </a:r>
            <a:br>
              <a:rPr lang="ru-RU" sz="2000" smtClean="0"/>
            </a:br>
            <a:r>
              <a:rPr lang="ru-RU" sz="2000" smtClean="0"/>
              <a:t>Еремеева</a:t>
            </a:r>
            <a:r>
              <a:rPr lang="ru-RU" sz="2000" dirty="0" smtClean="0"/>
              <a:t> Елена Борисовна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Свойства и график степенной функции.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где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FF0000"/>
                </a:solidFill>
              </a:rPr>
              <a:t>2р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smtClean="0">
                <a:latin typeface="Cambria Math"/>
                <a:ea typeface="Cambria Math"/>
              </a:rPr>
              <a:t>∈ </a:t>
            </a:r>
            <a:r>
              <a:rPr lang="en-US" dirty="0" smtClean="0">
                <a:latin typeface="Cambria Math"/>
                <a:ea typeface="Cambria Math"/>
              </a:rPr>
              <a:t>N) –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чётное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натуральное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число.</a:t>
            </a:r>
            <a:b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                   у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</a:t>
            </a:r>
          </a:p>
          <a:p>
            <a:r>
              <a:rPr lang="ru-RU" dirty="0" smtClean="0"/>
              <a:t>                   0               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Свойства функции.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[0; +</a:t>
            </a:r>
            <a:r>
              <a:rPr lang="en-US" dirty="0" smtClean="0">
                <a:latin typeface="Cambria Math"/>
                <a:ea typeface="Cambria Math"/>
              </a:rPr>
              <a:t>∞)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 Math"/>
                <a:ea typeface="Cambria Math"/>
              </a:rPr>
              <a:t>y(-x) = y(x) </a:t>
            </a:r>
            <a:r>
              <a:rPr lang="ru-RU" dirty="0" smtClean="0">
                <a:latin typeface="Cambria Math"/>
                <a:ea typeface="Cambria Math"/>
              </a:rPr>
              <a:t>чётная функция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 Math"/>
                <a:ea typeface="Cambria Math"/>
              </a:rPr>
              <a:t>Возрастает на</a:t>
            </a:r>
            <a:r>
              <a:rPr lang="en-US" dirty="0" smtClean="0">
                <a:latin typeface="Cambria Math"/>
                <a:ea typeface="Cambria Math"/>
              </a:rPr>
              <a:t>[0;+∞)</a:t>
            </a:r>
            <a:r>
              <a:rPr lang="ru-RU" dirty="0" smtClean="0">
                <a:latin typeface="Cambria Math"/>
                <a:ea typeface="Cambria Math"/>
              </a:rPr>
              <a:t> убывает на (-∞</a:t>
            </a:r>
            <a:r>
              <a:rPr lang="en-US" dirty="0" smtClean="0">
                <a:latin typeface="Cambria Math"/>
                <a:ea typeface="Cambria Math"/>
              </a:rPr>
              <a:t>;0]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85720" y="3429000"/>
            <a:ext cx="32861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2910" y="4500570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158240" y="2255520"/>
            <a:ext cx="1508760" cy="2240280"/>
          </a:xfrm>
          <a:custGeom>
            <a:avLst/>
            <a:gdLst>
              <a:gd name="connsiteX0" fmla="*/ 0 w 1508760"/>
              <a:gd name="connsiteY0" fmla="*/ 137160 h 2240280"/>
              <a:gd name="connsiteX1" fmla="*/ 746760 w 1508760"/>
              <a:gd name="connsiteY1" fmla="*/ 2240280 h 2240280"/>
              <a:gd name="connsiteX2" fmla="*/ 1478280 w 1508760"/>
              <a:gd name="connsiteY2" fmla="*/ 137160 h 2240280"/>
              <a:gd name="connsiteX3" fmla="*/ 1478280 w 1508760"/>
              <a:gd name="connsiteY3" fmla="*/ 137160 h 2240280"/>
              <a:gd name="connsiteX4" fmla="*/ 1508760 w 1508760"/>
              <a:gd name="connsiteY4" fmla="*/ 0 h 22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760" h="2240280">
                <a:moveTo>
                  <a:pt x="0" y="137160"/>
                </a:moveTo>
                <a:cubicBezTo>
                  <a:pt x="250190" y="1188720"/>
                  <a:pt x="500380" y="2240280"/>
                  <a:pt x="746760" y="2240280"/>
                </a:cubicBezTo>
                <a:cubicBezTo>
                  <a:pt x="993140" y="2240280"/>
                  <a:pt x="1478280" y="137160"/>
                  <a:pt x="1478280" y="137160"/>
                </a:cubicBezTo>
                <a:lnTo>
                  <a:pt x="1478280" y="137160"/>
                </a:lnTo>
                <a:lnTo>
                  <a:pt x="1508760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  где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FF0000"/>
                </a:solidFill>
              </a:rPr>
              <a:t>2р + 1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smtClean="0">
                <a:latin typeface="Cambria Math"/>
                <a:ea typeface="Cambria Math"/>
              </a:rPr>
              <a:t>∈ </a:t>
            </a:r>
            <a:r>
              <a:rPr lang="en-US" dirty="0" smtClean="0">
                <a:latin typeface="Cambria Math"/>
                <a:ea typeface="Cambria Math"/>
              </a:rPr>
              <a:t>N) –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нечётное</a:t>
            </a:r>
            <a:r>
              <a:rPr lang="ru-RU" dirty="0" smtClean="0">
                <a:latin typeface="Cambria Math"/>
                <a:ea typeface="Cambria Math"/>
              </a:rPr>
              <a:t> натуральное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число.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57224" y="1428736"/>
            <a:ext cx="25146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у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</a:t>
            </a:r>
          </a:p>
          <a:p>
            <a:r>
              <a:rPr lang="ru-RU" dirty="0" smtClean="0"/>
              <a:t>                    0                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Свойства функции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R</a:t>
            </a:r>
            <a:endParaRPr lang="en-US" dirty="0" smtClean="0">
              <a:latin typeface="Cambria Math"/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 Math"/>
                <a:ea typeface="Cambria Math"/>
              </a:rPr>
              <a:t>y(-x) =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- y(x) </a:t>
            </a:r>
            <a:r>
              <a:rPr lang="ru-RU" dirty="0" smtClean="0">
                <a:latin typeface="Cambria Math"/>
                <a:ea typeface="Cambria Math"/>
              </a:rPr>
              <a:t>нечётная функция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 Math"/>
                <a:ea typeface="Cambria Math"/>
              </a:rPr>
              <a:t>Возрастает на </a:t>
            </a:r>
            <a:r>
              <a:rPr lang="en-US" dirty="0" smtClean="0">
                <a:latin typeface="Cambria Math"/>
                <a:ea typeface="Cambria Math"/>
              </a:rPr>
              <a:t>R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-32" y="3714752"/>
            <a:ext cx="38576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14348" y="3786190"/>
            <a:ext cx="24288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4570820">
            <a:off x="807312" y="2116811"/>
            <a:ext cx="1857388" cy="150019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5482098">
            <a:off x="1437014" y="3621068"/>
            <a:ext cx="1285884" cy="164307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  где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2р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smtClean="0">
                <a:latin typeface="Cambria Math"/>
                <a:ea typeface="Cambria Math"/>
              </a:rPr>
              <a:t>∈ </a:t>
            </a:r>
            <a:r>
              <a:rPr lang="en-US" dirty="0" smtClean="0">
                <a:latin typeface="Cambria Math"/>
                <a:ea typeface="Cambria Math"/>
              </a:rPr>
              <a:t>N) – 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отрицательное 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чётное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ru-RU" dirty="0" smtClean="0">
                <a:latin typeface="Cambria Math"/>
                <a:ea typeface="Cambria Math"/>
              </a:rPr>
              <a:t>натуральное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число.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57224" y="1428736"/>
            <a:ext cx="25146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у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0                        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i="1" dirty="0" smtClean="0"/>
          </a:p>
          <a:p>
            <a:r>
              <a:rPr lang="ru-RU" b="1" i="1" dirty="0" smtClean="0"/>
              <a:t>Свойства функции.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(-</a:t>
            </a:r>
            <a:r>
              <a:rPr lang="en-US" dirty="0" smtClean="0">
                <a:latin typeface="Cambria Math"/>
                <a:ea typeface="Cambria Math"/>
              </a:rPr>
              <a:t>∞; 0)⋃(0;+∞)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R</a:t>
            </a:r>
            <a:r>
              <a:rPr lang="en-US" dirty="0" smtClean="0">
                <a:latin typeface="Cambria Math"/>
                <a:ea typeface="Cambria Math"/>
              </a:rPr>
              <a:t>₊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 Math"/>
                <a:ea typeface="Cambria Math"/>
              </a:rPr>
              <a:t>y(-x) =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y(x) </a:t>
            </a:r>
            <a:r>
              <a:rPr lang="ru-RU" dirty="0" smtClean="0">
                <a:latin typeface="Cambria Math"/>
                <a:ea typeface="Cambria Math"/>
              </a:rPr>
              <a:t>чётная функция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 Math"/>
                <a:ea typeface="Cambria Math"/>
              </a:rPr>
              <a:t>Возрастает на </a:t>
            </a:r>
            <a:r>
              <a:rPr lang="en-US" dirty="0" smtClean="0">
                <a:latin typeface="Cambria Math"/>
                <a:ea typeface="Cambria Math"/>
              </a:rPr>
              <a:t>R ₋  </a:t>
            </a:r>
          </a:p>
          <a:p>
            <a:pPr marL="514350" indent="-51435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</a:t>
            </a:r>
            <a:r>
              <a:rPr lang="ru-RU" dirty="0" smtClean="0">
                <a:latin typeface="Cambria Math"/>
                <a:ea typeface="Cambria Math"/>
              </a:rPr>
              <a:t>убывает на </a:t>
            </a:r>
            <a:r>
              <a:rPr lang="en-US" dirty="0" smtClean="0">
                <a:latin typeface="Cambria Math"/>
                <a:ea typeface="Cambria Math"/>
              </a:rPr>
              <a:t>R₊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-71470" y="3857628"/>
            <a:ext cx="40005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2910" y="5000636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401320" y="2651760"/>
            <a:ext cx="1343660" cy="2291080"/>
          </a:xfrm>
          <a:custGeom>
            <a:avLst/>
            <a:gdLst>
              <a:gd name="connsiteX0" fmla="*/ 1305560 w 1343660"/>
              <a:gd name="connsiteY0" fmla="*/ 0 h 2291080"/>
              <a:gd name="connsiteX1" fmla="*/ 1153160 w 1343660"/>
              <a:gd name="connsiteY1" fmla="*/ 1905000 h 2291080"/>
              <a:gd name="connsiteX2" fmla="*/ 162560 w 1343660"/>
              <a:gd name="connsiteY2" fmla="*/ 2240280 h 2291080"/>
              <a:gd name="connsiteX3" fmla="*/ 177800 w 1343660"/>
              <a:gd name="connsiteY3" fmla="*/ 2209800 h 2291080"/>
              <a:gd name="connsiteX4" fmla="*/ 193040 w 1343660"/>
              <a:gd name="connsiteY4" fmla="*/ 2209800 h 229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660" h="2291080">
                <a:moveTo>
                  <a:pt x="1305560" y="0"/>
                </a:moveTo>
                <a:cubicBezTo>
                  <a:pt x="1324610" y="765810"/>
                  <a:pt x="1343660" y="1531620"/>
                  <a:pt x="1153160" y="1905000"/>
                </a:cubicBezTo>
                <a:cubicBezTo>
                  <a:pt x="962660" y="2278380"/>
                  <a:pt x="325120" y="2189480"/>
                  <a:pt x="162560" y="2240280"/>
                </a:cubicBezTo>
                <a:cubicBezTo>
                  <a:pt x="0" y="2291080"/>
                  <a:pt x="172720" y="2214880"/>
                  <a:pt x="177800" y="2209800"/>
                </a:cubicBezTo>
                <a:cubicBezTo>
                  <a:pt x="182880" y="2204720"/>
                  <a:pt x="187960" y="2207260"/>
                  <a:pt x="193040" y="22098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080260" y="2727960"/>
            <a:ext cx="1104900" cy="2204720"/>
          </a:xfrm>
          <a:custGeom>
            <a:avLst/>
            <a:gdLst>
              <a:gd name="connsiteX0" fmla="*/ 99060 w 1104900"/>
              <a:gd name="connsiteY0" fmla="*/ 0 h 2204720"/>
              <a:gd name="connsiteX1" fmla="*/ 144780 w 1104900"/>
              <a:gd name="connsiteY1" fmla="*/ 1691640 h 2204720"/>
              <a:gd name="connsiteX2" fmla="*/ 967740 w 1104900"/>
              <a:gd name="connsiteY2" fmla="*/ 2133600 h 2204720"/>
              <a:gd name="connsiteX3" fmla="*/ 967740 w 1104900"/>
              <a:gd name="connsiteY3" fmla="*/ 211836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900" h="2204720">
                <a:moveTo>
                  <a:pt x="99060" y="0"/>
                </a:moveTo>
                <a:cubicBezTo>
                  <a:pt x="49530" y="668020"/>
                  <a:pt x="0" y="1336040"/>
                  <a:pt x="144780" y="1691640"/>
                </a:cubicBezTo>
                <a:cubicBezTo>
                  <a:pt x="289560" y="2047240"/>
                  <a:pt x="830580" y="2062480"/>
                  <a:pt x="967740" y="2133600"/>
                </a:cubicBezTo>
                <a:cubicBezTo>
                  <a:pt x="1104900" y="2204720"/>
                  <a:pt x="1036320" y="2161540"/>
                  <a:pt x="967740" y="2118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  где</a:t>
            </a:r>
            <a:r>
              <a:rPr lang="en-US" dirty="0" smtClean="0"/>
              <a:t> n</a:t>
            </a:r>
            <a:r>
              <a:rPr lang="ru-RU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-(</a:t>
            </a:r>
            <a:r>
              <a:rPr lang="ru-RU" dirty="0" smtClean="0">
                <a:solidFill>
                  <a:srgbClr val="FF0000"/>
                </a:solidFill>
              </a:rPr>
              <a:t>2р + 1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smtClean="0">
                <a:latin typeface="Cambria Math"/>
                <a:ea typeface="Cambria Math"/>
              </a:rPr>
              <a:t>∈ </a:t>
            </a:r>
            <a:r>
              <a:rPr lang="en-US" dirty="0" smtClean="0">
                <a:latin typeface="Cambria Math"/>
                <a:ea typeface="Cambria Math"/>
              </a:rPr>
              <a:t>N) –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отрицательное</a:t>
            </a:r>
            <a:r>
              <a:rPr lang="en-US" dirty="0" smtClean="0">
                <a:solidFill>
                  <a:srgbClr val="FF0000"/>
                </a:solidFill>
                <a:latin typeface="Cambria Math"/>
                <a:ea typeface="Cambria Math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 нечётное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натуральное 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mbria Math"/>
                <a:ea typeface="Cambria Math"/>
              </a:rPr>
              <a:t>число.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</a:t>
            </a:r>
            <a:r>
              <a:rPr lang="ru-RU" dirty="0" smtClean="0"/>
              <a:t> у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</a:t>
            </a: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ru-RU" dirty="0" smtClean="0"/>
              <a:t>   0                       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Свойства функции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R</a:t>
            </a:r>
            <a:r>
              <a:rPr lang="ru-RU" dirty="0" smtClean="0"/>
              <a:t>, кроме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R</a:t>
            </a:r>
            <a:r>
              <a:rPr lang="ru-RU" dirty="0" smtClean="0"/>
              <a:t>, кроме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  <a:endParaRPr lang="en-US" dirty="0" smtClean="0">
              <a:latin typeface="Cambria Math"/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 Math"/>
                <a:ea typeface="Cambria Math"/>
              </a:rPr>
              <a:t>y(-x) =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- y(x) </a:t>
            </a:r>
            <a:r>
              <a:rPr lang="ru-RU" dirty="0" smtClean="0">
                <a:latin typeface="Cambria Math"/>
                <a:ea typeface="Cambria Math"/>
              </a:rPr>
              <a:t>нечётная функция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 Math"/>
                <a:ea typeface="Cambria Math"/>
              </a:rPr>
              <a:t>Убывает на </a:t>
            </a:r>
            <a:r>
              <a:rPr lang="en-US" dirty="0" smtClean="0">
                <a:latin typeface="Cambria Math"/>
                <a:ea typeface="Cambria Math"/>
              </a:rPr>
              <a:t>R</a:t>
            </a:r>
            <a:r>
              <a:rPr lang="ru-RU" dirty="0" smtClean="0">
                <a:latin typeface="Cambria Math"/>
                <a:ea typeface="Cambria Math"/>
              </a:rPr>
              <a:t>, кроме</a:t>
            </a:r>
          </a:p>
          <a:p>
            <a:pPr marL="514350" indent="-514350">
              <a:buNone/>
            </a:pPr>
            <a:r>
              <a:rPr lang="ru-RU" dirty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                                    </a:t>
            </a:r>
            <a:r>
              <a:rPr lang="ru-RU" dirty="0" err="1" smtClean="0">
                <a:latin typeface="Cambria Math"/>
                <a:ea typeface="Cambria Math"/>
              </a:rPr>
              <a:t>х</a:t>
            </a:r>
            <a:r>
              <a:rPr lang="ru-RU" dirty="0" smtClean="0">
                <a:latin typeface="Cambria Math"/>
                <a:ea typeface="Cambria Math"/>
              </a:rPr>
              <a:t> = 0</a:t>
            </a:r>
            <a:endParaRPr lang="en-US" dirty="0" smtClean="0">
              <a:latin typeface="Cambria Math"/>
              <a:ea typeface="Cambria Math"/>
            </a:endParaRP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-214346" y="3786190"/>
            <a:ext cx="42862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2910" y="3786190"/>
            <a:ext cx="25717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785786" y="3929066"/>
            <a:ext cx="1000132" cy="20002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0378383">
            <a:off x="2118829" y="1625276"/>
            <a:ext cx="1000132" cy="200026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  где </a:t>
            </a:r>
            <a:r>
              <a:rPr lang="en-US" dirty="0" smtClean="0"/>
              <a:t> n</a:t>
            </a:r>
            <a:r>
              <a:rPr lang="ru-RU" dirty="0" smtClean="0"/>
              <a:t> –</a:t>
            </a:r>
            <a:r>
              <a:rPr lang="ru-RU" dirty="0" smtClean="0">
                <a:solidFill>
                  <a:srgbClr val="FF0000"/>
                </a:solidFill>
              </a:rPr>
              <a:t>положительное </a:t>
            </a:r>
            <a:r>
              <a:rPr lang="ru-RU" dirty="0" smtClean="0"/>
              <a:t>действительное </a:t>
            </a:r>
            <a:r>
              <a:rPr lang="ru-RU" dirty="0" smtClean="0">
                <a:solidFill>
                  <a:srgbClr val="FF0000"/>
                </a:solidFill>
              </a:rPr>
              <a:t>дробное число.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886068" cy="45720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у</a:t>
            </a:r>
          </a:p>
          <a:p>
            <a:endParaRPr lang="ru-RU" dirty="0"/>
          </a:p>
          <a:p>
            <a:r>
              <a:rPr lang="ru-RU" dirty="0" smtClean="0"/>
              <a:t>                     </a:t>
            </a:r>
            <a:r>
              <a:rPr lang="en-US" dirty="0" smtClean="0"/>
              <a:t>                     </a:t>
            </a:r>
            <a:r>
              <a:rPr lang="ru-RU" dirty="0" smtClean="0"/>
              <a:t>у = </a:t>
            </a:r>
            <a:r>
              <a:rPr lang="ru-RU" dirty="0" err="1" smtClean="0"/>
              <a:t>х</a:t>
            </a:r>
            <a:r>
              <a:rPr lang="en-US" dirty="0" smtClean="0"/>
              <a:t>ⁿ</a:t>
            </a:r>
            <a:r>
              <a:rPr lang="ru-RU" dirty="0" smtClean="0"/>
              <a:t>, где </a:t>
            </a:r>
            <a:r>
              <a:rPr lang="ru-RU" dirty="0" err="1" smtClean="0"/>
              <a:t>п</a:t>
            </a:r>
            <a:r>
              <a:rPr lang="en-US" dirty="0" smtClean="0"/>
              <a:t> &lt; 1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0                                        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    y</a:t>
            </a:r>
            <a:endParaRPr lang="ru-RU" dirty="0"/>
          </a:p>
          <a:p>
            <a:r>
              <a:rPr lang="ru-RU" dirty="0" smtClean="0"/>
              <a:t>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                      y = </a:t>
            </a:r>
            <a:r>
              <a:rPr lang="en-US" dirty="0" err="1" smtClean="0"/>
              <a:t>x</a:t>
            </a:r>
            <a:r>
              <a:rPr lang="en-US" dirty="0" err="1" smtClean="0">
                <a:latin typeface="Cambria Math"/>
                <a:ea typeface="Cambria Math"/>
              </a:rPr>
              <a:t>ⁿ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,где </a:t>
            </a:r>
            <a:r>
              <a:rPr lang="ru-RU" dirty="0" err="1" smtClean="0">
                <a:latin typeface="Cambria Math"/>
                <a:ea typeface="Cambria Math"/>
              </a:rPr>
              <a:t>п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&gt; 1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0                                                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Свойства функции.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[0; +</a:t>
            </a:r>
            <a:r>
              <a:rPr lang="en-US" dirty="0" smtClean="0">
                <a:latin typeface="Cambria Math"/>
                <a:ea typeface="Cambria Math"/>
              </a:rPr>
              <a:t>∞)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[0; +</a:t>
            </a:r>
            <a:r>
              <a:rPr lang="en-US" dirty="0" smtClean="0">
                <a:latin typeface="Cambria Math"/>
                <a:ea typeface="Cambria Math"/>
              </a:rPr>
              <a:t>∞)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 Math"/>
                <a:ea typeface="Cambria Math"/>
              </a:rPr>
              <a:t>Возрастает на</a:t>
            </a:r>
            <a:r>
              <a:rPr lang="en-US" dirty="0" smtClean="0">
                <a:latin typeface="Cambria Math"/>
                <a:ea typeface="Cambria Math"/>
              </a:rPr>
              <a:t> [0;+∞)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107125" y="2464587"/>
            <a:ext cx="16430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2910" y="3071810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142908" y="4714884"/>
            <a:ext cx="20002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472" y="5357826"/>
            <a:ext cx="24288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5682686">
            <a:off x="69173" y="4169822"/>
            <a:ext cx="1714512" cy="714380"/>
          </a:xfrm>
          <a:prstGeom prst="arc">
            <a:avLst>
              <a:gd name="adj1" fmla="val 15591614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929640" y="2301240"/>
            <a:ext cx="1402080" cy="777240"/>
          </a:xfrm>
          <a:custGeom>
            <a:avLst/>
            <a:gdLst>
              <a:gd name="connsiteX0" fmla="*/ 0 w 1402080"/>
              <a:gd name="connsiteY0" fmla="*/ 777240 h 777240"/>
              <a:gd name="connsiteX1" fmla="*/ 289560 w 1402080"/>
              <a:gd name="connsiteY1" fmla="*/ 441960 h 777240"/>
              <a:gd name="connsiteX2" fmla="*/ 1402080 w 1402080"/>
              <a:gd name="connsiteY2" fmla="*/ 0 h 777240"/>
              <a:gd name="connsiteX3" fmla="*/ 1402080 w 1402080"/>
              <a:gd name="connsiteY3" fmla="*/ 0 h 777240"/>
              <a:gd name="connsiteX4" fmla="*/ 1402080 w 1402080"/>
              <a:gd name="connsiteY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080" h="777240">
                <a:moveTo>
                  <a:pt x="0" y="777240"/>
                </a:moveTo>
                <a:cubicBezTo>
                  <a:pt x="27940" y="674370"/>
                  <a:pt x="55880" y="571500"/>
                  <a:pt x="289560" y="441960"/>
                </a:cubicBezTo>
                <a:cubicBezTo>
                  <a:pt x="523240" y="312420"/>
                  <a:pt x="1402080" y="0"/>
                  <a:pt x="1402080" y="0"/>
                </a:cubicBezTo>
                <a:lnTo>
                  <a:pt x="1402080" y="0"/>
                </a:lnTo>
                <a:lnTo>
                  <a:pt x="1402080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ru-RU" dirty="0" smtClean="0">
                <a:solidFill>
                  <a:srgbClr val="FF0000"/>
                </a:solidFill>
              </a:rPr>
              <a:t>у =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en-US" dirty="0" smtClean="0">
                <a:solidFill>
                  <a:srgbClr val="FF0000"/>
                </a:solidFill>
              </a:rPr>
              <a:t>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  где </a:t>
            </a:r>
            <a:r>
              <a:rPr lang="en-US" dirty="0" smtClean="0"/>
              <a:t>n</a:t>
            </a:r>
            <a:r>
              <a:rPr lang="ru-RU" dirty="0" smtClean="0"/>
              <a:t> –</a:t>
            </a:r>
            <a:r>
              <a:rPr lang="ru-RU" dirty="0" smtClean="0">
                <a:solidFill>
                  <a:srgbClr val="FF0000"/>
                </a:solidFill>
              </a:rPr>
              <a:t>отрицательное  </a:t>
            </a:r>
            <a:r>
              <a:rPr lang="ru-RU" dirty="0" smtClean="0"/>
              <a:t>действительное </a:t>
            </a:r>
            <a:r>
              <a:rPr lang="ru-RU" dirty="0" smtClean="0">
                <a:solidFill>
                  <a:srgbClr val="FF0000"/>
                </a:solidFill>
              </a:rPr>
              <a:t>дробное число.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028944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    у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0                                               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Свойства функции.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(y) = R</a:t>
            </a:r>
            <a:r>
              <a:rPr lang="en-US" dirty="0" smtClean="0">
                <a:latin typeface="Cambria Math"/>
                <a:ea typeface="Cambria Math"/>
              </a:rPr>
              <a:t>₊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E(y)= R</a:t>
            </a:r>
            <a:r>
              <a:rPr lang="en-US" dirty="0" smtClean="0">
                <a:latin typeface="Cambria Math"/>
                <a:ea typeface="Cambria Math"/>
              </a:rPr>
              <a:t>₊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mbria Math"/>
                <a:ea typeface="Cambria Math"/>
              </a:rPr>
              <a:t>У</a:t>
            </a:r>
            <a:r>
              <a:rPr lang="ru-RU" dirty="0" smtClean="0">
                <a:latin typeface="Cambria Math"/>
                <a:ea typeface="Cambria Math"/>
              </a:rPr>
              <a:t>бывает на </a:t>
            </a:r>
            <a:r>
              <a:rPr lang="en-US" dirty="0" smtClean="0">
                <a:latin typeface="Cambria Math"/>
                <a:ea typeface="Cambria Math"/>
              </a:rPr>
              <a:t>R₊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-464379" y="3250405"/>
            <a:ext cx="278608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42910" y="4286256"/>
            <a:ext cx="25717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1127760" y="2042160"/>
            <a:ext cx="1513840" cy="2194560"/>
          </a:xfrm>
          <a:custGeom>
            <a:avLst/>
            <a:gdLst>
              <a:gd name="connsiteX0" fmla="*/ 0 w 1513840"/>
              <a:gd name="connsiteY0" fmla="*/ 0 h 2194560"/>
              <a:gd name="connsiteX1" fmla="*/ 274320 w 1513840"/>
              <a:gd name="connsiteY1" fmla="*/ 1630680 h 2194560"/>
              <a:gd name="connsiteX2" fmla="*/ 1341120 w 1513840"/>
              <a:gd name="connsiteY2" fmla="*/ 2118360 h 2194560"/>
              <a:gd name="connsiteX3" fmla="*/ 1310640 w 1513840"/>
              <a:gd name="connsiteY3" fmla="*/ 2087880 h 2194560"/>
              <a:gd name="connsiteX4" fmla="*/ 1325880 w 1513840"/>
              <a:gd name="connsiteY4" fmla="*/ 208788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840" h="2194560">
                <a:moveTo>
                  <a:pt x="0" y="0"/>
                </a:moveTo>
                <a:cubicBezTo>
                  <a:pt x="25400" y="638810"/>
                  <a:pt x="50800" y="1277620"/>
                  <a:pt x="274320" y="1630680"/>
                </a:cubicBezTo>
                <a:cubicBezTo>
                  <a:pt x="497840" y="1983740"/>
                  <a:pt x="1168400" y="2042160"/>
                  <a:pt x="1341120" y="2118360"/>
                </a:cubicBezTo>
                <a:cubicBezTo>
                  <a:pt x="1513840" y="2194560"/>
                  <a:pt x="1313180" y="2092960"/>
                  <a:pt x="1310640" y="2087880"/>
                </a:cubicBezTo>
                <a:cubicBezTo>
                  <a:pt x="1308100" y="2082800"/>
                  <a:pt x="1323340" y="2090420"/>
                  <a:pt x="1325880" y="208788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ПРИМЕРЫ</a:t>
            </a:r>
            <a:r>
              <a:rPr lang="ru-RU" dirty="0" smtClean="0"/>
              <a:t>: Сравнить значения выражения.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а) 8,5²·¹ и 1                           г) 3,1⁰·³ и 3,2 ⁰·³</a:t>
            </a:r>
          </a:p>
          <a:p>
            <a:endParaRPr lang="ru-RU" dirty="0"/>
          </a:p>
          <a:p>
            <a:r>
              <a:rPr lang="ru-RU" dirty="0" smtClean="0"/>
              <a:t> б) 0,3¯⁰·² и 1                         </a:t>
            </a:r>
            <a:r>
              <a:rPr lang="ru-RU" dirty="0" err="1" smtClean="0"/>
              <a:t>д</a:t>
            </a:r>
            <a:r>
              <a:rPr lang="ru-RU" dirty="0" smtClean="0"/>
              <a:t>) 0,3¯⁵·² и 0,2 ¯⁵·²</a:t>
            </a:r>
          </a:p>
          <a:p>
            <a:endParaRPr lang="ru-RU" dirty="0"/>
          </a:p>
          <a:p>
            <a:r>
              <a:rPr lang="ru-RU" dirty="0" smtClean="0"/>
              <a:t> в)  √7⁰·³ и 1                            е) 2,5¯³ и 2,8¯³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</TotalTime>
  <Words>359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Степенная функция. Учитель математики МБОУ ООШ №26 г. Энгельса Еремеева Елена Борисовна</vt:lpstr>
      <vt:lpstr>Функция у = хⁿ,   где n = 2р (п ∈ N) – чётное  натуральное число. </vt:lpstr>
      <vt:lpstr>Функция у = хⁿ,    где n = 2р + 1 (п ∈ N) – нечётное натуральное   число.</vt:lpstr>
      <vt:lpstr>Функция у = хⁿ,    где n= - 2р (п ∈ N) –  отрицательное  чётное   натуральное   число.</vt:lpstr>
      <vt:lpstr>Функция у = хⁿ,    где n=-(2р + 1) (п ∈ N) – отрицательное   нечётное  натуральное  число.</vt:lpstr>
      <vt:lpstr>Функция у = хⁿ,    где  n –положительное действительное дробное число.</vt:lpstr>
      <vt:lpstr>Функция у = хⁿ,    где n –отрицательное  действительное дробное число.</vt:lpstr>
      <vt:lpstr>ПРИМЕРЫ: Сравнить значения выражения.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Степенная функция.</dc:title>
  <dc:creator>елена борисовна</dc:creator>
  <cp:lastModifiedBy>дбдзб</cp:lastModifiedBy>
  <cp:revision>10</cp:revision>
  <dcterms:created xsi:type="dcterms:W3CDTF">2008-09-07T15:06:27Z</dcterms:created>
  <dcterms:modified xsi:type="dcterms:W3CDTF">2016-02-06T16:35:35Z</dcterms:modified>
</cp:coreProperties>
</file>