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8BD5856-088D-4804-8694-A41EA8048D6B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FA547D7-1FF9-4086-9F74-1EA9B699D2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Системы линейных неравенств с одним неизвестным.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</a:t>
            </a:r>
            <a:endParaRPr lang="ru-RU" dirty="0" smtClean="0"/>
          </a:p>
          <a:p>
            <a:r>
              <a:rPr lang="ru-RU" dirty="0" err="1" smtClean="0"/>
              <a:t>Еремеева</a:t>
            </a:r>
            <a:r>
              <a:rPr lang="ru-RU" dirty="0" smtClean="0"/>
              <a:t> </a:t>
            </a:r>
            <a:r>
              <a:rPr lang="ru-RU" dirty="0" smtClean="0"/>
              <a:t>Елена </a:t>
            </a:r>
            <a:r>
              <a:rPr lang="ru-RU" dirty="0" smtClean="0"/>
              <a:t>Борисовна</a:t>
            </a:r>
          </a:p>
          <a:p>
            <a:r>
              <a:rPr lang="ru-RU" dirty="0" smtClean="0"/>
              <a:t>у</a:t>
            </a:r>
            <a:r>
              <a:rPr lang="ru-RU" dirty="0" smtClean="0"/>
              <a:t>читель математики МБОУ ООШ №26, г. Энгельса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85818"/>
          </a:xfrm>
        </p:spPr>
        <p:txBody>
          <a:bodyPr/>
          <a:lstStyle/>
          <a:p>
            <a:r>
              <a:rPr lang="ru-RU" dirty="0" smtClean="0"/>
              <a:t>Дополнительное задание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58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№ 58 (б)    </a:t>
            </a:r>
            <a:r>
              <a:rPr lang="ru-RU" i="1" dirty="0" smtClean="0"/>
              <a:t>Найдите все </a:t>
            </a:r>
            <a:r>
              <a:rPr lang="ru-RU" b="1" i="1" dirty="0" err="1" smtClean="0"/>
              <a:t>х</a:t>
            </a:r>
            <a:r>
              <a:rPr lang="ru-RU" i="1" dirty="0" smtClean="0"/>
              <a:t>, для каждого из которых   функции    </a:t>
            </a:r>
            <a:r>
              <a:rPr lang="ru-RU" dirty="0" smtClean="0"/>
              <a:t>у = 0,4х + 1 </a:t>
            </a:r>
            <a:r>
              <a:rPr lang="ru-RU" i="1" dirty="0" smtClean="0"/>
              <a:t>и</a:t>
            </a:r>
            <a:r>
              <a:rPr lang="ru-RU" dirty="0" smtClean="0"/>
              <a:t>  у = - 2х + 3 </a:t>
            </a:r>
            <a:r>
              <a:rPr lang="ru-RU" i="1" dirty="0" smtClean="0"/>
              <a:t>одновременно принимают положительные значения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Составим и решим систему неравенств                   0,4х + 1 &gt; 0,              0,4х &gt; -1,         </a:t>
            </a:r>
            <a:r>
              <a:rPr lang="ru-RU" dirty="0" err="1" smtClean="0"/>
              <a:t>х</a:t>
            </a:r>
            <a:r>
              <a:rPr lang="ru-RU" dirty="0" smtClean="0"/>
              <a:t> &gt; - 2,5</a:t>
            </a:r>
          </a:p>
          <a:p>
            <a:pPr>
              <a:buNone/>
            </a:pPr>
            <a:r>
              <a:rPr lang="ru-RU" dirty="0" smtClean="0"/>
              <a:t>   - 2х + 3 &gt; 0                - 2х &gt; -3;         </a:t>
            </a:r>
            <a:r>
              <a:rPr lang="ru-RU" dirty="0" err="1" smtClean="0"/>
              <a:t>х</a:t>
            </a:r>
            <a:r>
              <a:rPr lang="ru-RU" dirty="0" smtClean="0"/>
              <a:t> &lt; 1,5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              ( -2,5; 1,5)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571472" y="3714752"/>
            <a:ext cx="357190" cy="8572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3714744" y="3714752"/>
            <a:ext cx="357190" cy="8572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5786446" y="3714752"/>
            <a:ext cx="357190" cy="857256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№ 55 (а, в, </a:t>
            </a:r>
            <a:r>
              <a:rPr lang="ru-RU" dirty="0" err="1" smtClean="0"/>
              <a:t>д</a:t>
            </a:r>
            <a:r>
              <a:rPr lang="ru-RU" dirty="0" smtClean="0"/>
              <a:t>, ж)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Необязательное задание  №58 (а).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/>
          <a:lstStyle/>
          <a:p>
            <a:r>
              <a:rPr lang="ru-RU" dirty="0" smtClean="0"/>
              <a:t>Устный счёт.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72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1.Назовите общее решение</a:t>
            </a:r>
          </a:p>
          <a:p>
            <a:pPr>
              <a:buNone/>
            </a:pPr>
            <a:r>
              <a:rPr lang="ru-RU" dirty="0" smtClean="0"/>
              <a:t>                     4                                                -2</a:t>
            </a:r>
          </a:p>
          <a:p>
            <a:pPr>
              <a:buNone/>
            </a:pPr>
            <a:r>
              <a:rPr lang="ru-RU" dirty="0" smtClean="0"/>
              <a:t>            0                                             -5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2. Решите неравенства:</a:t>
            </a:r>
          </a:p>
          <a:p>
            <a:pPr>
              <a:buNone/>
            </a:pPr>
            <a:r>
              <a:rPr lang="ru-RU" dirty="0" smtClean="0"/>
              <a:t>  а)  3х &gt; 15                             б) -5х ≤ -15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3. Каким знаком сравнения показывают положительные числа?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071538" y="2285992"/>
            <a:ext cx="242889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071538" y="2714620"/>
            <a:ext cx="235745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928794" y="2643182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714612" y="2214554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950863">
            <a:off x="3665603" y="1099204"/>
            <a:ext cx="1026976" cy="2753210"/>
          </a:xfrm>
          <a:prstGeom prst="arc">
            <a:avLst>
              <a:gd name="adj1" fmla="val 16023867"/>
              <a:gd name="adj2" fmla="val 211184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5143504" y="2357430"/>
            <a:ext cx="264320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143504" y="2786058"/>
            <a:ext cx="264320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6143636" y="271462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58016" y="2285992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уга 18"/>
          <p:cNvSpPr/>
          <p:nvPr/>
        </p:nvSpPr>
        <p:spPr>
          <a:xfrm rot="167423">
            <a:off x="3806864" y="1862173"/>
            <a:ext cx="3155023" cy="926497"/>
          </a:xfrm>
          <a:prstGeom prst="arc">
            <a:avLst>
              <a:gd name="adj1" fmla="val 16187131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6614739">
            <a:off x="3078956" y="1314802"/>
            <a:ext cx="1119595" cy="3309228"/>
          </a:xfrm>
          <a:prstGeom prst="arc">
            <a:avLst>
              <a:gd name="adj1" fmla="val 16339992"/>
              <a:gd name="adj2" fmla="val 4146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уга 21"/>
          <p:cNvSpPr/>
          <p:nvPr/>
        </p:nvSpPr>
        <p:spPr>
          <a:xfrm rot="16614739">
            <a:off x="7293798" y="1314802"/>
            <a:ext cx="1119595" cy="3309228"/>
          </a:xfrm>
          <a:prstGeom prst="arc">
            <a:avLst>
              <a:gd name="adj1" fmla="val 16339992"/>
              <a:gd name="adj2" fmla="val 70987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8" grpId="0" animBg="1"/>
      <p:bldP spid="9" grpId="0" animBg="1"/>
      <p:bldP spid="11" grpId="0" animBg="1"/>
      <p:bldP spid="17" grpId="0" animBg="1"/>
      <p:bldP spid="18" grpId="0" animBg="1"/>
      <p:bldP spid="19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7157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/>
              <a:t>Является ли решением системы неравенств число, указанное в скобках?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2</a:t>
            </a:r>
            <a:r>
              <a:rPr lang="ru-RU" b="1" i="1" dirty="0" smtClean="0"/>
              <a:t>х</a:t>
            </a:r>
            <a:r>
              <a:rPr lang="ru-RU" dirty="0" smtClean="0"/>
              <a:t> + 3 &gt; 0,     ( -1)</a:t>
            </a:r>
          </a:p>
          <a:p>
            <a:pPr>
              <a:buNone/>
            </a:pPr>
            <a:r>
              <a:rPr lang="ru-RU" dirty="0" smtClean="0"/>
              <a:t> 7 – 4</a:t>
            </a:r>
            <a:r>
              <a:rPr lang="ru-RU" b="1" i="1" dirty="0" smtClean="0"/>
              <a:t>х</a:t>
            </a:r>
            <a:r>
              <a:rPr lang="ru-RU" dirty="0" smtClean="0"/>
              <a:t> &gt; 0.</a:t>
            </a:r>
          </a:p>
          <a:p>
            <a:pPr>
              <a:buNone/>
            </a:pPr>
            <a:r>
              <a:rPr lang="ru-RU" dirty="0" smtClean="0"/>
              <a:t>Решение:  Подставим в систему число </a:t>
            </a:r>
            <a:r>
              <a:rPr lang="ru-RU" b="1" i="1" dirty="0" smtClean="0"/>
              <a:t>-1</a:t>
            </a:r>
            <a:r>
              <a:rPr lang="ru-RU" dirty="0" smtClean="0"/>
              <a:t> вместо переменной </a:t>
            </a:r>
            <a:r>
              <a:rPr lang="ru-RU" b="1" i="1" dirty="0" smtClean="0"/>
              <a:t>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b="1" i="1" dirty="0" smtClean="0"/>
              <a:t>•(-1)</a:t>
            </a:r>
            <a:r>
              <a:rPr lang="ru-RU" dirty="0" smtClean="0"/>
              <a:t> + 3 &gt; 0,     -2 + 3 &gt; 0,        1 &gt; 0,  </a:t>
            </a:r>
            <a:r>
              <a:rPr lang="ru-RU" i="1" dirty="0" smtClean="0"/>
              <a:t>верно</a:t>
            </a:r>
          </a:p>
          <a:p>
            <a:pPr>
              <a:buNone/>
            </a:pPr>
            <a:r>
              <a:rPr lang="ru-RU" dirty="0" smtClean="0"/>
              <a:t> 7 – 4</a:t>
            </a:r>
            <a:r>
              <a:rPr lang="ru-RU" b="1" i="1" dirty="0" smtClean="0"/>
              <a:t>•(-1)</a:t>
            </a:r>
            <a:r>
              <a:rPr lang="ru-RU" dirty="0" smtClean="0"/>
              <a:t> &gt; 0;      7 + 4 &gt; 0;        11 &gt; 0.  </a:t>
            </a:r>
            <a:r>
              <a:rPr lang="ru-RU" i="1" dirty="0" smtClean="0"/>
              <a:t>верно</a:t>
            </a:r>
          </a:p>
          <a:p>
            <a:pPr>
              <a:buNone/>
            </a:pPr>
            <a:r>
              <a:rPr lang="ru-RU" i="1" dirty="0" smtClean="0"/>
              <a:t> </a:t>
            </a:r>
          </a:p>
          <a:p>
            <a:pPr>
              <a:buNone/>
            </a:pPr>
            <a:r>
              <a:rPr lang="ru-RU" dirty="0" smtClean="0"/>
              <a:t>Ответ: </a:t>
            </a:r>
            <a:r>
              <a:rPr lang="ru-RU" i="1" dirty="0" smtClean="0"/>
              <a:t>Число -1 является решением системы.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57158" y="1785926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428596" y="3643314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3071802" y="3643314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5286380" y="3643314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14380"/>
          </a:xfrm>
        </p:spPr>
        <p:txBody>
          <a:bodyPr/>
          <a:lstStyle/>
          <a:p>
            <a:r>
              <a:rPr lang="ru-RU" dirty="0" smtClean="0"/>
              <a:t>Тренировочное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u="sng" dirty="0" smtClean="0"/>
              <a:t>№ 53 (б)</a:t>
            </a:r>
          </a:p>
          <a:p>
            <a:pPr>
              <a:buNone/>
            </a:pPr>
            <a:r>
              <a:rPr lang="ru-RU" dirty="0" smtClean="0"/>
              <a:t>      </a:t>
            </a:r>
          </a:p>
          <a:p>
            <a:pPr>
              <a:buNone/>
            </a:pPr>
            <a:r>
              <a:rPr lang="ru-RU" dirty="0" smtClean="0"/>
              <a:t>      5х &gt; 10,       (3)</a:t>
            </a:r>
          </a:p>
          <a:p>
            <a:pPr>
              <a:buNone/>
            </a:pPr>
            <a:r>
              <a:rPr lang="ru-RU" dirty="0" smtClean="0"/>
              <a:t>      6х + 1 &lt; 0.</a:t>
            </a:r>
          </a:p>
          <a:p>
            <a:pPr>
              <a:buNone/>
            </a:pPr>
            <a:r>
              <a:rPr lang="ru-RU" dirty="0" smtClean="0"/>
              <a:t>Решение:  5• </a:t>
            </a:r>
            <a:r>
              <a:rPr lang="ru-RU" b="1" i="1" dirty="0" smtClean="0"/>
              <a:t>3</a:t>
            </a:r>
            <a:r>
              <a:rPr lang="ru-RU" dirty="0" smtClean="0"/>
              <a:t>&gt; 10,                15 &gt; 10,    </a:t>
            </a:r>
            <a:r>
              <a:rPr lang="ru-RU" i="1" dirty="0" smtClean="0"/>
              <a:t>верно</a:t>
            </a:r>
          </a:p>
          <a:p>
            <a:pPr>
              <a:buNone/>
            </a:pPr>
            <a:r>
              <a:rPr lang="ru-RU" dirty="0" smtClean="0"/>
              <a:t>                     6 • </a:t>
            </a:r>
            <a:r>
              <a:rPr lang="ru-RU" b="1" i="1" dirty="0" smtClean="0"/>
              <a:t>3 </a:t>
            </a:r>
            <a:r>
              <a:rPr lang="ru-RU" dirty="0" smtClean="0"/>
              <a:t>&lt;</a:t>
            </a:r>
            <a:r>
              <a:rPr lang="ru-RU" b="1" i="1" dirty="0" smtClean="0"/>
              <a:t> </a:t>
            </a:r>
            <a:r>
              <a:rPr lang="ru-RU" dirty="0" smtClean="0"/>
              <a:t>0;                18 &lt; 0.    </a:t>
            </a:r>
            <a:r>
              <a:rPr lang="ru-RU" i="1" dirty="0" smtClean="0"/>
              <a:t>неверно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Число </a:t>
            </a:r>
            <a:r>
              <a:rPr lang="ru-RU" b="1" i="1" dirty="0" smtClean="0"/>
              <a:t>3</a:t>
            </a:r>
            <a:r>
              <a:rPr lang="ru-RU" dirty="0" smtClean="0"/>
              <a:t> не является решением системы.</a:t>
            </a: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785786" y="2643182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2143108" y="3571876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4929190" y="3500438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систем неравенств  с одним неизвестным.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r>
              <a:rPr lang="ru-RU" dirty="0" smtClean="0"/>
              <a:t>Решить систему неравенств.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13х – 10 </a:t>
            </a:r>
            <a:r>
              <a:rPr lang="en-US" dirty="0" smtClean="0"/>
              <a:t>&lt; 8x + 5,</a:t>
            </a:r>
          </a:p>
          <a:p>
            <a:pPr>
              <a:buNone/>
            </a:pPr>
            <a:r>
              <a:rPr lang="en-US" dirty="0" smtClean="0"/>
              <a:t>        10x – </a:t>
            </a:r>
            <a:r>
              <a:rPr lang="ru-RU" dirty="0" smtClean="0"/>
              <a:t>8</a:t>
            </a:r>
            <a:r>
              <a:rPr lang="en-US" dirty="0" smtClean="0"/>
              <a:t> &gt; 6x – 4.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Решение: 1)</a:t>
            </a:r>
            <a:r>
              <a:rPr lang="ru-RU" i="1" dirty="0" smtClean="0"/>
              <a:t>Решим первое неравенство системы          </a:t>
            </a:r>
            <a:r>
              <a:rPr lang="ru-RU" dirty="0" smtClean="0"/>
              <a:t>13х – 10 </a:t>
            </a:r>
            <a:r>
              <a:rPr lang="en-US" dirty="0" smtClean="0"/>
              <a:t>&lt; 8x + 5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13х – </a:t>
            </a:r>
            <a:r>
              <a:rPr lang="en-US" dirty="0" smtClean="0"/>
              <a:t>8x</a:t>
            </a:r>
            <a:r>
              <a:rPr lang="ru-RU" dirty="0" smtClean="0"/>
              <a:t> </a:t>
            </a:r>
            <a:r>
              <a:rPr lang="en-US" dirty="0" smtClean="0"/>
              <a:t>&lt; </a:t>
            </a:r>
            <a:r>
              <a:rPr lang="ru-RU" dirty="0" smtClean="0"/>
              <a:t>5</a:t>
            </a:r>
            <a:r>
              <a:rPr lang="en-US" dirty="0" smtClean="0"/>
              <a:t>+ </a:t>
            </a:r>
            <a:r>
              <a:rPr lang="ru-RU" dirty="0" smtClean="0"/>
              <a:t>10</a:t>
            </a:r>
          </a:p>
          <a:p>
            <a:pPr>
              <a:buNone/>
            </a:pPr>
            <a:r>
              <a:rPr lang="ru-RU" dirty="0" smtClean="0"/>
              <a:t>                                            5х </a:t>
            </a:r>
            <a:r>
              <a:rPr lang="en-US" dirty="0" smtClean="0"/>
              <a:t>&lt;</a:t>
            </a:r>
            <a:r>
              <a:rPr lang="ru-RU" dirty="0" smtClean="0"/>
              <a:t> 15</a:t>
            </a:r>
          </a:p>
          <a:p>
            <a:pPr>
              <a:buNone/>
            </a:pPr>
            <a:r>
              <a:rPr lang="ru-RU" dirty="0" smtClean="0"/>
              <a:t>           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/>
              <a:t> 3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785786" y="1643050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2) </a:t>
            </a:r>
            <a:r>
              <a:rPr lang="ru-RU" i="1" dirty="0" smtClean="0"/>
              <a:t>Решим второе неравенство системы    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en-US" dirty="0" smtClean="0"/>
              <a:t>10x – </a:t>
            </a:r>
            <a:r>
              <a:rPr lang="ru-RU" dirty="0" smtClean="0"/>
              <a:t>8</a:t>
            </a:r>
            <a:r>
              <a:rPr lang="en-US" dirty="0" smtClean="0"/>
              <a:t> &gt; 6x – 4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10x –6x</a:t>
            </a:r>
            <a:r>
              <a:rPr lang="ru-RU" dirty="0" smtClean="0"/>
              <a:t>  </a:t>
            </a:r>
            <a:r>
              <a:rPr lang="en-US" dirty="0" smtClean="0"/>
              <a:t>&gt; – 4</a:t>
            </a:r>
            <a:r>
              <a:rPr lang="ru-RU" dirty="0" smtClean="0"/>
              <a:t> + 8</a:t>
            </a:r>
          </a:p>
          <a:p>
            <a:pPr>
              <a:buNone/>
            </a:pPr>
            <a:r>
              <a:rPr lang="ru-RU" dirty="0" smtClean="0"/>
              <a:t>         4х </a:t>
            </a:r>
            <a:r>
              <a:rPr lang="en-US" dirty="0" smtClean="0"/>
              <a:t>&gt;</a:t>
            </a:r>
            <a:r>
              <a:rPr lang="ru-RU" dirty="0" smtClean="0"/>
              <a:t> 4</a:t>
            </a:r>
          </a:p>
          <a:p>
            <a:pPr>
              <a:buNone/>
            </a:pPr>
            <a:r>
              <a:rPr lang="ru-RU" dirty="0" smtClean="0"/>
              <a:t>          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&gt;</a:t>
            </a:r>
            <a:r>
              <a:rPr lang="ru-RU" dirty="0" smtClean="0"/>
              <a:t> 1 </a:t>
            </a:r>
          </a:p>
          <a:p>
            <a:pPr>
              <a:buNone/>
            </a:pPr>
            <a:r>
              <a:rPr lang="ru-RU" dirty="0" smtClean="0"/>
              <a:t>3) </a:t>
            </a:r>
            <a:r>
              <a:rPr lang="ru-RU" i="1" dirty="0" smtClean="0"/>
              <a:t>Решим простейшую систему </a:t>
            </a:r>
          </a:p>
          <a:p>
            <a:pPr>
              <a:buNone/>
            </a:pPr>
            <a:r>
              <a:rPr lang="ru-RU" i="1" dirty="0" smtClean="0"/>
              <a:t>        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&lt;</a:t>
            </a:r>
            <a:r>
              <a:rPr lang="ru-RU" dirty="0" smtClean="0"/>
              <a:t> 3                        3   </a:t>
            </a:r>
          </a:p>
          <a:p>
            <a:pPr>
              <a:buNone/>
            </a:pPr>
            <a:r>
              <a:rPr lang="ru-RU" dirty="0" smtClean="0"/>
              <a:t>         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en-US" dirty="0" smtClean="0"/>
              <a:t>&gt;</a:t>
            </a:r>
            <a:r>
              <a:rPr lang="ru-RU" dirty="0" smtClean="0"/>
              <a:t> 1                1         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( 1;  3)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 (1 ; 3)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1000100" y="3643314"/>
            <a:ext cx="357190" cy="857256"/>
          </a:xfrm>
          <a:prstGeom prst="leftBrace">
            <a:avLst>
              <a:gd name="adj1" fmla="val 8333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786050" y="4071942"/>
            <a:ext cx="192882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786050" y="4500570"/>
            <a:ext cx="192882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786182" y="4429132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14810" y="4000504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>
            <a:off x="1500166" y="3571876"/>
            <a:ext cx="2771788" cy="105727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16200000">
            <a:off x="4780006" y="3149556"/>
            <a:ext cx="1078660" cy="2923431"/>
          </a:xfrm>
          <a:prstGeom prst="arc">
            <a:avLst>
              <a:gd name="adj1" fmla="val 1654716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14380"/>
          </a:xfrm>
        </p:spPr>
        <p:txBody>
          <a:bodyPr>
            <a:normAutofit/>
          </a:bodyPr>
          <a:lstStyle/>
          <a:p>
            <a:r>
              <a:rPr lang="ru-RU" dirty="0" smtClean="0"/>
              <a:t>Тренировочные упражнения.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№55(</a:t>
            </a:r>
            <a:r>
              <a:rPr lang="ru-RU" dirty="0" err="1" smtClean="0"/>
              <a:t>е;з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е)  5х + 3 &lt; 8,</a:t>
            </a:r>
          </a:p>
          <a:p>
            <a:pPr>
              <a:buNone/>
            </a:pPr>
            <a:r>
              <a:rPr lang="ru-RU" dirty="0" smtClean="0"/>
              <a:t>      7 – 3х &gt; 2.     Решение:</a:t>
            </a:r>
          </a:p>
          <a:p>
            <a:pPr marL="624078" indent="-514350">
              <a:buNone/>
            </a:pPr>
            <a:r>
              <a:rPr lang="ru-RU" dirty="0" smtClean="0"/>
              <a:t>1)5х + 3 &lt; 8            2) 7 – 3х &gt; 2</a:t>
            </a:r>
          </a:p>
          <a:p>
            <a:pPr marL="624078" indent="-514350">
              <a:buNone/>
            </a:pPr>
            <a:r>
              <a:rPr lang="ru-RU" dirty="0" smtClean="0"/>
              <a:t>    5х  &lt; 8 – 3                 – 3х &gt; 2 – 7 </a:t>
            </a:r>
          </a:p>
          <a:p>
            <a:pPr marL="624078" indent="-514350">
              <a:buNone/>
            </a:pPr>
            <a:r>
              <a:rPr lang="ru-RU" dirty="0" smtClean="0"/>
              <a:t>    5х &lt; 5                            – 3х &gt; – 5 </a:t>
            </a:r>
          </a:p>
          <a:p>
            <a:pPr marL="624078" indent="-514350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х</a:t>
            </a:r>
            <a:r>
              <a:rPr lang="ru-RU" dirty="0" smtClean="0"/>
              <a:t> &lt; 1                                  3х &lt; 5</a:t>
            </a:r>
          </a:p>
          <a:p>
            <a:pPr marL="624078" indent="-514350">
              <a:buNone/>
            </a:pPr>
            <a:r>
              <a:rPr lang="ru-RU" dirty="0" smtClean="0"/>
              <a:t>                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&lt; 5 /3</a:t>
            </a:r>
          </a:p>
          <a:p>
            <a:pPr marL="624078" indent="-514350">
              <a:buNone/>
            </a:pPr>
            <a:r>
              <a:rPr lang="ru-RU" dirty="0" smtClean="0"/>
              <a:t>  3)   </a:t>
            </a:r>
            <a:r>
              <a:rPr lang="ru-RU" dirty="0" err="1" smtClean="0"/>
              <a:t>х</a:t>
            </a:r>
            <a:r>
              <a:rPr lang="ru-RU" dirty="0" smtClean="0"/>
              <a:t> &lt; 1                     1</a:t>
            </a:r>
          </a:p>
          <a:p>
            <a:pPr marL="624078" indent="-514350">
              <a:buNone/>
            </a:pPr>
            <a:r>
              <a:rPr lang="ru-RU" dirty="0" smtClean="0"/>
              <a:t>         </a:t>
            </a:r>
            <a:r>
              <a:rPr lang="ru-RU" dirty="0" err="1" smtClean="0"/>
              <a:t>х</a:t>
            </a:r>
            <a:r>
              <a:rPr lang="ru-RU" dirty="0" smtClean="0"/>
              <a:t> &lt; 5 /3                       5/3         ( -</a:t>
            </a:r>
            <a:r>
              <a:rPr lang="ru-RU" dirty="0" smtClean="0">
                <a:latin typeface="Cambria Math"/>
                <a:ea typeface="Cambria Math"/>
              </a:rPr>
              <a:t>∞; 1)</a:t>
            </a:r>
            <a:endParaRPr lang="ru-RU" dirty="0" smtClean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928662" y="2000240"/>
            <a:ext cx="142876" cy="928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1214414" y="5286388"/>
            <a:ext cx="142876" cy="928694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214678" y="5643578"/>
            <a:ext cx="221457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286116" y="6143644"/>
            <a:ext cx="21431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 flipH="1">
            <a:off x="4500562" y="6072206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 flipH="1">
            <a:off x="3857620" y="5572140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>
            <a:off x="857224" y="5643578"/>
            <a:ext cx="3629044" cy="9858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>
            <a:off x="285720" y="5143512"/>
            <a:ext cx="3629044" cy="9858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74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№55 (</a:t>
            </a:r>
            <a:r>
              <a:rPr lang="ru-RU" dirty="0" err="1" smtClean="0"/>
              <a:t>з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7х &lt; </a:t>
            </a:r>
            <a:r>
              <a:rPr lang="ru-RU" dirty="0" err="1" smtClean="0"/>
              <a:t>х</a:t>
            </a:r>
            <a:r>
              <a:rPr lang="ru-RU" dirty="0" smtClean="0"/>
              <a:t> – 6,</a:t>
            </a:r>
          </a:p>
          <a:p>
            <a:pPr>
              <a:buNone/>
            </a:pPr>
            <a:r>
              <a:rPr lang="ru-RU" dirty="0" smtClean="0"/>
              <a:t>2 &gt; 5 + 3х.   Решение:</a:t>
            </a:r>
          </a:p>
          <a:p>
            <a:pPr marL="624078" indent="-514350">
              <a:buNone/>
            </a:pPr>
            <a:r>
              <a:rPr lang="ru-RU" dirty="0" smtClean="0"/>
              <a:t> 1) 7х &lt; </a:t>
            </a:r>
            <a:r>
              <a:rPr lang="ru-RU" dirty="0" err="1" smtClean="0"/>
              <a:t>х</a:t>
            </a:r>
            <a:r>
              <a:rPr lang="ru-RU" dirty="0" smtClean="0"/>
              <a:t> – 6              2) 2 &gt; 5 + 3х</a:t>
            </a:r>
          </a:p>
          <a:p>
            <a:pPr marL="624078" indent="-514350">
              <a:buNone/>
            </a:pPr>
            <a:r>
              <a:rPr lang="ru-RU" dirty="0" smtClean="0"/>
              <a:t>      7х  - </a:t>
            </a:r>
            <a:r>
              <a:rPr lang="ru-RU" dirty="0" err="1" smtClean="0"/>
              <a:t>х</a:t>
            </a:r>
            <a:r>
              <a:rPr lang="ru-RU" dirty="0" smtClean="0"/>
              <a:t>  &lt; – 6              – 3х &gt; 5 – 2 </a:t>
            </a:r>
          </a:p>
          <a:p>
            <a:pPr marL="624078" indent="-514350">
              <a:buNone/>
            </a:pPr>
            <a:r>
              <a:rPr lang="ru-RU" dirty="0" smtClean="0"/>
              <a:t>             6х &lt;– 6                 – 3х &gt;  3 </a:t>
            </a:r>
          </a:p>
          <a:p>
            <a:pPr marL="624078" indent="-514350">
              <a:buNone/>
            </a:pPr>
            <a:r>
              <a:rPr lang="ru-RU" dirty="0" smtClean="0"/>
              <a:t>              </a:t>
            </a:r>
            <a:r>
              <a:rPr lang="ru-RU" dirty="0" err="1" smtClean="0"/>
              <a:t>х</a:t>
            </a:r>
            <a:r>
              <a:rPr lang="ru-RU" dirty="0" smtClean="0"/>
              <a:t> &lt;– 1                       3х &lt; – 3</a:t>
            </a:r>
          </a:p>
          <a:p>
            <a:pPr marL="624078" indent="-514350">
              <a:buNone/>
            </a:pPr>
            <a:r>
              <a:rPr lang="ru-RU" dirty="0" smtClean="0"/>
              <a:t>                                                   </a:t>
            </a:r>
            <a:r>
              <a:rPr lang="ru-RU" dirty="0" err="1" smtClean="0"/>
              <a:t>х</a:t>
            </a:r>
            <a:r>
              <a:rPr lang="ru-RU" dirty="0" smtClean="0"/>
              <a:t> &lt; – 1 </a:t>
            </a:r>
          </a:p>
          <a:p>
            <a:pPr marL="624078" indent="-514350">
              <a:buNone/>
            </a:pPr>
            <a:r>
              <a:rPr lang="ru-RU" dirty="0" smtClean="0"/>
              <a:t>3)   </a:t>
            </a:r>
            <a:r>
              <a:rPr lang="ru-RU" dirty="0" err="1" smtClean="0"/>
              <a:t>х</a:t>
            </a:r>
            <a:r>
              <a:rPr lang="ru-RU" dirty="0" smtClean="0"/>
              <a:t> &lt;– 1</a:t>
            </a:r>
          </a:p>
          <a:p>
            <a:pPr marL="624078" indent="-514350">
              <a:buNone/>
            </a:pPr>
            <a:r>
              <a:rPr lang="ru-RU" dirty="0" smtClean="0"/>
              <a:t>       </a:t>
            </a:r>
            <a:r>
              <a:rPr lang="ru-RU" dirty="0" err="1" smtClean="0"/>
              <a:t>х</a:t>
            </a:r>
            <a:r>
              <a:rPr lang="ru-RU" dirty="0" smtClean="0"/>
              <a:t> &lt;– 1    , т. о. </a:t>
            </a:r>
            <a:r>
              <a:rPr lang="ru-RU" dirty="0" err="1" smtClean="0"/>
              <a:t>х</a:t>
            </a:r>
            <a:r>
              <a:rPr lang="ru-RU" dirty="0" smtClean="0"/>
              <a:t> &lt;– 1                       - 1              </a:t>
            </a:r>
            <a:r>
              <a:rPr lang="ru-RU" dirty="0" err="1" smtClean="0"/>
              <a:t>х</a:t>
            </a:r>
            <a:endParaRPr lang="ru-RU" dirty="0" smtClean="0"/>
          </a:p>
          <a:p>
            <a:pPr marL="624078" indent="-514350">
              <a:buNone/>
            </a:pPr>
            <a:r>
              <a:rPr lang="ru-RU" dirty="0" smtClean="0"/>
              <a:t>                                                 ( - </a:t>
            </a:r>
            <a:r>
              <a:rPr lang="ru-RU" dirty="0" smtClean="0">
                <a:latin typeface="Cambria Math"/>
                <a:ea typeface="Cambria Math"/>
              </a:rPr>
              <a:t>∞; -1)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57158" y="1857364"/>
            <a:ext cx="357190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Левая фигурная скобка 4"/>
          <p:cNvSpPr/>
          <p:nvPr/>
        </p:nvSpPr>
        <p:spPr>
          <a:xfrm>
            <a:off x="857224" y="5072074"/>
            <a:ext cx="357190" cy="785818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857752" y="5572140"/>
            <a:ext cx="292895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429388" y="5500702"/>
            <a:ext cx="142876" cy="14287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>
            <a:off x="1928794" y="5072074"/>
            <a:ext cx="4557738" cy="98583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126</TotalTime>
  <Words>615</Words>
  <Application>Microsoft Office PowerPoint</Application>
  <PresentationFormat>Экран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Системы линейных неравенств с одним неизвестным.</vt:lpstr>
      <vt:lpstr>Устный счёт.</vt:lpstr>
      <vt:lpstr>Является ли решением системы неравенств число, указанное в скобках?</vt:lpstr>
      <vt:lpstr>Тренировочное задание</vt:lpstr>
      <vt:lpstr>Решение систем неравенств  с одним неизвестным.</vt:lpstr>
      <vt:lpstr>Решить систему неравенств.</vt:lpstr>
      <vt:lpstr> </vt:lpstr>
      <vt:lpstr>Тренировочные упражнения.  </vt:lpstr>
      <vt:lpstr>Слайд 9</vt:lpstr>
      <vt:lpstr>Дополнительное задание </vt:lpstr>
      <vt:lpstr>Домашнее задание.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линейных неравенств с одним неизвестным.</dc:title>
  <dc:creator>елена борисовна</dc:creator>
  <cp:lastModifiedBy>дбдзб</cp:lastModifiedBy>
  <cp:revision>14</cp:revision>
  <dcterms:created xsi:type="dcterms:W3CDTF">2009-09-16T18:25:04Z</dcterms:created>
  <dcterms:modified xsi:type="dcterms:W3CDTF">2016-02-06T16:38:40Z</dcterms:modified>
</cp:coreProperties>
</file>