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gif"/><Relationship Id="rId4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D4BED1F-4280-4A9C-B724-4AEACF4709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1" name="Picture 7" descr="Рисунок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85800"/>
            <a:ext cx="8839200" cy="563880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914400" y="1219200"/>
            <a:ext cx="7315200" cy="4572000"/>
            <a:chOff x="96" y="509"/>
            <a:chExt cx="5328" cy="3567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252" y="509"/>
              <a:ext cx="630" cy="3548"/>
              <a:chOff x="252" y="509"/>
              <a:chExt cx="630" cy="3548"/>
            </a:xfrm>
          </p:grpSpPr>
          <p:sp>
            <p:nvSpPr>
              <p:cNvPr id="67" name="Line 11"/>
              <p:cNvSpPr>
                <a:spLocks noChangeShapeType="1"/>
              </p:cNvSpPr>
              <p:nvPr/>
            </p:nvSpPr>
            <p:spPr bwMode="auto">
              <a:xfrm flipV="1">
                <a:off x="252" y="517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" name="Line 12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" name="Line 13"/>
              <p:cNvSpPr>
                <a:spLocks noChangeShapeType="1"/>
              </p:cNvSpPr>
              <p:nvPr/>
            </p:nvSpPr>
            <p:spPr bwMode="auto">
              <a:xfrm flipV="1">
                <a:off x="672" y="528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" name="Line 14"/>
              <p:cNvSpPr>
                <a:spLocks noChangeShapeType="1"/>
              </p:cNvSpPr>
              <p:nvPr/>
            </p:nvSpPr>
            <p:spPr bwMode="auto">
              <a:xfrm flipV="1">
                <a:off x="882" y="528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" name="Group 15"/>
            <p:cNvGrpSpPr>
              <a:grpSpLocks/>
            </p:cNvGrpSpPr>
            <p:nvPr/>
          </p:nvGrpSpPr>
          <p:grpSpPr bwMode="auto">
            <a:xfrm rot="5400000">
              <a:off x="1162" y="-387"/>
              <a:ext cx="3195" cy="5328"/>
              <a:chOff x="1636" y="772"/>
              <a:chExt cx="3663" cy="4098"/>
            </a:xfrm>
          </p:grpSpPr>
          <p:grpSp>
            <p:nvGrpSpPr>
              <p:cNvPr id="5" name="Group 16"/>
              <p:cNvGrpSpPr>
                <a:grpSpLocks/>
              </p:cNvGrpSpPr>
              <p:nvPr/>
            </p:nvGrpSpPr>
            <p:grpSpPr bwMode="auto">
              <a:xfrm>
                <a:off x="1636" y="783"/>
                <a:ext cx="734" cy="4087"/>
                <a:chOff x="1636" y="783"/>
                <a:chExt cx="734" cy="4087"/>
              </a:xfrm>
            </p:grpSpPr>
            <p:sp>
              <p:nvSpPr>
                <p:cNvPr id="63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1636" y="825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882" y="783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124" y="805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370" y="818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" name="Group 21"/>
              <p:cNvGrpSpPr>
                <a:grpSpLocks/>
              </p:cNvGrpSpPr>
              <p:nvPr/>
            </p:nvGrpSpPr>
            <p:grpSpPr bwMode="auto">
              <a:xfrm>
                <a:off x="2606" y="772"/>
                <a:ext cx="734" cy="4087"/>
                <a:chOff x="1636" y="783"/>
                <a:chExt cx="734" cy="4087"/>
              </a:xfrm>
            </p:grpSpPr>
            <p:sp>
              <p:nvSpPr>
                <p:cNvPr id="59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636" y="825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0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1882" y="783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2124" y="805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2370" y="818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" name="Group 26"/>
              <p:cNvGrpSpPr>
                <a:grpSpLocks/>
              </p:cNvGrpSpPr>
              <p:nvPr/>
            </p:nvGrpSpPr>
            <p:grpSpPr bwMode="auto">
              <a:xfrm>
                <a:off x="3595" y="783"/>
                <a:ext cx="734" cy="4087"/>
                <a:chOff x="1636" y="783"/>
                <a:chExt cx="734" cy="4087"/>
              </a:xfrm>
            </p:grpSpPr>
            <p:sp>
              <p:nvSpPr>
                <p:cNvPr id="55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1636" y="825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6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1882" y="783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7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2124" y="805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8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2370" y="818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31"/>
              <p:cNvGrpSpPr>
                <a:grpSpLocks/>
              </p:cNvGrpSpPr>
              <p:nvPr/>
            </p:nvGrpSpPr>
            <p:grpSpPr bwMode="auto">
              <a:xfrm>
                <a:off x="4565" y="772"/>
                <a:ext cx="734" cy="4087"/>
                <a:chOff x="1636" y="783"/>
                <a:chExt cx="734" cy="4087"/>
              </a:xfrm>
            </p:grpSpPr>
            <p:sp>
              <p:nvSpPr>
                <p:cNvPr id="51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1636" y="825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1882" y="783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2124" y="805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4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2370" y="818"/>
                  <a:ext cx="0" cy="4045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2" name="Group 36"/>
            <p:cNvGrpSpPr>
              <a:grpSpLocks/>
            </p:cNvGrpSpPr>
            <p:nvPr/>
          </p:nvGrpSpPr>
          <p:grpSpPr bwMode="auto">
            <a:xfrm>
              <a:off x="1104" y="528"/>
              <a:ext cx="630" cy="3548"/>
              <a:chOff x="252" y="509"/>
              <a:chExt cx="630" cy="3548"/>
            </a:xfrm>
          </p:grpSpPr>
          <p:sp>
            <p:nvSpPr>
              <p:cNvPr id="43" name="Line 37"/>
              <p:cNvSpPr>
                <a:spLocks noChangeShapeType="1"/>
              </p:cNvSpPr>
              <p:nvPr/>
            </p:nvSpPr>
            <p:spPr bwMode="auto">
              <a:xfrm flipV="1">
                <a:off x="252" y="517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" name="Line 38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5" name="Line 39"/>
              <p:cNvSpPr>
                <a:spLocks noChangeShapeType="1"/>
              </p:cNvSpPr>
              <p:nvPr/>
            </p:nvSpPr>
            <p:spPr bwMode="auto">
              <a:xfrm flipV="1">
                <a:off x="672" y="528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6" name="Line 40"/>
              <p:cNvSpPr>
                <a:spLocks noChangeShapeType="1"/>
              </p:cNvSpPr>
              <p:nvPr/>
            </p:nvSpPr>
            <p:spPr bwMode="auto">
              <a:xfrm flipV="1">
                <a:off x="882" y="528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3" name="Group 41"/>
            <p:cNvGrpSpPr>
              <a:grpSpLocks/>
            </p:cNvGrpSpPr>
            <p:nvPr/>
          </p:nvGrpSpPr>
          <p:grpSpPr bwMode="auto">
            <a:xfrm>
              <a:off x="1968" y="528"/>
              <a:ext cx="630" cy="3548"/>
              <a:chOff x="252" y="509"/>
              <a:chExt cx="630" cy="3548"/>
            </a:xfrm>
          </p:grpSpPr>
          <p:sp>
            <p:nvSpPr>
              <p:cNvPr id="39" name="Line 42"/>
              <p:cNvSpPr>
                <a:spLocks noChangeShapeType="1"/>
              </p:cNvSpPr>
              <p:nvPr/>
            </p:nvSpPr>
            <p:spPr bwMode="auto">
              <a:xfrm flipV="1">
                <a:off x="252" y="517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" name="Line 43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Line 44"/>
              <p:cNvSpPr>
                <a:spLocks noChangeShapeType="1"/>
              </p:cNvSpPr>
              <p:nvPr/>
            </p:nvSpPr>
            <p:spPr bwMode="auto">
              <a:xfrm flipV="1">
                <a:off x="672" y="528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Line 45"/>
              <p:cNvSpPr>
                <a:spLocks noChangeShapeType="1"/>
              </p:cNvSpPr>
              <p:nvPr/>
            </p:nvSpPr>
            <p:spPr bwMode="auto">
              <a:xfrm flipV="1">
                <a:off x="882" y="528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4" name="Group 46"/>
            <p:cNvGrpSpPr>
              <a:grpSpLocks/>
            </p:cNvGrpSpPr>
            <p:nvPr/>
          </p:nvGrpSpPr>
          <p:grpSpPr bwMode="auto">
            <a:xfrm>
              <a:off x="2832" y="528"/>
              <a:ext cx="630" cy="3548"/>
              <a:chOff x="252" y="509"/>
              <a:chExt cx="630" cy="3548"/>
            </a:xfrm>
          </p:grpSpPr>
          <p:sp>
            <p:nvSpPr>
              <p:cNvPr id="35" name="Line 47"/>
              <p:cNvSpPr>
                <a:spLocks noChangeShapeType="1"/>
              </p:cNvSpPr>
              <p:nvPr/>
            </p:nvSpPr>
            <p:spPr bwMode="auto">
              <a:xfrm flipV="1">
                <a:off x="252" y="517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" name="Line 48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Line 49"/>
              <p:cNvSpPr>
                <a:spLocks noChangeShapeType="1"/>
              </p:cNvSpPr>
              <p:nvPr/>
            </p:nvSpPr>
            <p:spPr bwMode="auto">
              <a:xfrm flipV="1">
                <a:off x="672" y="528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Line 50"/>
              <p:cNvSpPr>
                <a:spLocks noChangeShapeType="1"/>
              </p:cNvSpPr>
              <p:nvPr/>
            </p:nvSpPr>
            <p:spPr bwMode="auto">
              <a:xfrm flipV="1">
                <a:off x="882" y="528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" name="Group 51"/>
            <p:cNvGrpSpPr>
              <a:grpSpLocks/>
            </p:cNvGrpSpPr>
            <p:nvPr/>
          </p:nvGrpSpPr>
          <p:grpSpPr bwMode="auto">
            <a:xfrm>
              <a:off x="3659" y="528"/>
              <a:ext cx="630" cy="3548"/>
              <a:chOff x="252" y="509"/>
              <a:chExt cx="630" cy="3548"/>
            </a:xfrm>
          </p:grpSpPr>
          <p:sp>
            <p:nvSpPr>
              <p:cNvPr id="27" name="Line 52"/>
              <p:cNvSpPr>
                <a:spLocks noChangeShapeType="1"/>
              </p:cNvSpPr>
              <p:nvPr/>
            </p:nvSpPr>
            <p:spPr bwMode="auto">
              <a:xfrm flipV="1">
                <a:off x="252" y="517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Line 53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Line 54"/>
              <p:cNvSpPr>
                <a:spLocks noChangeShapeType="1"/>
              </p:cNvSpPr>
              <p:nvPr/>
            </p:nvSpPr>
            <p:spPr bwMode="auto">
              <a:xfrm flipV="1">
                <a:off x="672" y="528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4" name="Line 55"/>
              <p:cNvSpPr>
                <a:spLocks noChangeShapeType="1"/>
              </p:cNvSpPr>
              <p:nvPr/>
            </p:nvSpPr>
            <p:spPr bwMode="auto">
              <a:xfrm flipV="1">
                <a:off x="882" y="528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" name="Group 56"/>
            <p:cNvGrpSpPr>
              <a:grpSpLocks/>
            </p:cNvGrpSpPr>
            <p:nvPr/>
          </p:nvGrpSpPr>
          <p:grpSpPr bwMode="auto">
            <a:xfrm>
              <a:off x="4505" y="528"/>
              <a:ext cx="630" cy="3548"/>
              <a:chOff x="252" y="509"/>
              <a:chExt cx="630" cy="3548"/>
            </a:xfrm>
          </p:grpSpPr>
          <p:sp>
            <p:nvSpPr>
              <p:cNvPr id="23" name="Line 57"/>
              <p:cNvSpPr>
                <a:spLocks noChangeShapeType="1"/>
              </p:cNvSpPr>
              <p:nvPr/>
            </p:nvSpPr>
            <p:spPr bwMode="auto">
              <a:xfrm flipV="1">
                <a:off x="252" y="517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Line 58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Line 59"/>
              <p:cNvSpPr>
                <a:spLocks noChangeShapeType="1"/>
              </p:cNvSpPr>
              <p:nvPr/>
            </p:nvSpPr>
            <p:spPr bwMode="auto">
              <a:xfrm flipV="1">
                <a:off x="672" y="528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Line 60"/>
              <p:cNvSpPr>
                <a:spLocks noChangeShapeType="1"/>
              </p:cNvSpPr>
              <p:nvPr/>
            </p:nvSpPr>
            <p:spPr bwMode="auto">
              <a:xfrm flipV="1">
                <a:off x="882" y="528"/>
                <a:ext cx="0" cy="3528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1" name="AutoShape 3260"/>
          <p:cNvSpPr>
            <a:spLocks noChangeArrowheads="1"/>
          </p:cNvSpPr>
          <p:nvPr/>
        </p:nvSpPr>
        <p:spPr bwMode="auto">
          <a:xfrm>
            <a:off x="990600" y="5943600"/>
            <a:ext cx="7010400" cy="304800"/>
          </a:xfrm>
          <a:prstGeom prst="cube">
            <a:avLst>
              <a:gd name="adj" fmla="val 822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pic>
        <p:nvPicPr>
          <p:cNvPr id="72" name="Picture 3258" descr="ED00184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5867400"/>
            <a:ext cx="609600" cy="266700"/>
          </a:xfrm>
          <a:prstGeom prst="rect">
            <a:avLst/>
          </a:prstGeom>
          <a:noFill/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73" name="Picture 3261" descr="j029107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5903913" y="4987925"/>
            <a:ext cx="457200" cy="191135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74" name="Picture 3262" descr="j0303337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1295400"/>
            <a:ext cx="419100" cy="762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EA5F-65FA-4693-87C5-BDC8B388FED7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C27F-DB60-4CA5-8A0D-568EB4A1CE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EA5F-65FA-4693-87C5-BDC8B388FED7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C27F-DB60-4CA5-8A0D-568EB4A1CED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075F-0F0C-4478-895C-3139B16A05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4E2EA5F-65FA-4693-87C5-BDC8B388FED7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F78C27F-DB60-4CA5-8A0D-568EB4A1CED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EA5F-65FA-4693-87C5-BDC8B388FED7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8C27F-DB60-4CA5-8A0D-568EB4A1CED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25-2CDB-4176-8546-14F42D085B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8D49-D776-41C2-8CE6-0A0502B6D2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FA11-01D7-4F52-9E54-6C393F1D97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EECC5-BFCE-41E6-9F7D-23A6868E21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5F620-30A8-4682-8801-BA589427DA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4E2EA5F-65FA-4693-87C5-BDC8B388FED7}" type="datetimeFigureOut">
              <a:rPr lang="ru-RU" smtClean="0"/>
              <a:t>30.09.2013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78C27F-DB60-4CA5-8A0D-568EB4A1CEDC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35"/>
          <p:cNvSpPr>
            <a:spLocks noChangeArrowheads="1"/>
          </p:cNvSpPr>
          <p:nvPr/>
        </p:nvSpPr>
        <p:spPr bwMode="auto">
          <a:xfrm>
            <a:off x="381000" y="0"/>
            <a:ext cx="76200" cy="68580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rgbClr val="6633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28600" y="152400"/>
            <a:ext cx="982663" cy="836613"/>
            <a:chOff x="3552" y="2784"/>
            <a:chExt cx="619" cy="527"/>
          </a:xfrm>
        </p:grpSpPr>
        <p:sp>
          <p:nvSpPr>
            <p:cNvPr id="15" name="Freeform 12"/>
            <p:cNvSpPr>
              <a:spLocks/>
            </p:cNvSpPr>
            <p:nvPr/>
          </p:nvSpPr>
          <p:spPr bwMode="auto">
            <a:xfrm>
              <a:off x="3586" y="2784"/>
              <a:ext cx="95" cy="123"/>
            </a:xfrm>
            <a:custGeom>
              <a:avLst/>
              <a:gdLst/>
              <a:ahLst/>
              <a:cxnLst>
                <a:cxn ang="0">
                  <a:pos x="92" y="114"/>
                </a:cxn>
                <a:cxn ang="0">
                  <a:pos x="78" y="105"/>
                </a:cxn>
                <a:cxn ang="0">
                  <a:pos x="62" y="85"/>
                </a:cxn>
                <a:cxn ang="0">
                  <a:pos x="46" y="62"/>
                </a:cxn>
                <a:cxn ang="0">
                  <a:pos x="30" y="33"/>
                </a:cxn>
                <a:cxn ang="0">
                  <a:pos x="24" y="6"/>
                </a:cxn>
                <a:cxn ang="0">
                  <a:pos x="24" y="0"/>
                </a:cxn>
                <a:cxn ang="0">
                  <a:pos x="22" y="0"/>
                </a:cxn>
                <a:cxn ang="0">
                  <a:pos x="14" y="2"/>
                </a:cxn>
                <a:cxn ang="0">
                  <a:pos x="3" y="6"/>
                </a:cxn>
                <a:cxn ang="0">
                  <a:pos x="0" y="6"/>
                </a:cxn>
                <a:cxn ang="0">
                  <a:pos x="0" y="11"/>
                </a:cxn>
                <a:cxn ang="0">
                  <a:pos x="11" y="29"/>
                </a:cxn>
                <a:cxn ang="0">
                  <a:pos x="27" y="60"/>
                </a:cxn>
                <a:cxn ang="0">
                  <a:pos x="43" y="85"/>
                </a:cxn>
                <a:cxn ang="0">
                  <a:pos x="76" y="116"/>
                </a:cxn>
                <a:cxn ang="0">
                  <a:pos x="84" y="123"/>
                </a:cxn>
                <a:cxn ang="0">
                  <a:pos x="95" y="121"/>
                </a:cxn>
                <a:cxn ang="0">
                  <a:pos x="92" y="114"/>
                </a:cxn>
              </a:cxnLst>
              <a:rect l="0" t="0" r="r" b="b"/>
              <a:pathLst>
                <a:path w="95" h="123">
                  <a:moveTo>
                    <a:pt x="92" y="114"/>
                  </a:moveTo>
                  <a:lnTo>
                    <a:pt x="78" y="105"/>
                  </a:lnTo>
                  <a:lnTo>
                    <a:pt x="62" y="85"/>
                  </a:lnTo>
                  <a:lnTo>
                    <a:pt x="46" y="62"/>
                  </a:lnTo>
                  <a:lnTo>
                    <a:pt x="30" y="33"/>
                  </a:lnTo>
                  <a:lnTo>
                    <a:pt x="24" y="6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3" y="6"/>
                  </a:lnTo>
                  <a:lnTo>
                    <a:pt x="0" y="6"/>
                  </a:lnTo>
                  <a:lnTo>
                    <a:pt x="0" y="11"/>
                  </a:lnTo>
                  <a:lnTo>
                    <a:pt x="11" y="29"/>
                  </a:lnTo>
                  <a:lnTo>
                    <a:pt x="27" y="60"/>
                  </a:lnTo>
                  <a:lnTo>
                    <a:pt x="43" y="85"/>
                  </a:lnTo>
                  <a:lnTo>
                    <a:pt x="76" y="116"/>
                  </a:lnTo>
                  <a:lnTo>
                    <a:pt x="84" y="123"/>
                  </a:lnTo>
                  <a:lnTo>
                    <a:pt x="95" y="121"/>
                  </a:lnTo>
                  <a:lnTo>
                    <a:pt x="92" y="114"/>
                  </a:lnTo>
                </a:path>
              </a:pathLst>
            </a:custGeom>
            <a:solidFill>
              <a:srgbClr val="AC3D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3"/>
            <p:cNvSpPr>
              <a:spLocks/>
            </p:cNvSpPr>
            <p:nvPr/>
          </p:nvSpPr>
          <p:spPr bwMode="auto">
            <a:xfrm>
              <a:off x="3552" y="2784"/>
              <a:ext cx="619" cy="527"/>
            </a:xfrm>
            <a:custGeom>
              <a:avLst/>
              <a:gdLst/>
              <a:ahLst/>
              <a:cxnLst>
                <a:cxn ang="0">
                  <a:pos x="78" y="128"/>
                </a:cxn>
                <a:cxn ang="0">
                  <a:pos x="13" y="193"/>
                </a:cxn>
                <a:cxn ang="0">
                  <a:pos x="0" y="229"/>
                </a:cxn>
                <a:cxn ang="0">
                  <a:pos x="16" y="224"/>
                </a:cxn>
                <a:cxn ang="0">
                  <a:pos x="3" y="256"/>
                </a:cxn>
                <a:cxn ang="0">
                  <a:pos x="32" y="372"/>
                </a:cxn>
                <a:cxn ang="0">
                  <a:pos x="70" y="433"/>
                </a:cxn>
                <a:cxn ang="0">
                  <a:pos x="92" y="397"/>
                </a:cxn>
                <a:cxn ang="0">
                  <a:pos x="124" y="388"/>
                </a:cxn>
                <a:cxn ang="0">
                  <a:pos x="151" y="453"/>
                </a:cxn>
                <a:cxn ang="0">
                  <a:pos x="173" y="448"/>
                </a:cxn>
                <a:cxn ang="0">
                  <a:pos x="238" y="527"/>
                </a:cxn>
                <a:cxn ang="0">
                  <a:pos x="249" y="435"/>
                </a:cxn>
                <a:cxn ang="0">
                  <a:pos x="262" y="433"/>
                </a:cxn>
                <a:cxn ang="0">
                  <a:pos x="276" y="381"/>
                </a:cxn>
                <a:cxn ang="0">
                  <a:pos x="324" y="401"/>
                </a:cxn>
                <a:cxn ang="0">
                  <a:pos x="373" y="473"/>
                </a:cxn>
                <a:cxn ang="0">
                  <a:pos x="378" y="457"/>
                </a:cxn>
                <a:cxn ang="0">
                  <a:pos x="408" y="455"/>
                </a:cxn>
                <a:cxn ang="0">
                  <a:pos x="421" y="435"/>
                </a:cxn>
                <a:cxn ang="0">
                  <a:pos x="462" y="430"/>
                </a:cxn>
                <a:cxn ang="0">
                  <a:pos x="505" y="455"/>
                </a:cxn>
                <a:cxn ang="0">
                  <a:pos x="538" y="450"/>
                </a:cxn>
                <a:cxn ang="0">
                  <a:pos x="548" y="441"/>
                </a:cxn>
                <a:cxn ang="0">
                  <a:pos x="519" y="386"/>
                </a:cxn>
                <a:cxn ang="0">
                  <a:pos x="516" y="372"/>
                </a:cxn>
                <a:cxn ang="0">
                  <a:pos x="489" y="325"/>
                </a:cxn>
                <a:cxn ang="0">
                  <a:pos x="508" y="303"/>
                </a:cxn>
                <a:cxn ang="0">
                  <a:pos x="548" y="294"/>
                </a:cxn>
                <a:cxn ang="0">
                  <a:pos x="548" y="282"/>
                </a:cxn>
                <a:cxn ang="0">
                  <a:pos x="513" y="278"/>
                </a:cxn>
                <a:cxn ang="0">
                  <a:pos x="424" y="224"/>
                </a:cxn>
                <a:cxn ang="0">
                  <a:pos x="432" y="211"/>
                </a:cxn>
                <a:cxn ang="0">
                  <a:pos x="457" y="204"/>
                </a:cxn>
                <a:cxn ang="0">
                  <a:pos x="513" y="193"/>
                </a:cxn>
                <a:cxn ang="0">
                  <a:pos x="538" y="202"/>
                </a:cxn>
                <a:cxn ang="0">
                  <a:pos x="532" y="179"/>
                </a:cxn>
                <a:cxn ang="0">
                  <a:pos x="573" y="166"/>
                </a:cxn>
                <a:cxn ang="0">
                  <a:pos x="619" y="128"/>
                </a:cxn>
                <a:cxn ang="0">
                  <a:pos x="562" y="141"/>
                </a:cxn>
                <a:cxn ang="0">
                  <a:pos x="538" y="112"/>
                </a:cxn>
                <a:cxn ang="0">
                  <a:pos x="519" y="110"/>
                </a:cxn>
                <a:cxn ang="0">
                  <a:pos x="492" y="92"/>
                </a:cxn>
                <a:cxn ang="0">
                  <a:pos x="519" y="52"/>
                </a:cxn>
                <a:cxn ang="0">
                  <a:pos x="497" y="54"/>
                </a:cxn>
                <a:cxn ang="0">
                  <a:pos x="424" y="72"/>
                </a:cxn>
                <a:cxn ang="0">
                  <a:pos x="348" y="59"/>
                </a:cxn>
                <a:cxn ang="0">
                  <a:pos x="348" y="43"/>
                </a:cxn>
                <a:cxn ang="0">
                  <a:pos x="386" y="27"/>
                </a:cxn>
                <a:cxn ang="0">
                  <a:pos x="397" y="5"/>
                </a:cxn>
                <a:cxn ang="0">
                  <a:pos x="346" y="9"/>
                </a:cxn>
                <a:cxn ang="0">
                  <a:pos x="284" y="5"/>
                </a:cxn>
                <a:cxn ang="0">
                  <a:pos x="251" y="20"/>
                </a:cxn>
                <a:cxn ang="0">
                  <a:pos x="257" y="7"/>
                </a:cxn>
                <a:cxn ang="0">
                  <a:pos x="240" y="3"/>
                </a:cxn>
                <a:cxn ang="0">
                  <a:pos x="154" y="34"/>
                </a:cxn>
                <a:cxn ang="0">
                  <a:pos x="119" y="83"/>
                </a:cxn>
              </a:cxnLst>
              <a:rect l="0" t="0" r="r" b="b"/>
              <a:pathLst>
                <a:path w="619" h="527">
                  <a:moveTo>
                    <a:pt x="113" y="108"/>
                  </a:moveTo>
                  <a:lnTo>
                    <a:pt x="103" y="112"/>
                  </a:lnTo>
                  <a:lnTo>
                    <a:pt x="78" y="128"/>
                  </a:lnTo>
                  <a:lnTo>
                    <a:pt x="59" y="141"/>
                  </a:lnTo>
                  <a:lnTo>
                    <a:pt x="32" y="166"/>
                  </a:lnTo>
                  <a:lnTo>
                    <a:pt x="13" y="193"/>
                  </a:lnTo>
                  <a:lnTo>
                    <a:pt x="0" y="215"/>
                  </a:lnTo>
                  <a:lnTo>
                    <a:pt x="0" y="224"/>
                  </a:lnTo>
                  <a:lnTo>
                    <a:pt x="0" y="229"/>
                  </a:lnTo>
                  <a:lnTo>
                    <a:pt x="8" y="224"/>
                  </a:lnTo>
                  <a:lnTo>
                    <a:pt x="13" y="224"/>
                  </a:lnTo>
                  <a:lnTo>
                    <a:pt x="16" y="224"/>
                  </a:lnTo>
                  <a:lnTo>
                    <a:pt x="19" y="229"/>
                  </a:lnTo>
                  <a:lnTo>
                    <a:pt x="16" y="233"/>
                  </a:lnTo>
                  <a:lnTo>
                    <a:pt x="3" y="256"/>
                  </a:lnTo>
                  <a:lnTo>
                    <a:pt x="0" y="291"/>
                  </a:lnTo>
                  <a:lnTo>
                    <a:pt x="13" y="336"/>
                  </a:lnTo>
                  <a:lnTo>
                    <a:pt x="32" y="372"/>
                  </a:lnTo>
                  <a:lnTo>
                    <a:pt x="49" y="390"/>
                  </a:lnTo>
                  <a:lnTo>
                    <a:pt x="62" y="408"/>
                  </a:lnTo>
                  <a:lnTo>
                    <a:pt x="70" y="433"/>
                  </a:lnTo>
                  <a:lnTo>
                    <a:pt x="78" y="430"/>
                  </a:lnTo>
                  <a:lnTo>
                    <a:pt x="86" y="410"/>
                  </a:lnTo>
                  <a:lnTo>
                    <a:pt x="92" y="397"/>
                  </a:lnTo>
                  <a:lnTo>
                    <a:pt x="100" y="386"/>
                  </a:lnTo>
                  <a:lnTo>
                    <a:pt x="111" y="381"/>
                  </a:lnTo>
                  <a:lnTo>
                    <a:pt x="124" y="388"/>
                  </a:lnTo>
                  <a:lnTo>
                    <a:pt x="132" y="401"/>
                  </a:lnTo>
                  <a:lnTo>
                    <a:pt x="138" y="433"/>
                  </a:lnTo>
                  <a:lnTo>
                    <a:pt x="151" y="453"/>
                  </a:lnTo>
                  <a:lnTo>
                    <a:pt x="159" y="464"/>
                  </a:lnTo>
                  <a:lnTo>
                    <a:pt x="165" y="459"/>
                  </a:lnTo>
                  <a:lnTo>
                    <a:pt x="173" y="448"/>
                  </a:lnTo>
                  <a:lnTo>
                    <a:pt x="184" y="468"/>
                  </a:lnTo>
                  <a:lnTo>
                    <a:pt x="197" y="489"/>
                  </a:lnTo>
                  <a:lnTo>
                    <a:pt x="238" y="527"/>
                  </a:lnTo>
                  <a:lnTo>
                    <a:pt x="232" y="500"/>
                  </a:lnTo>
                  <a:lnTo>
                    <a:pt x="235" y="473"/>
                  </a:lnTo>
                  <a:lnTo>
                    <a:pt x="249" y="435"/>
                  </a:lnTo>
                  <a:lnTo>
                    <a:pt x="249" y="433"/>
                  </a:lnTo>
                  <a:lnTo>
                    <a:pt x="257" y="435"/>
                  </a:lnTo>
                  <a:lnTo>
                    <a:pt x="262" y="433"/>
                  </a:lnTo>
                  <a:lnTo>
                    <a:pt x="262" y="412"/>
                  </a:lnTo>
                  <a:lnTo>
                    <a:pt x="265" y="397"/>
                  </a:lnTo>
                  <a:lnTo>
                    <a:pt x="276" y="381"/>
                  </a:lnTo>
                  <a:lnTo>
                    <a:pt x="289" y="377"/>
                  </a:lnTo>
                  <a:lnTo>
                    <a:pt x="297" y="377"/>
                  </a:lnTo>
                  <a:lnTo>
                    <a:pt x="324" y="401"/>
                  </a:lnTo>
                  <a:lnTo>
                    <a:pt x="343" y="426"/>
                  </a:lnTo>
                  <a:lnTo>
                    <a:pt x="365" y="459"/>
                  </a:lnTo>
                  <a:lnTo>
                    <a:pt x="373" y="473"/>
                  </a:lnTo>
                  <a:lnTo>
                    <a:pt x="375" y="473"/>
                  </a:lnTo>
                  <a:lnTo>
                    <a:pt x="378" y="468"/>
                  </a:lnTo>
                  <a:lnTo>
                    <a:pt x="378" y="457"/>
                  </a:lnTo>
                  <a:lnTo>
                    <a:pt x="384" y="453"/>
                  </a:lnTo>
                  <a:lnTo>
                    <a:pt x="394" y="450"/>
                  </a:lnTo>
                  <a:lnTo>
                    <a:pt x="408" y="455"/>
                  </a:lnTo>
                  <a:lnTo>
                    <a:pt x="413" y="453"/>
                  </a:lnTo>
                  <a:lnTo>
                    <a:pt x="416" y="450"/>
                  </a:lnTo>
                  <a:lnTo>
                    <a:pt x="421" y="435"/>
                  </a:lnTo>
                  <a:lnTo>
                    <a:pt x="432" y="430"/>
                  </a:lnTo>
                  <a:lnTo>
                    <a:pt x="448" y="428"/>
                  </a:lnTo>
                  <a:lnTo>
                    <a:pt x="462" y="430"/>
                  </a:lnTo>
                  <a:lnTo>
                    <a:pt x="494" y="450"/>
                  </a:lnTo>
                  <a:lnTo>
                    <a:pt x="500" y="455"/>
                  </a:lnTo>
                  <a:lnTo>
                    <a:pt x="505" y="455"/>
                  </a:lnTo>
                  <a:lnTo>
                    <a:pt x="513" y="444"/>
                  </a:lnTo>
                  <a:lnTo>
                    <a:pt x="519" y="444"/>
                  </a:lnTo>
                  <a:lnTo>
                    <a:pt x="538" y="450"/>
                  </a:lnTo>
                  <a:lnTo>
                    <a:pt x="551" y="455"/>
                  </a:lnTo>
                  <a:lnTo>
                    <a:pt x="567" y="464"/>
                  </a:lnTo>
                  <a:lnTo>
                    <a:pt x="548" y="441"/>
                  </a:lnTo>
                  <a:lnTo>
                    <a:pt x="527" y="415"/>
                  </a:lnTo>
                  <a:lnTo>
                    <a:pt x="513" y="392"/>
                  </a:lnTo>
                  <a:lnTo>
                    <a:pt x="519" y="386"/>
                  </a:lnTo>
                  <a:lnTo>
                    <a:pt x="527" y="386"/>
                  </a:lnTo>
                  <a:lnTo>
                    <a:pt x="527" y="381"/>
                  </a:lnTo>
                  <a:lnTo>
                    <a:pt x="516" y="372"/>
                  </a:lnTo>
                  <a:lnTo>
                    <a:pt x="502" y="361"/>
                  </a:lnTo>
                  <a:lnTo>
                    <a:pt x="494" y="345"/>
                  </a:lnTo>
                  <a:lnTo>
                    <a:pt x="489" y="325"/>
                  </a:lnTo>
                  <a:lnTo>
                    <a:pt x="489" y="312"/>
                  </a:lnTo>
                  <a:lnTo>
                    <a:pt x="500" y="305"/>
                  </a:lnTo>
                  <a:lnTo>
                    <a:pt x="508" y="303"/>
                  </a:lnTo>
                  <a:lnTo>
                    <a:pt x="527" y="303"/>
                  </a:lnTo>
                  <a:lnTo>
                    <a:pt x="538" y="298"/>
                  </a:lnTo>
                  <a:lnTo>
                    <a:pt x="548" y="294"/>
                  </a:lnTo>
                  <a:lnTo>
                    <a:pt x="554" y="287"/>
                  </a:lnTo>
                  <a:lnTo>
                    <a:pt x="554" y="282"/>
                  </a:lnTo>
                  <a:lnTo>
                    <a:pt x="548" y="282"/>
                  </a:lnTo>
                  <a:lnTo>
                    <a:pt x="543" y="282"/>
                  </a:lnTo>
                  <a:lnTo>
                    <a:pt x="532" y="282"/>
                  </a:lnTo>
                  <a:lnTo>
                    <a:pt x="513" y="278"/>
                  </a:lnTo>
                  <a:lnTo>
                    <a:pt x="478" y="258"/>
                  </a:lnTo>
                  <a:lnTo>
                    <a:pt x="435" y="231"/>
                  </a:lnTo>
                  <a:lnTo>
                    <a:pt x="424" y="224"/>
                  </a:lnTo>
                  <a:lnTo>
                    <a:pt x="421" y="220"/>
                  </a:lnTo>
                  <a:lnTo>
                    <a:pt x="424" y="215"/>
                  </a:lnTo>
                  <a:lnTo>
                    <a:pt x="432" y="211"/>
                  </a:lnTo>
                  <a:lnTo>
                    <a:pt x="438" y="213"/>
                  </a:lnTo>
                  <a:lnTo>
                    <a:pt x="451" y="209"/>
                  </a:lnTo>
                  <a:lnTo>
                    <a:pt x="457" y="204"/>
                  </a:lnTo>
                  <a:lnTo>
                    <a:pt x="478" y="195"/>
                  </a:lnTo>
                  <a:lnTo>
                    <a:pt x="500" y="195"/>
                  </a:lnTo>
                  <a:lnTo>
                    <a:pt x="513" y="193"/>
                  </a:lnTo>
                  <a:lnTo>
                    <a:pt x="519" y="193"/>
                  </a:lnTo>
                  <a:lnTo>
                    <a:pt x="532" y="200"/>
                  </a:lnTo>
                  <a:lnTo>
                    <a:pt x="538" y="202"/>
                  </a:lnTo>
                  <a:lnTo>
                    <a:pt x="540" y="197"/>
                  </a:lnTo>
                  <a:lnTo>
                    <a:pt x="532" y="182"/>
                  </a:lnTo>
                  <a:lnTo>
                    <a:pt x="532" y="179"/>
                  </a:lnTo>
                  <a:lnTo>
                    <a:pt x="538" y="175"/>
                  </a:lnTo>
                  <a:lnTo>
                    <a:pt x="548" y="173"/>
                  </a:lnTo>
                  <a:lnTo>
                    <a:pt x="573" y="166"/>
                  </a:lnTo>
                  <a:lnTo>
                    <a:pt x="605" y="148"/>
                  </a:lnTo>
                  <a:lnTo>
                    <a:pt x="616" y="137"/>
                  </a:lnTo>
                  <a:lnTo>
                    <a:pt x="619" y="128"/>
                  </a:lnTo>
                  <a:lnTo>
                    <a:pt x="605" y="137"/>
                  </a:lnTo>
                  <a:lnTo>
                    <a:pt x="592" y="139"/>
                  </a:lnTo>
                  <a:lnTo>
                    <a:pt x="562" y="141"/>
                  </a:lnTo>
                  <a:lnTo>
                    <a:pt x="546" y="132"/>
                  </a:lnTo>
                  <a:lnTo>
                    <a:pt x="540" y="128"/>
                  </a:lnTo>
                  <a:lnTo>
                    <a:pt x="538" y="112"/>
                  </a:lnTo>
                  <a:lnTo>
                    <a:pt x="532" y="108"/>
                  </a:lnTo>
                  <a:lnTo>
                    <a:pt x="524" y="110"/>
                  </a:lnTo>
                  <a:lnTo>
                    <a:pt x="519" y="110"/>
                  </a:lnTo>
                  <a:lnTo>
                    <a:pt x="519" y="108"/>
                  </a:lnTo>
                  <a:lnTo>
                    <a:pt x="497" y="97"/>
                  </a:lnTo>
                  <a:lnTo>
                    <a:pt x="492" y="92"/>
                  </a:lnTo>
                  <a:lnTo>
                    <a:pt x="497" y="88"/>
                  </a:lnTo>
                  <a:lnTo>
                    <a:pt x="513" y="65"/>
                  </a:lnTo>
                  <a:lnTo>
                    <a:pt x="519" y="52"/>
                  </a:lnTo>
                  <a:lnTo>
                    <a:pt x="516" y="43"/>
                  </a:lnTo>
                  <a:lnTo>
                    <a:pt x="508" y="47"/>
                  </a:lnTo>
                  <a:lnTo>
                    <a:pt x="497" y="54"/>
                  </a:lnTo>
                  <a:lnTo>
                    <a:pt x="478" y="65"/>
                  </a:lnTo>
                  <a:lnTo>
                    <a:pt x="465" y="67"/>
                  </a:lnTo>
                  <a:lnTo>
                    <a:pt x="424" y="72"/>
                  </a:lnTo>
                  <a:lnTo>
                    <a:pt x="392" y="67"/>
                  </a:lnTo>
                  <a:lnTo>
                    <a:pt x="365" y="63"/>
                  </a:lnTo>
                  <a:lnTo>
                    <a:pt x="348" y="59"/>
                  </a:lnTo>
                  <a:lnTo>
                    <a:pt x="343" y="54"/>
                  </a:lnTo>
                  <a:lnTo>
                    <a:pt x="343" y="50"/>
                  </a:lnTo>
                  <a:lnTo>
                    <a:pt x="348" y="43"/>
                  </a:lnTo>
                  <a:lnTo>
                    <a:pt x="359" y="43"/>
                  </a:lnTo>
                  <a:lnTo>
                    <a:pt x="373" y="36"/>
                  </a:lnTo>
                  <a:lnTo>
                    <a:pt x="386" y="27"/>
                  </a:lnTo>
                  <a:lnTo>
                    <a:pt x="403" y="9"/>
                  </a:lnTo>
                  <a:lnTo>
                    <a:pt x="403" y="5"/>
                  </a:lnTo>
                  <a:lnTo>
                    <a:pt x="397" y="5"/>
                  </a:lnTo>
                  <a:lnTo>
                    <a:pt x="389" y="11"/>
                  </a:lnTo>
                  <a:lnTo>
                    <a:pt x="378" y="14"/>
                  </a:lnTo>
                  <a:lnTo>
                    <a:pt x="346" y="9"/>
                  </a:lnTo>
                  <a:lnTo>
                    <a:pt x="319" y="5"/>
                  </a:lnTo>
                  <a:lnTo>
                    <a:pt x="300" y="3"/>
                  </a:lnTo>
                  <a:lnTo>
                    <a:pt x="284" y="5"/>
                  </a:lnTo>
                  <a:lnTo>
                    <a:pt x="273" y="9"/>
                  </a:lnTo>
                  <a:lnTo>
                    <a:pt x="265" y="14"/>
                  </a:lnTo>
                  <a:lnTo>
                    <a:pt x="251" y="20"/>
                  </a:lnTo>
                  <a:lnTo>
                    <a:pt x="249" y="18"/>
                  </a:lnTo>
                  <a:lnTo>
                    <a:pt x="251" y="14"/>
                  </a:lnTo>
                  <a:lnTo>
                    <a:pt x="257" y="7"/>
                  </a:lnTo>
                  <a:lnTo>
                    <a:pt x="257" y="5"/>
                  </a:lnTo>
                  <a:lnTo>
                    <a:pt x="254" y="0"/>
                  </a:lnTo>
                  <a:lnTo>
                    <a:pt x="240" y="3"/>
                  </a:lnTo>
                  <a:lnTo>
                    <a:pt x="205" y="11"/>
                  </a:lnTo>
                  <a:lnTo>
                    <a:pt x="176" y="25"/>
                  </a:lnTo>
                  <a:lnTo>
                    <a:pt x="154" y="34"/>
                  </a:lnTo>
                  <a:lnTo>
                    <a:pt x="138" y="47"/>
                  </a:lnTo>
                  <a:lnTo>
                    <a:pt x="124" y="65"/>
                  </a:lnTo>
                  <a:lnTo>
                    <a:pt x="119" y="83"/>
                  </a:lnTo>
                  <a:lnTo>
                    <a:pt x="119" y="97"/>
                  </a:lnTo>
                  <a:lnTo>
                    <a:pt x="113" y="108"/>
                  </a:lnTo>
                </a:path>
              </a:pathLst>
            </a:custGeom>
            <a:gradFill rotWithShape="1">
              <a:gsLst>
                <a:gs pos="0">
                  <a:srgbClr val="FF9900"/>
                </a:gs>
                <a:gs pos="100000">
                  <a:srgbClr val="AC3D00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14"/>
            <p:cNvSpPr>
              <a:spLocks/>
            </p:cNvSpPr>
            <p:nvPr/>
          </p:nvSpPr>
          <p:spPr bwMode="auto">
            <a:xfrm>
              <a:off x="3648" y="2880"/>
              <a:ext cx="413" cy="3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31"/>
                </a:cxn>
                <a:cxn ang="0">
                  <a:pos x="103" y="87"/>
                </a:cxn>
                <a:cxn ang="0">
                  <a:pos x="167" y="141"/>
                </a:cxn>
                <a:cxn ang="0">
                  <a:pos x="219" y="179"/>
                </a:cxn>
                <a:cxn ang="0">
                  <a:pos x="248" y="208"/>
                </a:cxn>
                <a:cxn ang="0">
                  <a:pos x="259" y="215"/>
                </a:cxn>
                <a:cxn ang="0">
                  <a:pos x="286" y="237"/>
                </a:cxn>
                <a:cxn ang="0">
                  <a:pos x="313" y="264"/>
                </a:cxn>
                <a:cxn ang="0">
                  <a:pos x="340" y="284"/>
                </a:cxn>
                <a:cxn ang="0">
                  <a:pos x="373" y="309"/>
                </a:cxn>
                <a:cxn ang="0">
                  <a:pos x="413" y="333"/>
                </a:cxn>
              </a:cxnLst>
              <a:rect l="0" t="0" r="r" b="b"/>
              <a:pathLst>
                <a:path w="413" h="333">
                  <a:moveTo>
                    <a:pt x="0" y="0"/>
                  </a:moveTo>
                  <a:lnTo>
                    <a:pt x="35" y="31"/>
                  </a:lnTo>
                  <a:lnTo>
                    <a:pt x="103" y="87"/>
                  </a:lnTo>
                  <a:lnTo>
                    <a:pt x="167" y="141"/>
                  </a:lnTo>
                  <a:lnTo>
                    <a:pt x="219" y="179"/>
                  </a:lnTo>
                  <a:lnTo>
                    <a:pt x="248" y="208"/>
                  </a:lnTo>
                  <a:lnTo>
                    <a:pt x="259" y="215"/>
                  </a:lnTo>
                  <a:lnTo>
                    <a:pt x="286" y="237"/>
                  </a:lnTo>
                  <a:lnTo>
                    <a:pt x="313" y="264"/>
                  </a:lnTo>
                  <a:lnTo>
                    <a:pt x="340" y="284"/>
                  </a:lnTo>
                  <a:lnTo>
                    <a:pt x="373" y="309"/>
                  </a:lnTo>
                  <a:lnTo>
                    <a:pt x="413" y="333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3936" y="3120"/>
              <a:ext cx="72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24" y="0"/>
                </a:cxn>
                <a:cxn ang="0">
                  <a:pos x="43" y="7"/>
                </a:cxn>
                <a:cxn ang="0">
                  <a:pos x="59" y="11"/>
                </a:cxn>
                <a:cxn ang="0">
                  <a:pos x="72" y="11"/>
                </a:cxn>
              </a:cxnLst>
              <a:rect l="0" t="0" r="r" b="b"/>
              <a:pathLst>
                <a:path w="72" h="11">
                  <a:moveTo>
                    <a:pt x="0" y="0"/>
                  </a:moveTo>
                  <a:lnTo>
                    <a:pt x="16" y="0"/>
                  </a:lnTo>
                  <a:lnTo>
                    <a:pt x="24" y="0"/>
                  </a:lnTo>
                  <a:lnTo>
                    <a:pt x="43" y="7"/>
                  </a:lnTo>
                  <a:lnTo>
                    <a:pt x="59" y="11"/>
                  </a:lnTo>
                  <a:lnTo>
                    <a:pt x="72" y="11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3929" y="3120"/>
              <a:ext cx="30" cy="1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6"/>
                </a:cxn>
                <a:cxn ang="0">
                  <a:pos x="14" y="54"/>
                </a:cxn>
                <a:cxn ang="0">
                  <a:pos x="19" y="87"/>
                </a:cxn>
                <a:cxn ang="0">
                  <a:pos x="30" y="117"/>
                </a:cxn>
              </a:cxnLst>
              <a:rect l="0" t="0" r="r" b="b"/>
              <a:pathLst>
                <a:path w="30" h="117">
                  <a:moveTo>
                    <a:pt x="0" y="0"/>
                  </a:moveTo>
                  <a:lnTo>
                    <a:pt x="6" y="16"/>
                  </a:lnTo>
                  <a:lnTo>
                    <a:pt x="14" y="54"/>
                  </a:lnTo>
                  <a:lnTo>
                    <a:pt x="19" y="87"/>
                  </a:lnTo>
                  <a:lnTo>
                    <a:pt x="30" y="117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3840" y="3038"/>
              <a:ext cx="38" cy="92"/>
            </a:xfrm>
            <a:custGeom>
              <a:avLst/>
              <a:gdLst/>
              <a:ahLst/>
              <a:cxnLst>
                <a:cxn ang="0">
                  <a:pos x="38" y="92"/>
                </a:cxn>
                <a:cxn ang="0">
                  <a:pos x="21" y="63"/>
                </a:cxn>
                <a:cxn ang="0">
                  <a:pos x="11" y="42"/>
                </a:cxn>
                <a:cxn ang="0">
                  <a:pos x="0" y="20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w="38" h="92">
                  <a:moveTo>
                    <a:pt x="38" y="92"/>
                  </a:moveTo>
                  <a:lnTo>
                    <a:pt x="21" y="63"/>
                  </a:lnTo>
                  <a:lnTo>
                    <a:pt x="11" y="42"/>
                  </a:lnTo>
                  <a:lnTo>
                    <a:pt x="0" y="20"/>
                  </a:ln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18"/>
            <p:cNvSpPr>
              <a:spLocks/>
            </p:cNvSpPr>
            <p:nvPr/>
          </p:nvSpPr>
          <p:spPr bwMode="auto">
            <a:xfrm>
              <a:off x="3744" y="2976"/>
              <a:ext cx="71" cy="1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22"/>
                </a:cxn>
                <a:cxn ang="0">
                  <a:pos x="28" y="60"/>
                </a:cxn>
                <a:cxn ang="0">
                  <a:pos x="44" y="94"/>
                </a:cxn>
                <a:cxn ang="0">
                  <a:pos x="60" y="123"/>
                </a:cxn>
                <a:cxn ang="0">
                  <a:pos x="71" y="143"/>
                </a:cxn>
              </a:cxnLst>
              <a:rect l="0" t="0" r="r" b="b"/>
              <a:pathLst>
                <a:path w="71" h="143">
                  <a:moveTo>
                    <a:pt x="0" y="0"/>
                  </a:moveTo>
                  <a:lnTo>
                    <a:pt x="17" y="22"/>
                  </a:lnTo>
                  <a:lnTo>
                    <a:pt x="28" y="60"/>
                  </a:lnTo>
                  <a:lnTo>
                    <a:pt x="44" y="94"/>
                  </a:lnTo>
                  <a:lnTo>
                    <a:pt x="60" y="123"/>
                  </a:lnTo>
                  <a:lnTo>
                    <a:pt x="71" y="143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19"/>
            <p:cNvSpPr>
              <a:spLocks/>
            </p:cNvSpPr>
            <p:nvPr/>
          </p:nvSpPr>
          <p:spPr bwMode="auto">
            <a:xfrm>
              <a:off x="3840" y="3024"/>
              <a:ext cx="205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14"/>
                </a:cxn>
                <a:cxn ang="0">
                  <a:pos x="100" y="29"/>
                </a:cxn>
                <a:cxn ang="0">
                  <a:pos x="140" y="34"/>
                </a:cxn>
                <a:cxn ang="0">
                  <a:pos x="186" y="36"/>
                </a:cxn>
                <a:cxn ang="0">
                  <a:pos x="205" y="36"/>
                </a:cxn>
              </a:cxnLst>
              <a:rect l="0" t="0" r="r" b="b"/>
              <a:pathLst>
                <a:path w="205" h="36">
                  <a:moveTo>
                    <a:pt x="0" y="0"/>
                  </a:moveTo>
                  <a:lnTo>
                    <a:pt x="40" y="14"/>
                  </a:lnTo>
                  <a:lnTo>
                    <a:pt x="100" y="29"/>
                  </a:lnTo>
                  <a:lnTo>
                    <a:pt x="140" y="34"/>
                  </a:lnTo>
                  <a:lnTo>
                    <a:pt x="186" y="36"/>
                  </a:lnTo>
                  <a:lnTo>
                    <a:pt x="205" y="36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20"/>
            <p:cNvSpPr>
              <a:spLocks/>
            </p:cNvSpPr>
            <p:nvPr/>
          </p:nvSpPr>
          <p:spPr bwMode="auto">
            <a:xfrm>
              <a:off x="3744" y="2976"/>
              <a:ext cx="198" cy="53"/>
            </a:xfrm>
            <a:custGeom>
              <a:avLst/>
              <a:gdLst/>
              <a:ahLst/>
              <a:cxnLst>
                <a:cxn ang="0">
                  <a:pos x="198" y="53"/>
                </a:cxn>
                <a:cxn ang="0">
                  <a:pos x="141" y="44"/>
                </a:cxn>
                <a:cxn ang="0">
                  <a:pos x="92" y="31"/>
                </a:cxn>
                <a:cxn ang="0">
                  <a:pos x="35" y="11"/>
                </a:cxn>
                <a:cxn ang="0">
                  <a:pos x="0" y="0"/>
                </a:cxn>
              </a:cxnLst>
              <a:rect l="0" t="0" r="r" b="b"/>
              <a:pathLst>
                <a:path w="198" h="53">
                  <a:moveTo>
                    <a:pt x="198" y="53"/>
                  </a:moveTo>
                  <a:lnTo>
                    <a:pt x="141" y="44"/>
                  </a:lnTo>
                  <a:lnTo>
                    <a:pt x="92" y="31"/>
                  </a:lnTo>
                  <a:lnTo>
                    <a:pt x="35" y="1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21"/>
            <p:cNvSpPr>
              <a:spLocks/>
            </p:cNvSpPr>
            <p:nvPr/>
          </p:nvSpPr>
          <p:spPr bwMode="auto">
            <a:xfrm>
              <a:off x="3840" y="2976"/>
              <a:ext cx="27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4" y="7"/>
                </a:cxn>
                <a:cxn ang="0">
                  <a:pos x="27" y="0"/>
                </a:cxn>
              </a:cxnLst>
              <a:rect l="0" t="0" r="r" b="b"/>
              <a:pathLst>
                <a:path w="27" h="9">
                  <a:moveTo>
                    <a:pt x="0" y="9"/>
                  </a:moveTo>
                  <a:lnTo>
                    <a:pt x="14" y="7"/>
                  </a:lnTo>
                  <a:lnTo>
                    <a:pt x="27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auto">
            <a:xfrm>
              <a:off x="3675" y="2880"/>
              <a:ext cx="47" cy="378"/>
            </a:xfrm>
            <a:custGeom>
              <a:avLst/>
              <a:gdLst/>
              <a:ahLst/>
              <a:cxnLst>
                <a:cxn ang="0">
                  <a:pos x="87" y="378"/>
                </a:cxn>
                <a:cxn ang="0">
                  <a:pos x="70" y="304"/>
                </a:cxn>
                <a:cxn ang="0">
                  <a:pos x="57" y="237"/>
                </a:cxn>
                <a:cxn ang="0">
                  <a:pos x="35" y="172"/>
                </a:cxn>
                <a:cxn ang="0">
                  <a:pos x="22" y="118"/>
                </a:cxn>
                <a:cxn ang="0">
                  <a:pos x="11" y="78"/>
                </a:cxn>
                <a:cxn ang="0">
                  <a:pos x="0" y="36"/>
                </a:cxn>
                <a:cxn ang="0">
                  <a:pos x="0" y="11"/>
                </a:cxn>
                <a:cxn ang="0">
                  <a:pos x="0" y="0"/>
                </a:cxn>
              </a:cxnLst>
              <a:rect l="0" t="0" r="r" b="b"/>
              <a:pathLst>
                <a:path w="87" h="378">
                  <a:moveTo>
                    <a:pt x="87" y="378"/>
                  </a:moveTo>
                  <a:lnTo>
                    <a:pt x="70" y="304"/>
                  </a:lnTo>
                  <a:lnTo>
                    <a:pt x="57" y="237"/>
                  </a:lnTo>
                  <a:lnTo>
                    <a:pt x="35" y="172"/>
                  </a:lnTo>
                  <a:lnTo>
                    <a:pt x="22" y="118"/>
                  </a:lnTo>
                  <a:lnTo>
                    <a:pt x="11" y="78"/>
                  </a:lnTo>
                  <a:lnTo>
                    <a:pt x="0" y="36"/>
                  </a:lnTo>
                  <a:lnTo>
                    <a:pt x="0" y="1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23"/>
            <p:cNvSpPr>
              <a:spLocks/>
            </p:cNvSpPr>
            <p:nvPr/>
          </p:nvSpPr>
          <p:spPr bwMode="auto">
            <a:xfrm>
              <a:off x="3675" y="2976"/>
              <a:ext cx="119" cy="163"/>
            </a:xfrm>
            <a:custGeom>
              <a:avLst/>
              <a:gdLst/>
              <a:ahLst/>
              <a:cxnLst>
                <a:cxn ang="0">
                  <a:pos x="119" y="163"/>
                </a:cxn>
                <a:cxn ang="0">
                  <a:pos x="89" y="127"/>
                </a:cxn>
                <a:cxn ang="0">
                  <a:pos x="54" y="85"/>
                </a:cxn>
                <a:cxn ang="0">
                  <a:pos x="27" y="40"/>
                </a:cxn>
                <a:cxn ang="0">
                  <a:pos x="5" y="9"/>
                </a:cxn>
                <a:cxn ang="0">
                  <a:pos x="0" y="0"/>
                </a:cxn>
              </a:cxnLst>
              <a:rect l="0" t="0" r="r" b="b"/>
              <a:pathLst>
                <a:path w="119" h="163">
                  <a:moveTo>
                    <a:pt x="119" y="163"/>
                  </a:moveTo>
                  <a:lnTo>
                    <a:pt x="89" y="127"/>
                  </a:lnTo>
                  <a:lnTo>
                    <a:pt x="54" y="85"/>
                  </a:lnTo>
                  <a:lnTo>
                    <a:pt x="27" y="40"/>
                  </a:lnTo>
                  <a:lnTo>
                    <a:pt x="5" y="9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24"/>
            <p:cNvSpPr>
              <a:spLocks/>
            </p:cNvSpPr>
            <p:nvPr/>
          </p:nvSpPr>
          <p:spPr bwMode="auto">
            <a:xfrm>
              <a:off x="3648" y="2976"/>
              <a:ext cx="21" cy="83"/>
            </a:xfrm>
            <a:custGeom>
              <a:avLst/>
              <a:gdLst/>
              <a:ahLst/>
              <a:cxnLst>
                <a:cxn ang="0">
                  <a:pos x="0" y="83"/>
                </a:cxn>
                <a:cxn ang="0">
                  <a:pos x="5" y="56"/>
                </a:cxn>
                <a:cxn ang="0">
                  <a:pos x="13" y="32"/>
                </a:cxn>
                <a:cxn ang="0">
                  <a:pos x="21" y="14"/>
                </a:cxn>
                <a:cxn ang="0">
                  <a:pos x="21" y="5"/>
                </a:cxn>
                <a:cxn ang="0">
                  <a:pos x="21" y="0"/>
                </a:cxn>
              </a:cxnLst>
              <a:rect l="0" t="0" r="r" b="b"/>
              <a:pathLst>
                <a:path w="21" h="83">
                  <a:moveTo>
                    <a:pt x="0" y="83"/>
                  </a:moveTo>
                  <a:lnTo>
                    <a:pt x="5" y="56"/>
                  </a:lnTo>
                  <a:lnTo>
                    <a:pt x="13" y="32"/>
                  </a:lnTo>
                  <a:lnTo>
                    <a:pt x="21" y="14"/>
                  </a:lnTo>
                  <a:lnTo>
                    <a:pt x="21" y="5"/>
                  </a:lnTo>
                  <a:lnTo>
                    <a:pt x="21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Freeform 25"/>
            <p:cNvSpPr>
              <a:spLocks/>
            </p:cNvSpPr>
            <p:nvPr/>
          </p:nvSpPr>
          <p:spPr bwMode="auto">
            <a:xfrm>
              <a:off x="3696" y="3120"/>
              <a:ext cx="71" cy="106"/>
            </a:xfrm>
            <a:custGeom>
              <a:avLst/>
              <a:gdLst/>
              <a:ahLst/>
              <a:cxnLst>
                <a:cxn ang="0">
                  <a:pos x="71" y="106"/>
                </a:cxn>
                <a:cxn ang="0">
                  <a:pos x="49" y="81"/>
                </a:cxn>
                <a:cxn ang="0">
                  <a:pos x="27" y="41"/>
                </a:cxn>
                <a:cxn ang="0">
                  <a:pos x="16" y="20"/>
                </a:cxn>
                <a:cxn ang="0">
                  <a:pos x="8" y="12"/>
                </a:cxn>
                <a:cxn ang="0">
                  <a:pos x="0" y="0"/>
                </a:cxn>
              </a:cxnLst>
              <a:rect l="0" t="0" r="r" b="b"/>
              <a:pathLst>
                <a:path w="71" h="106">
                  <a:moveTo>
                    <a:pt x="71" y="106"/>
                  </a:moveTo>
                  <a:lnTo>
                    <a:pt x="49" y="81"/>
                  </a:lnTo>
                  <a:lnTo>
                    <a:pt x="27" y="41"/>
                  </a:lnTo>
                  <a:lnTo>
                    <a:pt x="16" y="20"/>
                  </a:lnTo>
                  <a:lnTo>
                    <a:pt x="8" y="12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26"/>
            <p:cNvSpPr>
              <a:spLocks/>
            </p:cNvSpPr>
            <p:nvPr/>
          </p:nvSpPr>
          <p:spPr bwMode="auto">
            <a:xfrm>
              <a:off x="3648" y="3072"/>
              <a:ext cx="30" cy="83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25" y="11"/>
                </a:cxn>
                <a:cxn ang="0">
                  <a:pos x="8" y="33"/>
                </a:cxn>
                <a:cxn ang="0">
                  <a:pos x="0" y="54"/>
                </a:cxn>
                <a:cxn ang="0">
                  <a:pos x="0" y="74"/>
                </a:cxn>
                <a:cxn ang="0">
                  <a:pos x="0" y="83"/>
                </a:cxn>
              </a:cxnLst>
              <a:rect l="0" t="0" r="r" b="b"/>
              <a:pathLst>
                <a:path w="30" h="83">
                  <a:moveTo>
                    <a:pt x="30" y="0"/>
                  </a:moveTo>
                  <a:lnTo>
                    <a:pt x="25" y="11"/>
                  </a:lnTo>
                  <a:lnTo>
                    <a:pt x="8" y="33"/>
                  </a:lnTo>
                  <a:lnTo>
                    <a:pt x="0" y="54"/>
                  </a:lnTo>
                  <a:lnTo>
                    <a:pt x="0" y="74"/>
                  </a:lnTo>
                  <a:lnTo>
                    <a:pt x="0" y="83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Freeform 27"/>
            <p:cNvSpPr>
              <a:spLocks/>
            </p:cNvSpPr>
            <p:nvPr/>
          </p:nvSpPr>
          <p:spPr bwMode="auto">
            <a:xfrm>
              <a:off x="3600" y="2894"/>
              <a:ext cx="79" cy="253"/>
            </a:xfrm>
            <a:custGeom>
              <a:avLst/>
              <a:gdLst/>
              <a:ahLst/>
              <a:cxnLst>
                <a:cxn ang="0">
                  <a:pos x="14" y="253"/>
                </a:cxn>
                <a:cxn ang="0">
                  <a:pos x="3" y="199"/>
                </a:cxn>
                <a:cxn ang="0">
                  <a:pos x="0" y="177"/>
                </a:cxn>
                <a:cxn ang="0">
                  <a:pos x="0" y="148"/>
                </a:cxn>
                <a:cxn ang="0">
                  <a:pos x="3" y="121"/>
                </a:cxn>
                <a:cxn ang="0">
                  <a:pos x="11" y="98"/>
                </a:cxn>
                <a:cxn ang="0">
                  <a:pos x="22" y="83"/>
                </a:cxn>
                <a:cxn ang="0">
                  <a:pos x="38" y="67"/>
                </a:cxn>
                <a:cxn ang="0">
                  <a:pos x="54" y="47"/>
                </a:cxn>
                <a:cxn ang="0">
                  <a:pos x="70" y="18"/>
                </a:cxn>
                <a:cxn ang="0">
                  <a:pos x="79" y="0"/>
                </a:cxn>
              </a:cxnLst>
              <a:rect l="0" t="0" r="r" b="b"/>
              <a:pathLst>
                <a:path w="79" h="253">
                  <a:moveTo>
                    <a:pt x="14" y="253"/>
                  </a:moveTo>
                  <a:lnTo>
                    <a:pt x="3" y="199"/>
                  </a:lnTo>
                  <a:lnTo>
                    <a:pt x="0" y="177"/>
                  </a:lnTo>
                  <a:lnTo>
                    <a:pt x="0" y="148"/>
                  </a:lnTo>
                  <a:lnTo>
                    <a:pt x="3" y="121"/>
                  </a:lnTo>
                  <a:lnTo>
                    <a:pt x="11" y="98"/>
                  </a:lnTo>
                  <a:lnTo>
                    <a:pt x="22" y="83"/>
                  </a:lnTo>
                  <a:lnTo>
                    <a:pt x="38" y="67"/>
                  </a:lnTo>
                  <a:lnTo>
                    <a:pt x="54" y="47"/>
                  </a:lnTo>
                  <a:lnTo>
                    <a:pt x="70" y="18"/>
                  </a:lnTo>
                  <a:lnTo>
                    <a:pt x="79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28"/>
            <p:cNvSpPr>
              <a:spLocks/>
            </p:cNvSpPr>
            <p:nvPr/>
          </p:nvSpPr>
          <p:spPr bwMode="auto">
            <a:xfrm>
              <a:off x="3600" y="2976"/>
              <a:ext cx="46" cy="23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24" y="14"/>
                </a:cxn>
                <a:cxn ang="0">
                  <a:pos x="40" y="5"/>
                </a:cxn>
                <a:cxn ang="0">
                  <a:pos x="46" y="0"/>
                </a:cxn>
              </a:cxnLst>
              <a:rect l="0" t="0" r="r" b="b"/>
              <a:pathLst>
                <a:path w="46" h="23">
                  <a:moveTo>
                    <a:pt x="0" y="23"/>
                  </a:moveTo>
                  <a:lnTo>
                    <a:pt x="24" y="14"/>
                  </a:lnTo>
                  <a:lnTo>
                    <a:pt x="40" y="5"/>
                  </a:lnTo>
                  <a:lnTo>
                    <a:pt x="46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29"/>
            <p:cNvSpPr>
              <a:spLocks/>
            </p:cNvSpPr>
            <p:nvPr/>
          </p:nvSpPr>
          <p:spPr bwMode="auto">
            <a:xfrm>
              <a:off x="3696" y="2784"/>
              <a:ext cx="248" cy="99"/>
            </a:xfrm>
            <a:custGeom>
              <a:avLst/>
              <a:gdLst/>
              <a:ahLst/>
              <a:cxnLst>
                <a:cxn ang="0">
                  <a:pos x="0" y="99"/>
                </a:cxn>
                <a:cxn ang="0">
                  <a:pos x="10" y="92"/>
                </a:cxn>
                <a:cxn ang="0">
                  <a:pos x="27" y="79"/>
                </a:cxn>
                <a:cxn ang="0">
                  <a:pos x="54" y="65"/>
                </a:cxn>
                <a:cxn ang="0">
                  <a:pos x="78" y="52"/>
                </a:cxn>
                <a:cxn ang="0">
                  <a:pos x="127" y="32"/>
                </a:cxn>
                <a:cxn ang="0">
                  <a:pos x="156" y="23"/>
                </a:cxn>
                <a:cxn ang="0">
                  <a:pos x="194" y="14"/>
                </a:cxn>
                <a:cxn ang="0">
                  <a:pos x="224" y="9"/>
                </a:cxn>
                <a:cxn ang="0">
                  <a:pos x="240" y="5"/>
                </a:cxn>
                <a:cxn ang="0">
                  <a:pos x="248" y="0"/>
                </a:cxn>
              </a:cxnLst>
              <a:rect l="0" t="0" r="r" b="b"/>
              <a:pathLst>
                <a:path w="248" h="99">
                  <a:moveTo>
                    <a:pt x="0" y="99"/>
                  </a:moveTo>
                  <a:lnTo>
                    <a:pt x="10" y="92"/>
                  </a:lnTo>
                  <a:lnTo>
                    <a:pt x="27" y="79"/>
                  </a:lnTo>
                  <a:lnTo>
                    <a:pt x="54" y="65"/>
                  </a:lnTo>
                  <a:lnTo>
                    <a:pt x="78" y="52"/>
                  </a:lnTo>
                  <a:lnTo>
                    <a:pt x="127" y="32"/>
                  </a:lnTo>
                  <a:lnTo>
                    <a:pt x="156" y="23"/>
                  </a:lnTo>
                  <a:lnTo>
                    <a:pt x="194" y="14"/>
                  </a:lnTo>
                  <a:lnTo>
                    <a:pt x="224" y="9"/>
                  </a:lnTo>
                  <a:lnTo>
                    <a:pt x="240" y="5"/>
                  </a:lnTo>
                  <a:lnTo>
                    <a:pt x="248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30"/>
            <p:cNvSpPr>
              <a:spLocks/>
            </p:cNvSpPr>
            <p:nvPr/>
          </p:nvSpPr>
          <p:spPr bwMode="auto">
            <a:xfrm>
              <a:off x="3744" y="2784"/>
              <a:ext cx="62" cy="77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46" y="5"/>
                </a:cxn>
                <a:cxn ang="0">
                  <a:pos x="35" y="14"/>
                </a:cxn>
                <a:cxn ang="0">
                  <a:pos x="22" y="32"/>
                </a:cxn>
                <a:cxn ang="0">
                  <a:pos x="11" y="52"/>
                </a:cxn>
                <a:cxn ang="0">
                  <a:pos x="6" y="63"/>
                </a:cxn>
                <a:cxn ang="0">
                  <a:pos x="0" y="77"/>
                </a:cxn>
              </a:cxnLst>
              <a:rect l="0" t="0" r="r" b="b"/>
              <a:pathLst>
                <a:path w="62" h="77">
                  <a:moveTo>
                    <a:pt x="62" y="0"/>
                  </a:moveTo>
                  <a:lnTo>
                    <a:pt x="46" y="5"/>
                  </a:lnTo>
                  <a:lnTo>
                    <a:pt x="35" y="14"/>
                  </a:lnTo>
                  <a:lnTo>
                    <a:pt x="22" y="32"/>
                  </a:lnTo>
                  <a:lnTo>
                    <a:pt x="11" y="52"/>
                  </a:lnTo>
                  <a:lnTo>
                    <a:pt x="6" y="63"/>
                  </a:lnTo>
                  <a:lnTo>
                    <a:pt x="0" y="77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Freeform 31"/>
            <p:cNvSpPr>
              <a:spLocks/>
            </p:cNvSpPr>
            <p:nvPr/>
          </p:nvSpPr>
          <p:spPr bwMode="auto">
            <a:xfrm>
              <a:off x="3676" y="2897"/>
              <a:ext cx="446" cy="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2"/>
                </a:cxn>
                <a:cxn ang="0">
                  <a:pos x="90" y="2"/>
                </a:cxn>
                <a:cxn ang="0">
                  <a:pos x="146" y="7"/>
                </a:cxn>
                <a:cxn ang="0">
                  <a:pos x="184" y="16"/>
                </a:cxn>
                <a:cxn ang="0">
                  <a:pos x="206" y="20"/>
                </a:cxn>
                <a:cxn ang="0">
                  <a:pos x="252" y="25"/>
                </a:cxn>
                <a:cxn ang="0">
                  <a:pos x="306" y="32"/>
                </a:cxn>
                <a:cxn ang="0">
                  <a:pos x="335" y="38"/>
                </a:cxn>
                <a:cxn ang="0">
                  <a:pos x="357" y="38"/>
                </a:cxn>
                <a:cxn ang="0">
                  <a:pos x="400" y="34"/>
                </a:cxn>
                <a:cxn ang="0">
                  <a:pos x="427" y="34"/>
                </a:cxn>
                <a:cxn ang="0">
                  <a:pos x="446" y="29"/>
                </a:cxn>
              </a:cxnLst>
              <a:rect l="0" t="0" r="r" b="b"/>
              <a:pathLst>
                <a:path w="446" h="38">
                  <a:moveTo>
                    <a:pt x="0" y="0"/>
                  </a:moveTo>
                  <a:lnTo>
                    <a:pt x="22" y="2"/>
                  </a:lnTo>
                  <a:lnTo>
                    <a:pt x="90" y="2"/>
                  </a:lnTo>
                  <a:lnTo>
                    <a:pt x="146" y="7"/>
                  </a:lnTo>
                  <a:lnTo>
                    <a:pt x="184" y="16"/>
                  </a:lnTo>
                  <a:lnTo>
                    <a:pt x="206" y="20"/>
                  </a:lnTo>
                  <a:lnTo>
                    <a:pt x="252" y="25"/>
                  </a:lnTo>
                  <a:lnTo>
                    <a:pt x="306" y="32"/>
                  </a:lnTo>
                  <a:lnTo>
                    <a:pt x="335" y="38"/>
                  </a:lnTo>
                  <a:lnTo>
                    <a:pt x="357" y="38"/>
                  </a:lnTo>
                  <a:lnTo>
                    <a:pt x="400" y="34"/>
                  </a:lnTo>
                  <a:lnTo>
                    <a:pt x="427" y="34"/>
                  </a:lnTo>
                  <a:lnTo>
                    <a:pt x="446" y="29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Freeform 32"/>
            <p:cNvSpPr>
              <a:spLocks/>
            </p:cNvSpPr>
            <p:nvPr/>
          </p:nvSpPr>
          <p:spPr bwMode="auto">
            <a:xfrm>
              <a:off x="3888" y="2928"/>
              <a:ext cx="70" cy="36"/>
            </a:xfrm>
            <a:custGeom>
              <a:avLst/>
              <a:gdLst/>
              <a:ahLst/>
              <a:cxnLst>
                <a:cxn ang="0">
                  <a:pos x="70" y="36"/>
                </a:cxn>
                <a:cxn ang="0">
                  <a:pos x="45" y="18"/>
                </a:cxn>
                <a:cxn ang="0">
                  <a:pos x="21" y="9"/>
                </a:cxn>
                <a:cxn ang="0">
                  <a:pos x="0" y="0"/>
                </a:cxn>
              </a:cxnLst>
              <a:rect l="0" t="0" r="r" b="b"/>
              <a:pathLst>
                <a:path w="70" h="36">
                  <a:moveTo>
                    <a:pt x="70" y="36"/>
                  </a:moveTo>
                  <a:lnTo>
                    <a:pt x="45" y="18"/>
                  </a:lnTo>
                  <a:lnTo>
                    <a:pt x="21" y="9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33"/>
            <p:cNvSpPr>
              <a:spLocks/>
            </p:cNvSpPr>
            <p:nvPr/>
          </p:nvSpPr>
          <p:spPr bwMode="auto">
            <a:xfrm>
              <a:off x="3950" y="2832"/>
              <a:ext cx="111" cy="81"/>
            </a:xfrm>
            <a:custGeom>
              <a:avLst/>
              <a:gdLst/>
              <a:ahLst/>
              <a:cxnLst>
                <a:cxn ang="0">
                  <a:pos x="111" y="0"/>
                </a:cxn>
                <a:cxn ang="0">
                  <a:pos x="98" y="14"/>
                </a:cxn>
                <a:cxn ang="0">
                  <a:pos x="60" y="32"/>
                </a:cxn>
                <a:cxn ang="0">
                  <a:pos x="30" y="50"/>
                </a:cxn>
                <a:cxn ang="0">
                  <a:pos x="14" y="65"/>
                </a:cxn>
                <a:cxn ang="0">
                  <a:pos x="8" y="72"/>
                </a:cxn>
                <a:cxn ang="0">
                  <a:pos x="0" y="81"/>
                </a:cxn>
              </a:cxnLst>
              <a:rect l="0" t="0" r="r" b="b"/>
              <a:pathLst>
                <a:path w="111" h="81">
                  <a:moveTo>
                    <a:pt x="111" y="0"/>
                  </a:moveTo>
                  <a:lnTo>
                    <a:pt x="98" y="14"/>
                  </a:lnTo>
                  <a:lnTo>
                    <a:pt x="60" y="32"/>
                  </a:lnTo>
                  <a:lnTo>
                    <a:pt x="30" y="50"/>
                  </a:lnTo>
                  <a:lnTo>
                    <a:pt x="14" y="65"/>
                  </a:lnTo>
                  <a:lnTo>
                    <a:pt x="8" y="72"/>
                  </a:lnTo>
                  <a:lnTo>
                    <a:pt x="0" y="81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34"/>
            <p:cNvSpPr>
              <a:spLocks/>
            </p:cNvSpPr>
            <p:nvPr/>
          </p:nvSpPr>
          <p:spPr bwMode="auto">
            <a:xfrm>
              <a:off x="3779" y="2914"/>
              <a:ext cx="109" cy="62"/>
            </a:xfrm>
            <a:custGeom>
              <a:avLst/>
              <a:gdLst/>
              <a:ahLst/>
              <a:cxnLst>
                <a:cxn ang="0">
                  <a:pos x="76" y="69"/>
                </a:cxn>
                <a:cxn ang="0">
                  <a:pos x="59" y="47"/>
                </a:cxn>
                <a:cxn ang="0">
                  <a:pos x="40" y="27"/>
                </a:cxn>
                <a:cxn ang="0">
                  <a:pos x="24" y="15"/>
                </a:cxn>
                <a:cxn ang="0">
                  <a:pos x="11" y="4"/>
                </a:cxn>
                <a:cxn ang="0">
                  <a:pos x="0" y="0"/>
                </a:cxn>
              </a:cxnLst>
              <a:rect l="0" t="0" r="r" b="b"/>
              <a:pathLst>
                <a:path w="76" h="69">
                  <a:moveTo>
                    <a:pt x="76" y="69"/>
                  </a:moveTo>
                  <a:lnTo>
                    <a:pt x="59" y="47"/>
                  </a:lnTo>
                  <a:lnTo>
                    <a:pt x="40" y="27"/>
                  </a:lnTo>
                  <a:lnTo>
                    <a:pt x="24" y="15"/>
                  </a:lnTo>
                  <a:lnTo>
                    <a:pt x="11" y="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42" name="Picture 36" descr="ED00184_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" y="6172200"/>
            <a:ext cx="1219200" cy="53340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2.png"/><Relationship Id="rId3" Type="http://schemas.openxmlformats.org/officeDocument/2006/relationships/image" Target="../media/image27.png"/><Relationship Id="rId7" Type="http://schemas.openxmlformats.org/officeDocument/2006/relationships/image" Target="../media/image37.png"/><Relationship Id="rId12" Type="http://schemas.openxmlformats.org/officeDocument/2006/relationships/image" Target="../media/image41.png"/><Relationship Id="rId2" Type="http://schemas.openxmlformats.org/officeDocument/2006/relationships/image" Target="../media/image32.png"/><Relationship Id="rId16" Type="http://schemas.openxmlformats.org/officeDocument/2006/relationships/image" Target="../media/image4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6.png"/><Relationship Id="rId11" Type="http://schemas.openxmlformats.org/officeDocument/2006/relationships/image" Target="../media/image40.png"/><Relationship Id="rId5" Type="http://schemas.openxmlformats.org/officeDocument/2006/relationships/image" Target="../media/image35.png"/><Relationship Id="rId15" Type="http://schemas.openxmlformats.org/officeDocument/2006/relationships/image" Target="../media/image44.png"/><Relationship Id="rId10" Type="http://schemas.openxmlformats.org/officeDocument/2006/relationships/image" Target="../media/image33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Relationship Id="rId14" Type="http://schemas.openxmlformats.org/officeDocument/2006/relationships/image" Target="../media/image4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1772816"/>
            <a:ext cx="6858000" cy="3103984"/>
          </a:xfrm>
        </p:spPr>
        <p:txBody>
          <a:bodyPr/>
          <a:lstStyle/>
          <a:p>
            <a:r>
              <a:rPr lang="ru-RU" dirty="0" smtClean="0"/>
              <a:t>Системы нелинейных уравнений с двумя неизвестными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4005064"/>
            <a:ext cx="6858000" cy="1652786"/>
          </a:xfrm>
        </p:spPr>
        <p:txBody>
          <a:bodyPr/>
          <a:lstStyle/>
          <a:p>
            <a:r>
              <a:rPr lang="ru-RU" dirty="0" smtClean="0"/>
              <a:t>Учитель МБОУ «ООШ №26» г. Энгельс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Еремеева</a:t>
            </a:r>
            <a:r>
              <a:rPr lang="ru-RU" dirty="0" smtClean="0"/>
              <a:t> Елена Борисовна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Способы решения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/>
          <a:lstStyle/>
          <a:p>
            <a:pPr algn="r"/>
            <a:r>
              <a:rPr lang="ru-RU" dirty="0" smtClean="0"/>
              <a:t>Способ подстановки.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229600" cy="5688632"/>
          </a:xfrm>
        </p:spPr>
        <p:txBody>
          <a:bodyPr/>
          <a:lstStyle/>
          <a:p>
            <a:r>
              <a:rPr lang="ru-RU" dirty="0" smtClean="0"/>
              <a:t>1) В линейном уравнении выразить одну переменную (</a:t>
            </a:r>
            <a:r>
              <a:rPr lang="ru-RU" dirty="0" err="1" smtClean="0">
                <a:solidFill>
                  <a:srgbClr val="FF0000"/>
                </a:solidFill>
              </a:rPr>
              <a:t>х</a:t>
            </a:r>
            <a:r>
              <a:rPr lang="ru-RU" dirty="0" smtClean="0"/>
              <a:t>) через другую(</a:t>
            </a:r>
            <a:r>
              <a:rPr lang="ru-RU" dirty="0" smtClean="0">
                <a:solidFill>
                  <a:srgbClr val="FF0000"/>
                </a:solidFill>
              </a:rPr>
              <a:t>у</a:t>
            </a:r>
            <a:r>
              <a:rPr lang="ru-RU" dirty="0" smtClean="0"/>
              <a:t>).</a:t>
            </a:r>
          </a:p>
          <a:p>
            <a:r>
              <a:rPr lang="ru-RU" dirty="0" smtClean="0"/>
              <a:t>2) Во второе уравнение подставить полученное выражение (……) вместо </a:t>
            </a:r>
            <a:r>
              <a:rPr lang="ru-RU" dirty="0" err="1" smtClean="0">
                <a:solidFill>
                  <a:srgbClr val="FF0000"/>
                </a:solidFill>
              </a:rPr>
              <a:t>х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и решить его.</a:t>
            </a:r>
          </a:p>
          <a:p>
            <a:r>
              <a:rPr lang="ru-RU" dirty="0" smtClean="0"/>
              <a:t>3) Если у = …, то </a:t>
            </a:r>
            <a:r>
              <a:rPr lang="ru-RU" dirty="0" err="1" smtClean="0"/>
              <a:t>х</a:t>
            </a:r>
            <a:r>
              <a:rPr lang="ru-RU" dirty="0" smtClean="0"/>
              <a:t> = …..</a:t>
            </a:r>
          </a:p>
          <a:p>
            <a:r>
              <a:rPr lang="ru-RU" dirty="0" smtClean="0"/>
              <a:t>Ответ: (</a:t>
            </a:r>
            <a:r>
              <a:rPr lang="ru-RU" dirty="0" err="1" smtClean="0"/>
              <a:t>х;у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/>
          <a:lstStyle/>
          <a:p>
            <a:pPr algn="ctr"/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229600" cy="5832648"/>
          </a:xfrm>
        </p:spPr>
        <p:txBody>
          <a:bodyPr/>
          <a:lstStyle/>
          <a:p>
            <a:r>
              <a:rPr lang="ru-RU" dirty="0" err="1" smtClean="0"/>
              <a:t>х</a:t>
            </a:r>
            <a:r>
              <a:rPr lang="ru-RU" dirty="0" smtClean="0"/>
              <a:t> – у = 7;</a:t>
            </a:r>
          </a:p>
          <a:p>
            <a:r>
              <a:rPr lang="ru-RU" dirty="0" err="1" smtClean="0"/>
              <a:t>ху</a:t>
            </a:r>
            <a:r>
              <a:rPr lang="ru-RU" dirty="0" smtClean="0"/>
              <a:t> = 18.</a:t>
            </a:r>
          </a:p>
          <a:p>
            <a:r>
              <a:rPr lang="ru-RU" dirty="0" smtClean="0"/>
              <a:t>Решение: 1) </a:t>
            </a:r>
            <a:r>
              <a:rPr lang="ru-RU" dirty="0" err="1" smtClean="0">
                <a:solidFill>
                  <a:srgbClr val="FF0000"/>
                </a:solidFill>
              </a:rPr>
              <a:t>х</a:t>
            </a:r>
            <a:r>
              <a:rPr lang="ru-RU" dirty="0" smtClean="0"/>
              <a:t> – у = 7,</a:t>
            </a:r>
          </a:p>
          <a:p>
            <a:r>
              <a:rPr lang="ru-RU" dirty="0" smtClean="0"/>
              <a:t>                        </a:t>
            </a:r>
            <a:r>
              <a:rPr lang="ru-RU" dirty="0" err="1" smtClean="0">
                <a:solidFill>
                  <a:srgbClr val="FF0000"/>
                </a:solidFill>
              </a:rPr>
              <a:t>х</a:t>
            </a:r>
            <a:r>
              <a:rPr lang="ru-RU" dirty="0" smtClean="0"/>
              <a:t> = 7 + у.</a:t>
            </a:r>
          </a:p>
          <a:p>
            <a:r>
              <a:rPr lang="ru-RU" dirty="0" smtClean="0"/>
              <a:t>2) </a:t>
            </a:r>
            <a:r>
              <a:rPr lang="ru-RU" dirty="0" err="1" smtClean="0">
                <a:solidFill>
                  <a:srgbClr val="FF0000"/>
                </a:solidFill>
              </a:rPr>
              <a:t>х</a:t>
            </a:r>
            <a:r>
              <a:rPr lang="ru-RU" dirty="0" err="1" smtClean="0"/>
              <a:t>у</a:t>
            </a:r>
            <a:r>
              <a:rPr lang="ru-RU" dirty="0" smtClean="0"/>
              <a:t> = 18,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ru-RU" dirty="0" smtClean="0"/>
              <a:t>7 + у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r>
              <a:rPr lang="ru-RU" dirty="0" err="1" smtClean="0"/>
              <a:t>у=</a:t>
            </a:r>
            <a:r>
              <a:rPr lang="ru-RU" dirty="0" smtClean="0"/>
              <a:t> 18,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7у +     = 18,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     + 7у – 18 = 0,</a:t>
            </a:r>
          </a:p>
          <a:p>
            <a:r>
              <a:rPr lang="ru-RU" dirty="0" smtClean="0"/>
              <a:t>                       и </a:t>
            </a:r>
          </a:p>
          <a:p>
            <a:r>
              <a:rPr lang="ru-RU" dirty="0" smtClean="0"/>
              <a:t>3) Если              , то </a:t>
            </a:r>
            <a:r>
              <a:rPr lang="ru-RU" dirty="0" err="1" smtClean="0">
                <a:solidFill>
                  <a:srgbClr val="FF0000"/>
                </a:solidFill>
              </a:rPr>
              <a:t>х</a:t>
            </a:r>
            <a:r>
              <a:rPr lang="ru-RU" dirty="0" smtClean="0"/>
              <a:t> = 7 + </a:t>
            </a:r>
            <a:r>
              <a:rPr lang="ru-RU" dirty="0" smtClean="0"/>
              <a:t>у = 7 + 2 = 9</a:t>
            </a:r>
          </a:p>
          <a:p>
            <a:r>
              <a:rPr lang="ru-RU" dirty="0" smtClean="0"/>
              <a:t>     Если                   , то </a:t>
            </a:r>
            <a:r>
              <a:rPr lang="ru-RU" dirty="0" err="1" smtClean="0">
                <a:solidFill>
                  <a:srgbClr val="FF0000"/>
                </a:solidFill>
              </a:rPr>
              <a:t>х</a:t>
            </a:r>
            <a:r>
              <a:rPr lang="ru-RU" dirty="0" smtClean="0"/>
              <a:t> = 7 + </a:t>
            </a:r>
            <a:r>
              <a:rPr lang="ru-RU" dirty="0" smtClean="0"/>
              <a:t>у = 7 + ( - 9)= - 2.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            Ответ:  (9; 2)     и     ( - 2; - 9) </a:t>
            </a:r>
            <a:endParaRPr lang="ru-RU" dirty="0"/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611560" y="908720"/>
            <a:ext cx="216024" cy="79208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3645024"/>
            <a:ext cx="314325" cy="447675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4077072"/>
            <a:ext cx="314325" cy="447675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4509120"/>
            <a:ext cx="923925" cy="447675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4509120"/>
            <a:ext cx="1171575" cy="447675"/>
          </a:xfrm>
          <a:prstGeom prst="rect">
            <a:avLst/>
          </a:prstGeom>
          <a:noFill/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5013176"/>
            <a:ext cx="923925" cy="447675"/>
          </a:xfrm>
          <a:prstGeom prst="rect">
            <a:avLst/>
          </a:prstGeom>
          <a:noFill/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5517232"/>
            <a:ext cx="1171575" cy="4476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612304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>С помощью теоремы, обратной теореме Виета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29600" cy="5688632"/>
          </a:xfrm>
        </p:spPr>
        <p:txBody>
          <a:bodyPr/>
          <a:lstStyle/>
          <a:p>
            <a:r>
              <a:rPr lang="ru-RU" dirty="0" err="1" smtClean="0"/>
              <a:t>х</a:t>
            </a:r>
            <a:r>
              <a:rPr lang="ru-RU" dirty="0" smtClean="0"/>
              <a:t> + у =    ,</a:t>
            </a:r>
          </a:p>
          <a:p>
            <a:r>
              <a:rPr lang="ru-RU" dirty="0" err="1" smtClean="0"/>
              <a:t>ху</a:t>
            </a:r>
            <a:r>
              <a:rPr lang="ru-RU" dirty="0" smtClean="0"/>
              <a:t> =      .</a:t>
            </a:r>
          </a:p>
          <a:p>
            <a:r>
              <a:rPr lang="ru-RU" dirty="0" smtClean="0"/>
              <a:t>Решение:  Сумма корней квадратного уравнения равна второму коэффициенту приведённого квадратного уравнения взятого с противоположным знаком, а произведение корней – свободному числу.</a:t>
            </a:r>
          </a:p>
          <a:p>
            <a:r>
              <a:rPr lang="ru-RU" dirty="0" smtClean="0"/>
              <a:t>Решим уравнение        </a:t>
            </a:r>
            <a:r>
              <a:rPr lang="ru-RU" dirty="0" smtClean="0">
                <a:solidFill>
                  <a:schemeClr val="accent1"/>
                </a:solidFill>
              </a:rPr>
              <a:t>–</a:t>
            </a:r>
            <a:r>
              <a:rPr lang="ru-RU" dirty="0" smtClean="0"/>
              <a:t>       </a:t>
            </a:r>
            <a:r>
              <a:rPr lang="ru-RU" dirty="0" smtClean="0">
                <a:solidFill>
                  <a:srgbClr val="FF0000"/>
                </a:solidFill>
              </a:rPr>
              <a:t>+ </a:t>
            </a:r>
            <a:r>
              <a:rPr lang="ru-RU" dirty="0" smtClean="0"/>
              <a:t>     = 0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                                        …     и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Ответ: (      ;     )    и  (      ;     )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691680" y="98072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403648" y="1412776"/>
            <a:ext cx="288032" cy="266328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Левая фигурная скобка 5"/>
          <p:cNvSpPr/>
          <p:nvPr/>
        </p:nvSpPr>
        <p:spPr>
          <a:xfrm>
            <a:off x="683568" y="908720"/>
            <a:ext cx="155448" cy="9144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3429000"/>
            <a:ext cx="295275" cy="447675"/>
          </a:xfrm>
          <a:prstGeom prst="rect">
            <a:avLst/>
          </a:prstGeom>
          <a:noFill/>
        </p:spPr>
      </p:pic>
      <p:sp>
        <p:nvSpPr>
          <p:cNvPr id="9" name="Овал 8"/>
          <p:cNvSpPr/>
          <p:nvPr/>
        </p:nvSpPr>
        <p:spPr>
          <a:xfrm>
            <a:off x="4139952" y="357301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3429000"/>
            <a:ext cx="381000" cy="485775"/>
          </a:xfrm>
          <a:prstGeom prst="rect">
            <a:avLst/>
          </a:prstGeom>
          <a:noFill/>
        </p:spPr>
      </p:pic>
      <p:sp>
        <p:nvSpPr>
          <p:cNvPr id="12" name="Равнобедренный треугольник 11"/>
          <p:cNvSpPr/>
          <p:nvPr/>
        </p:nvSpPr>
        <p:spPr>
          <a:xfrm>
            <a:off x="4860032" y="3501008"/>
            <a:ext cx="288032" cy="266328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3861048"/>
            <a:ext cx="609600" cy="447675"/>
          </a:xfrm>
          <a:prstGeom prst="rect">
            <a:avLst/>
          </a:prstGeom>
          <a:noFill/>
        </p:spPr>
      </p:pic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4437112"/>
            <a:ext cx="266700" cy="447675"/>
          </a:xfrm>
          <a:prstGeom prst="rect">
            <a:avLst/>
          </a:prstGeom>
          <a:noFill/>
        </p:spPr>
      </p:pic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437112"/>
            <a:ext cx="266700" cy="447675"/>
          </a:xfrm>
          <a:prstGeom prst="rect">
            <a:avLst/>
          </a:prstGeom>
          <a:noFill/>
        </p:spPr>
      </p:pic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9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4437112"/>
            <a:ext cx="276225" cy="447675"/>
          </a:xfrm>
          <a:prstGeom prst="rect">
            <a:avLst/>
          </a:prstGeom>
          <a:noFill/>
        </p:spPr>
      </p:pic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4437112"/>
            <a:ext cx="276225" cy="447675"/>
          </a:xfrm>
          <a:prstGeom prst="rect">
            <a:avLst/>
          </a:prstGeom>
          <a:noFill/>
        </p:spPr>
      </p:pic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23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3861048"/>
            <a:ext cx="990600" cy="4476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620688"/>
          </a:xfrm>
        </p:spPr>
        <p:txBody>
          <a:bodyPr/>
          <a:lstStyle/>
          <a:p>
            <a:pPr algn="ctr"/>
            <a:r>
              <a:rPr lang="ru-RU" dirty="0" smtClean="0"/>
              <a:t>С помощью ФСУ 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29600" cy="5104224"/>
          </a:xfrm>
        </p:spPr>
        <p:txBody>
          <a:bodyPr/>
          <a:lstStyle/>
          <a:p>
            <a:r>
              <a:rPr lang="ru-RU" dirty="0" smtClean="0"/>
              <a:t>1) Разложить на множители по формуле одно из уравнений.</a:t>
            </a:r>
          </a:p>
          <a:p>
            <a:r>
              <a:rPr lang="ru-RU" dirty="0" smtClean="0"/>
              <a:t>2) Вместо одной из скобок подставить число.</a:t>
            </a:r>
          </a:p>
          <a:p>
            <a:r>
              <a:rPr lang="ru-RU" dirty="0" smtClean="0"/>
              <a:t>3) Решить систему способом сложения.</a:t>
            </a:r>
          </a:p>
          <a:p>
            <a:r>
              <a:rPr lang="ru-RU" dirty="0" smtClean="0"/>
              <a:t>                              ,                       +                        /                     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                          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                                    ,                   2х =       /     + 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                          ;</a:t>
            </a:r>
            <a:endParaRPr lang="ru-RU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548680"/>
            <a:ext cx="3590925" cy="447675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2924944"/>
            <a:ext cx="1428750" cy="447675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3284984"/>
            <a:ext cx="1581150" cy="485775"/>
          </a:xfrm>
          <a:prstGeom prst="rect">
            <a:avLst/>
          </a:prstGeom>
          <a:noFill/>
        </p:spPr>
      </p:pic>
      <p:sp>
        <p:nvSpPr>
          <p:cNvPr id="10" name="Овал 9"/>
          <p:cNvSpPr/>
          <p:nvPr/>
        </p:nvSpPr>
        <p:spPr>
          <a:xfrm>
            <a:off x="2627784" y="2924944"/>
            <a:ext cx="360040" cy="338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2843808" y="3356992"/>
            <a:ext cx="288032" cy="26632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899592" y="2852936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3861048"/>
            <a:ext cx="2428875" cy="447675"/>
          </a:xfrm>
          <a:prstGeom prst="rect">
            <a:avLst/>
          </a:prstGeom>
          <a:noFill/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4221088"/>
            <a:ext cx="1581150" cy="485775"/>
          </a:xfrm>
          <a:prstGeom prst="rect">
            <a:avLst/>
          </a:prstGeom>
          <a:noFill/>
        </p:spPr>
      </p:pic>
      <p:sp>
        <p:nvSpPr>
          <p:cNvPr id="16" name="Равнобедренный треугольник 15"/>
          <p:cNvSpPr/>
          <p:nvPr/>
        </p:nvSpPr>
        <p:spPr>
          <a:xfrm>
            <a:off x="2843808" y="4293096"/>
            <a:ext cx="279648" cy="27964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3491880" y="3861048"/>
            <a:ext cx="360040" cy="338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Левая фигурная скобка 17"/>
          <p:cNvSpPr/>
          <p:nvPr/>
        </p:nvSpPr>
        <p:spPr>
          <a:xfrm>
            <a:off x="899592" y="3789040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4869160"/>
            <a:ext cx="1676400" cy="447675"/>
          </a:xfrm>
          <a:prstGeom prst="rect">
            <a:avLst/>
          </a:prstGeom>
          <a:noFill/>
        </p:spPr>
      </p:pic>
      <p:sp>
        <p:nvSpPr>
          <p:cNvPr id="21" name="Равнобедренный треугольник 20"/>
          <p:cNvSpPr/>
          <p:nvPr/>
        </p:nvSpPr>
        <p:spPr>
          <a:xfrm>
            <a:off x="2123728" y="4941168"/>
            <a:ext cx="279648" cy="27964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771800" y="4941168"/>
            <a:ext cx="360040" cy="338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5301208"/>
            <a:ext cx="1581150" cy="485775"/>
          </a:xfrm>
          <a:prstGeom prst="rect">
            <a:avLst/>
          </a:prstGeom>
          <a:noFill/>
        </p:spPr>
      </p:pic>
      <p:sp>
        <p:nvSpPr>
          <p:cNvPr id="24" name="Равнобедренный треугольник 23"/>
          <p:cNvSpPr/>
          <p:nvPr/>
        </p:nvSpPr>
        <p:spPr>
          <a:xfrm>
            <a:off x="2843808" y="5373216"/>
            <a:ext cx="279648" cy="27964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Левая фигурная скобка 24"/>
          <p:cNvSpPr/>
          <p:nvPr/>
        </p:nvSpPr>
        <p:spPr>
          <a:xfrm>
            <a:off x="899592" y="4725144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3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2852936"/>
            <a:ext cx="1104900" cy="447675"/>
          </a:xfrm>
          <a:prstGeom prst="rect">
            <a:avLst/>
          </a:prstGeom>
          <a:noFill/>
        </p:spPr>
      </p:pic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3284984"/>
            <a:ext cx="1581150" cy="485775"/>
          </a:xfrm>
          <a:prstGeom prst="rect">
            <a:avLst/>
          </a:prstGeom>
          <a:noFill/>
        </p:spPr>
      </p:pic>
      <p:sp>
        <p:nvSpPr>
          <p:cNvPr id="29" name="Овал 28"/>
          <p:cNvSpPr/>
          <p:nvPr/>
        </p:nvSpPr>
        <p:spPr>
          <a:xfrm>
            <a:off x="6444208" y="2852936"/>
            <a:ext cx="360040" cy="338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/</a:t>
            </a:r>
            <a:endParaRPr lang="ru-RU" dirty="0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6948264" y="2924944"/>
            <a:ext cx="279648" cy="27964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Равнобедренный треугольник 30"/>
          <p:cNvSpPr/>
          <p:nvPr/>
        </p:nvSpPr>
        <p:spPr>
          <a:xfrm>
            <a:off x="6948264" y="3356992"/>
            <a:ext cx="279648" cy="27964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Левая фигурная скобка 31"/>
          <p:cNvSpPr/>
          <p:nvPr/>
        </p:nvSpPr>
        <p:spPr>
          <a:xfrm>
            <a:off x="5076056" y="2852936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5004048" y="3861048"/>
            <a:ext cx="2376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Овал 34"/>
          <p:cNvSpPr/>
          <p:nvPr/>
        </p:nvSpPr>
        <p:spPr>
          <a:xfrm>
            <a:off x="6084168" y="3861048"/>
            <a:ext cx="360040" cy="338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/</a:t>
            </a:r>
            <a:endParaRPr lang="ru-RU" dirty="0"/>
          </a:p>
        </p:txBody>
      </p:sp>
      <p:sp>
        <p:nvSpPr>
          <p:cNvPr id="36" name="Равнобедренный треугольник 35"/>
          <p:cNvSpPr/>
          <p:nvPr/>
        </p:nvSpPr>
        <p:spPr>
          <a:xfrm>
            <a:off x="6660232" y="3933056"/>
            <a:ext cx="279648" cy="27964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Равнобедренный треугольник 36"/>
          <p:cNvSpPr/>
          <p:nvPr/>
        </p:nvSpPr>
        <p:spPr>
          <a:xfrm>
            <a:off x="7236296" y="3933056"/>
            <a:ext cx="279648" cy="27964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 uiExpand="1" animBg="1"/>
      <p:bldP spid="11" grpId="0" uiExpand="1" animBg="1"/>
      <p:bldP spid="12" grpId="0" uiExpand="1" animBg="1"/>
      <p:bldP spid="16" grpId="0" uiExpand="1" animBg="1"/>
      <p:bldP spid="17" grpId="0" uiExpand="1" animBg="1"/>
      <p:bldP spid="18" grpId="0" uiExpand="1" animBg="1"/>
      <p:bldP spid="21" grpId="0" uiExpand="1" animBg="1"/>
      <p:bldP spid="22" grpId="0" uiExpand="1" animBg="1"/>
      <p:bldP spid="24" grpId="0" uiExpand="1" animBg="1"/>
      <p:bldP spid="25" grpId="0" uiExpand="1" animBg="1"/>
      <p:bldP spid="29" grpId="0" uiExpand="1" animBg="1"/>
      <p:bldP spid="30" grpId="0" uiExpand="1" animBg="1"/>
      <p:bldP spid="31" grpId="0" uiExpand="1" animBg="1"/>
      <p:bldP spid="32" grpId="0" uiExpand="1" animBg="1"/>
      <p:bldP spid="35" grpId="0" uiExpand="1" animBg="1"/>
      <p:bldP spid="36" grpId="0" uiExpand="1" animBg="1"/>
      <p:bldP spid="37" grpId="0" uiExpan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682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 помощью ФСУ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29600" cy="5176232"/>
          </a:xfrm>
        </p:spPr>
        <p:txBody>
          <a:bodyPr/>
          <a:lstStyle/>
          <a:p>
            <a:r>
              <a:rPr lang="ru-RU" dirty="0" smtClean="0"/>
              <a:t>                           ;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ух =        .</a:t>
            </a:r>
          </a:p>
          <a:p>
            <a:r>
              <a:rPr lang="ru-RU" dirty="0" err="1" smtClean="0"/>
              <a:t>Домножим</a:t>
            </a:r>
            <a:r>
              <a:rPr lang="ru-RU" dirty="0" smtClean="0"/>
              <a:t> на два обе части второго уравнения и сложим уравнения системы.</a:t>
            </a:r>
          </a:p>
          <a:p>
            <a:r>
              <a:rPr lang="ru-RU" dirty="0" smtClean="0"/>
              <a:t>                            ,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2 </a:t>
            </a:r>
            <a:r>
              <a:rPr lang="ru-RU" dirty="0" err="1" smtClean="0"/>
              <a:t>ху</a:t>
            </a:r>
            <a:r>
              <a:rPr lang="ru-RU" dirty="0" smtClean="0"/>
              <a:t> = 2</a:t>
            </a:r>
          </a:p>
          <a:p>
            <a:pPr>
              <a:buNone/>
            </a:pPr>
            <a:r>
              <a:rPr lang="ru-RU" dirty="0" smtClean="0"/>
              <a:t>                                         +2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       + 2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                  + 2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Решаем ДВЕ системы способом подстановки.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</a:t>
            </a:r>
            <a:endParaRPr lang="ru-RU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548680"/>
            <a:ext cx="3648075" cy="447675"/>
          </a:xfrm>
          <a:prstGeom prst="rect">
            <a:avLst/>
          </a:prstGeom>
          <a:noFill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980728"/>
            <a:ext cx="1428750" cy="447675"/>
          </a:xfrm>
          <a:prstGeom prst="rect">
            <a:avLst/>
          </a:prstGeom>
          <a:noFill/>
        </p:spPr>
      </p:pic>
      <p:sp>
        <p:nvSpPr>
          <p:cNvPr id="8" name="Овал 7"/>
          <p:cNvSpPr/>
          <p:nvPr/>
        </p:nvSpPr>
        <p:spPr>
          <a:xfrm>
            <a:off x="2411760" y="1052736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1619672" y="1556792"/>
            <a:ext cx="360040" cy="26632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683568" y="980728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2780928"/>
            <a:ext cx="1428750" cy="447675"/>
          </a:xfrm>
          <a:prstGeom prst="rect">
            <a:avLst/>
          </a:prstGeom>
          <a:noFill/>
        </p:spPr>
      </p:pic>
      <p:sp>
        <p:nvSpPr>
          <p:cNvPr id="12" name="Овал 11"/>
          <p:cNvSpPr/>
          <p:nvPr/>
        </p:nvSpPr>
        <p:spPr>
          <a:xfrm>
            <a:off x="2555776" y="2852936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2051720" y="3356992"/>
            <a:ext cx="360040" cy="26632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Левая фигурная скобка 13"/>
          <p:cNvSpPr/>
          <p:nvPr/>
        </p:nvSpPr>
        <p:spPr>
          <a:xfrm>
            <a:off x="899592" y="2852936"/>
            <a:ext cx="216024" cy="93610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043608" y="3717032"/>
            <a:ext cx="2304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3717032"/>
            <a:ext cx="2371725" cy="447675"/>
          </a:xfrm>
          <a:prstGeom prst="rect">
            <a:avLst/>
          </a:prstGeom>
          <a:noFill/>
        </p:spPr>
      </p:pic>
      <p:sp>
        <p:nvSpPr>
          <p:cNvPr id="19" name="Овал 18"/>
          <p:cNvSpPr/>
          <p:nvPr/>
        </p:nvSpPr>
        <p:spPr>
          <a:xfrm>
            <a:off x="3203848" y="3789040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3923928" y="3789040"/>
            <a:ext cx="360040" cy="26632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4221088"/>
            <a:ext cx="1771650" cy="485775"/>
          </a:xfrm>
          <a:prstGeom prst="rect">
            <a:avLst/>
          </a:prstGeom>
          <a:noFill/>
        </p:spPr>
      </p:pic>
      <p:sp>
        <p:nvSpPr>
          <p:cNvPr id="23" name="Овал 22"/>
          <p:cNvSpPr/>
          <p:nvPr/>
        </p:nvSpPr>
        <p:spPr>
          <a:xfrm>
            <a:off x="3131840" y="4293096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3923928" y="4293096"/>
            <a:ext cx="360040" cy="26632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4653136"/>
            <a:ext cx="1990725" cy="552450"/>
          </a:xfrm>
          <a:prstGeom prst="rect">
            <a:avLst/>
          </a:prstGeom>
          <a:noFill/>
        </p:spPr>
      </p:pic>
      <p:sp>
        <p:nvSpPr>
          <p:cNvPr id="27" name="Овал 26"/>
          <p:cNvSpPr/>
          <p:nvPr/>
        </p:nvSpPr>
        <p:spPr>
          <a:xfrm>
            <a:off x="3203848" y="4797152"/>
            <a:ext cx="288032" cy="266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3923928" y="4725144"/>
            <a:ext cx="360040" cy="26632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3491880" y="4725144"/>
            <a:ext cx="8640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402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229600" cy="583264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Домножим</a:t>
            </a:r>
            <a:r>
              <a:rPr lang="ru-RU" dirty="0" smtClean="0"/>
              <a:t> на</a:t>
            </a:r>
            <a:r>
              <a:rPr lang="ru-RU" dirty="0" smtClean="0">
                <a:solidFill>
                  <a:srgbClr val="FF0000"/>
                </a:solidFill>
              </a:rPr>
              <a:t> 2 </a:t>
            </a:r>
            <a:r>
              <a:rPr lang="ru-RU" dirty="0" smtClean="0"/>
              <a:t>обе части уравнения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                              Сложим уравнения системы.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и</a:t>
            </a:r>
          </a:p>
          <a:p>
            <a:r>
              <a:rPr lang="ru-RU" dirty="0" smtClean="0"/>
              <a:t> Решаем системы способом подстановки. </a:t>
            </a:r>
            <a:endParaRPr lang="ru-RU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836712"/>
            <a:ext cx="1885950" cy="447675"/>
          </a:xfrm>
          <a:prstGeom prst="rect">
            <a:avLst/>
          </a:prstGeom>
          <a:noFill/>
        </p:spPr>
      </p:pic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1196752"/>
            <a:ext cx="981075" cy="447675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1700808"/>
            <a:ext cx="981075" cy="447675"/>
          </a:xfrm>
          <a:prstGeom prst="rect">
            <a:avLst/>
          </a:prstGeom>
          <a:noFill/>
        </p:spPr>
      </p:pic>
      <p:sp>
        <p:nvSpPr>
          <p:cNvPr id="11" name="Левая фигурная скобка 10"/>
          <p:cNvSpPr/>
          <p:nvPr/>
        </p:nvSpPr>
        <p:spPr>
          <a:xfrm>
            <a:off x="683568" y="692696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2708920"/>
            <a:ext cx="1571625" cy="447675"/>
          </a:xfrm>
          <a:prstGeom prst="rect">
            <a:avLst/>
          </a:prstGeom>
          <a:noFill/>
        </p:spPr>
      </p:pic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2276872"/>
            <a:ext cx="1885950" cy="447675"/>
          </a:xfrm>
          <a:prstGeom prst="rect">
            <a:avLst/>
          </a:prstGeom>
          <a:noFill/>
        </p:spPr>
      </p:pic>
      <p:sp>
        <p:nvSpPr>
          <p:cNvPr id="15" name="Левая фигурная скобка 14"/>
          <p:cNvSpPr/>
          <p:nvPr/>
        </p:nvSpPr>
        <p:spPr>
          <a:xfrm>
            <a:off x="755576" y="2204864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3212976"/>
            <a:ext cx="1885950" cy="447675"/>
          </a:xfrm>
          <a:prstGeom prst="rect">
            <a:avLst/>
          </a:prstGeom>
          <a:noFill/>
        </p:spPr>
      </p:pic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3645024"/>
            <a:ext cx="1162050" cy="447675"/>
          </a:xfrm>
          <a:prstGeom prst="rect">
            <a:avLst/>
          </a:prstGeom>
          <a:noFill/>
        </p:spPr>
      </p:pic>
      <p:sp>
        <p:nvSpPr>
          <p:cNvPr id="19" name="Левая фигурная скобка 18"/>
          <p:cNvSpPr/>
          <p:nvPr/>
        </p:nvSpPr>
        <p:spPr>
          <a:xfrm>
            <a:off x="755576" y="3212976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1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4149080"/>
            <a:ext cx="3400425" cy="447675"/>
          </a:xfrm>
          <a:prstGeom prst="rect">
            <a:avLst/>
          </a:prstGeom>
          <a:noFill/>
        </p:spPr>
      </p:pic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3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4509120"/>
            <a:ext cx="1990725" cy="447675"/>
          </a:xfrm>
          <a:prstGeom prst="rect">
            <a:avLst/>
          </a:prstGeom>
          <a:noFill/>
        </p:spPr>
      </p:pic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5" name="Picture 1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5229200"/>
            <a:ext cx="1381125" cy="447675"/>
          </a:xfrm>
          <a:prstGeom prst="rect">
            <a:avLst/>
          </a:prstGeom>
          <a:noFill/>
        </p:spPr>
      </p:pic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7" name="Picture 1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5301208"/>
            <a:ext cx="1628775" cy="447675"/>
          </a:xfrm>
          <a:prstGeom prst="rect">
            <a:avLst/>
          </a:prstGeom>
          <a:noFill/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5661248"/>
            <a:ext cx="981075" cy="447675"/>
          </a:xfrm>
          <a:prstGeom prst="rect">
            <a:avLst/>
          </a:prstGeom>
          <a:noFill/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5589240"/>
            <a:ext cx="981075" cy="447675"/>
          </a:xfrm>
          <a:prstGeom prst="rect">
            <a:avLst/>
          </a:prstGeom>
          <a:noFill/>
        </p:spPr>
      </p:pic>
      <p:sp>
        <p:nvSpPr>
          <p:cNvPr id="30" name="Левая фигурная скобка 29"/>
          <p:cNvSpPr/>
          <p:nvPr/>
        </p:nvSpPr>
        <p:spPr>
          <a:xfrm>
            <a:off x="755576" y="5157192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Левая фигурная скобка 30"/>
          <p:cNvSpPr/>
          <p:nvPr/>
        </p:nvSpPr>
        <p:spPr>
          <a:xfrm>
            <a:off x="3707904" y="5229200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5" grpId="0" animBg="1"/>
      <p:bldP spid="19" grpId="0" animBg="1"/>
      <p:bldP spid="3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40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32198" y="332656"/>
            <a:ext cx="4332290" cy="6264696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1)</a:t>
            </a:r>
          </a:p>
          <a:p>
            <a:endParaRPr lang="ru-RU" dirty="0" smtClean="0"/>
          </a:p>
          <a:p>
            <a:r>
              <a:rPr lang="ru-RU" dirty="0" smtClean="0"/>
              <a:t>2)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Если                 ,  </a:t>
            </a:r>
            <a:r>
              <a:rPr lang="ru-RU" dirty="0" err="1" smtClean="0"/>
              <a:t>х</a:t>
            </a:r>
            <a:r>
              <a:rPr lang="ru-RU" dirty="0" smtClean="0"/>
              <a:t> = -4 +1 = -3</a:t>
            </a:r>
          </a:p>
          <a:p>
            <a:r>
              <a:rPr lang="ru-RU" dirty="0" smtClean="0"/>
              <a:t>Если                 , </a:t>
            </a:r>
            <a:r>
              <a:rPr lang="ru-RU" dirty="0" err="1" smtClean="0"/>
              <a:t>х</a:t>
            </a:r>
            <a:r>
              <a:rPr lang="ru-RU" dirty="0" smtClean="0"/>
              <a:t> = -4 + 3= -1</a:t>
            </a:r>
          </a:p>
          <a:p>
            <a:r>
              <a:rPr lang="ru-RU" dirty="0" smtClean="0"/>
              <a:t>Ответ: ( - 3; - 1)  и ( - 1; - 3)   </a:t>
            </a:r>
            <a:endParaRPr lang="ru-RU" dirty="0"/>
          </a:p>
        </p:txBody>
      </p:sp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548680"/>
            <a:ext cx="1381125" cy="447675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836712"/>
            <a:ext cx="981075" cy="447675"/>
          </a:xfrm>
          <a:prstGeom prst="rect">
            <a:avLst/>
          </a:prstGeom>
          <a:noFill/>
        </p:spPr>
      </p:pic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1 ) </a:t>
            </a:r>
          </a:p>
          <a:p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2)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Если              , </a:t>
            </a:r>
            <a:r>
              <a:rPr lang="ru-RU" dirty="0" err="1" smtClean="0"/>
              <a:t>х</a:t>
            </a:r>
            <a:r>
              <a:rPr lang="ru-RU" dirty="0" smtClean="0"/>
              <a:t> = 4 – 1 = 3</a:t>
            </a:r>
          </a:p>
          <a:p>
            <a:r>
              <a:rPr lang="ru-RU" dirty="0" smtClean="0"/>
              <a:t>Если              , </a:t>
            </a:r>
            <a:r>
              <a:rPr lang="ru-RU" dirty="0" err="1" smtClean="0"/>
              <a:t>х</a:t>
            </a:r>
            <a:r>
              <a:rPr lang="ru-RU" dirty="0" smtClean="0"/>
              <a:t> = 4 – 3 = 1</a:t>
            </a:r>
          </a:p>
          <a:p>
            <a:r>
              <a:rPr lang="ru-RU" dirty="0" smtClean="0"/>
              <a:t>Ответ: (3;1) и (1;3)              </a:t>
            </a:r>
            <a:endParaRPr lang="ru-RU" dirty="0"/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1187624" y="404664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1268760"/>
            <a:ext cx="1381125" cy="447675"/>
          </a:xfrm>
          <a:prstGeom prst="rect">
            <a:avLst/>
          </a:prstGeom>
          <a:noFill/>
        </p:spPr>
      </p:pic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1556792"/>
            <a:ext cx="1381125" cy="447675"/>
          </a:xfrm>
          <a:prstGeom prst="rect">
            <a:avLst/>
          </a:prstGeom>
          <a:noFill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2204864"/>
            <a:ext cx="981075" cy="447675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2564904"/>
            <a:ext cx="1847850" cy="447675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2924944"/>
            <a:ext cx="1733550" cy="447675"/>
          </a:xfrm>
          <a:prstGeom prst="rect">
            <a:avLst/>
          </a:prstGeom>
          <a:noFill/>
        </p:spPr>
      </p:pic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3284984"/>
            <a:ext cx="2305050" cy="447675"/>
          </a:xfrm>
          <a:prstGeom prst="rect">
            <a:avLst/>
          </a:prstGeom>
          <a:noFill/>
        </p:spPr>
      </p:pic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3645024"/>
            <a:ext cx="933450" cy="447675"/>
          </a:xfrm>
          <a:prstGeom prst="rect">
            <a:avLst/>
          </a:prstGeom>
          <a:noFill/>
        </p:spPr>
      </p:pic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5" name="Picture 1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4005064"/>
            <a:ext cx="933450" cy="447675"/>
          </a:xfrm>
          <a:prstGeom prst="rect">
            <a:avLst/>
          </a:prstGeom>
          <a:noFill/>
        </p:spPr>
      </p:pic>
      <p:pic>
        <p:nvPicPr>
          <p:cNvPr id="25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4581128"/>
            <a:ext cx="933450" cy="447675"/>
          </a:xfrm>
          <a:prstGeom prst="rect">
            <a:avLst/>
          </a:prstGeom>
          <a:noFill/>
        </p:spPr>
      </p:pic>
      <p:pic>
        <p:nvPicPr>
          <p:cNvPr id="26" name="Picture 1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5085184"/>
            <a:ext cx="933450" cy="447675"/>
          </a:xfrm>
          <a:prstGeom prst="rect">
            <a:avLst/>
          </a:prstGeom>
          <a:noFill/>
        </p:spPr>
      </p:pic>
      <p:pic>
        <p:nvPicPr>
          <p:cNvPr id="27" name="Picture 1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404664"/>
            <a:ext cx="1628775" cy="447675"/>
          </a:xfrm>
          <a:prstGeom prst="rect">
            <a:avLst/>
          </a:prstGeom>
          <a:noFill/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6136" y="764704"/>
            <a:ext cx="981075" cy="447675"/>
          </a:xfrm>
          <a:prstGeom prst="rect">
            <a:avLst/>
          </a:prstGeom>
          <a:noFill/>
        </p:spPr>
      </p:pic>
      <p:sp>
        <p:nvSpPr>
          <p:cNvPr id="29" name="Левая фигурная скобка 28"/>
          <p:cNvSpPr/>
          <p:nvPr/>
        </p:nvSpPr>
        <p:spPr>
          <a:xfrm>
            <a:off x="5508104" y="332656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" name="Picture 1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1268760"/>
            <a:ext cx="1628775" cy="447675"/>
          </a:xfrm>
          <a:prstGeom prst="rect">
            <a:avLst/>
          </a:prstGeom>
          <a:noFill/>
        </p:spPr>
      </p:pic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7" name="Picture 13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1556792"/>
            <a:ext cx="1866900" cy="485775"/>
          </a:xfrm>
          <a:prstGeom prst="rect">
            <a:avLst/>
          </a:prstGeom>
          <a:noFill/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2204864"/>
            <a:ext cx="981075" cy="447675"/>
          </a:xfrm>
          <a:prstGeom prst="rect">
            <a:avLst/>
          </a:prstGeom>
          <a:noFill/>
        </p:spPr>
      </p:pic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9" name="Picture 15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2564904"/>
            <a:ext cx="2324100" cy="485775"/>
          </a:xfrm>
          <a:prstGeom prst="rect">
            <a:avLst/>
          </a:prstGeom>
          <a:noFill/>
        </p:spPr>
      </p:pic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21" name="Picture 17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2924944"/>
            <a:ext cx="1981200" cy="447675"/>
          </a:xfrm>
          <a:prstGeom prst="rect">
            <a:avLst/>
          </a:prstGeom>
          <a:noFill/>
        </p:spPr>
      </p:pic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23" name="Picture 19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3284984"/>
            <a:ext cx="2305050" cy="447675"/>
          </a:xfrm>
          <a:prstGeom prst="rect">
            <a:avLst/>
          </a:prstGeom>
          <a:noFill/>
        </p:spPr>
      </p:pic>
      <p:sp>
        <p:nvSpPr>
          <p:cNvPr id="2152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25" name="Picture 21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3645024"/>
            <a:ext cx="1181100" cy="447675"/>
          </a:xfrm>
          <a:prstGeom prst="rect">
            <a:avLst/>
          </a:prstGeom>
          <a:noFill/>
        </p:spPr>
      </p:pic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27" name="Picture 23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4005064"/>
            <a:ext cx="1181100" cy="447675"/>
          </a:xfrm>
          <a:prstGeom prst="rect">
            <a:avLst/>
          </a:prstGeom>
          <a:noFill/>
        </p:spPr>
      </p:pic>
      <p:pic>
        <p:nvPicPr>
          <p:cNvPr id="44" name="Picture 21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4581128"/>
            <a:ext cx="1181100" cy="447675"/>
          </a:xfrm>
          <a:prstGeom prst="rect">
            <a:avLst/>
          </a:prstGeom>
          <a:noFill/>
        </p:spPr>
      </p:pic>
      <p:pic>
        <p:nvPicPr>
          <p:cNvPr id="45" name="Picture 23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52120" y="5085184"/>
            <a:ext cx="1181100" cy="4476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2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119</TotalTime>
  <Words>421</Words>
  <Application>Microsoft Office PowerPoint</Application>
  <PresentationFormat>Экран (4:3)</PresentationFormat>
  <Paragraphs>85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Тема2</vt:lpstr>
      <vt:lpstr>Системы нелинейных уравнений с двумя неизвестными</vt:lpstr>
      <vt:lpstr>Способы решения</vt:lpstr>
      <vt:lpstr>Способ подстановки.</vt:lpstr>
      <vt:lpstr>Пример</vt:lpstr>
      <vt:lpstr>С помощью теоремы, обратной теореме Виета</vt:lpstr>
      <vt:lpstr>С помощью ФСУ     </vt:lpstr>
      <vt:lpstr>С помощью ФСУ </vt:lpstr>
      <vt:lpstr>Пример</vt:lpstr>
      <vt:lpstr>Слайд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Системы нелинейных уравнений с двумя неизвестными</dc:title>
  <dc:creator>дбдзб</dc:creator>
  <cp:lastModifiedBy>дбдзб</cp:lastModifiedBy>
  <cp:revision>12</cp:revision>
  <dcterms:created xsi:type="dcterms:W3CDTF">2013-09-30T17:13:49Z</dcterms:created>
  <dcterms:modified xsi:type="dcterms:W3CDTF">2013-09-30T19:13:21Z</dcterms:modified>
</cp:coreProperties>
</file>