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9" r:id="rId3"/>
    <p:sldId id="257" r:id="rId4"/>
    <p:sldId id="258" r:id="rId5"/>
    <p:sldId id="270" r:id="rId6"/>
    <p:sldId id="271" r:id="rId7"/>
    <p:sldId id="261" r:id="rId8"/>
    <p:sldId id="272" r:id="rId9"/>
    <p:sldId id="273" r:id="rId10"/>
    <p:sldId id="274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29E10781-47DD-49D8-AB27-617CC735D68F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23052CA1-997A-441F-8B45-B7BE17FFC8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75213C-110D-4058-8BA8-2C00C4B7241A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8EFD3-FFB0-4919-A896-43F76DD65BB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E63874-6BD4-49B9-8D94-C45CF6FACF6A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69C5D-1AB7-47B1-9D2B-476A66A81B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5EAA92D0-0009-4B91-A86B-CC9457B1D215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60ED1F2C-DF1E-493C-9836-2E879639B2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6407A62C-6B20-4D8C-A8DE-CBDC679F3010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FA539E5F-8027-4ADF-BB42-B63EBFF439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BD1F38-75DB-4057-85C0-3F873CB2953B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7EEA4-97E1-43E0-994D-8AE006F071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53333F-D745-4B24-A8E2-9751E93E5FF3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92376-F813-4B22-B421-6926D66694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C794C65-4BA1-4558-967A-72D78DEB0EBB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19B524C-61F8-40F2-80CF-29E81050C4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89535D-D40E-49D9-B2A4-C26614A2C36D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3EE0F1-C3E3-46DC-8383-A67B03B776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7A19142E-0CE2-4DA1-BFA0-CF099C24EF11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DC2143C6-FD2F-469E-A205-29CF8351215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781B857C-7022-4956-95DC-E1BB1915E8C1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F23A45D-7CD2-4A5E-B137-F08A7FCD71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0B35314-8370-45F7-940A-C976E11F2A20}" type="datetimeFigureOut">
              <a:rPr lang="ru-RU" smtClean="0"/>
              <a:pPr>
                <a:defRPr/>
              </a:pPr>
              <a:t>06.02.2016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4E7D201-5622-4A5C-8CED-670040F22F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36004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систем уравнений </a:t>
            </a:r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второй степени </a:t>
            </a:r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двумя </a:t>
            </a:r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переменными </a:t>
            </a:r>
            <a:r>
              <a:rPr lang="ru-RU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методом сложения</a:t>
            </a:r>
            <a:endParaRPr lang="ru-RU" sz="48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301208"/>
            <a:ext cx="6732240" cy="1556792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«Школа № 19»</a:t>
            </a:r>
            <a:endParaRPr lang="ru-RU" sz="32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Губарева Р.Н., учитель математики</a:t>
            </a:r>
            <a:endParaRPr lang="ru-RU" sz="3200" b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260648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Метод сложения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/>
          </p:cNvGraphicFramePr>
          <p:nvPr>
            <p:ph sz="quarter" idx="1"/>
          </p:nvPr>
        </p:nvGraphicFramePr>
        <p:xfrm>
          <a:off x="1143000" y="2005012"/>
          <a:ext cx="6096000" cy="4064000"/>
        </p:xfrm>
        <a:graphic>
          <a:graphicData uri="http://schemas.openxmlformats.org/presentationml/2006/ole">
            <p:oleObj spid="_x0000_s9218" name="Формула" r:id="rId3" imgW="0" imgH="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411761" y="1268760"/>
          <a:ext cx="3672408" cy="1502348"/>
        </p:xfrm>
        <a:graphic>
          <a:graphicData uri="http://schemas.openxmlformats.org/presentationml/2006/ole">
            <p:oleObj spid="_x0000_s9219" name="Формула" r:id="rId4" imgW="1117440" imgH="457200" progId="Equation.3">
              <p:embed/>
            </p:oleObj>
          </a:graphicData>
        </a:graphic>
      </p:graphicFrame>
      <p:sp>
        <p:nvSpPr>
          <p:cNvPr id="7" name="Содержимое 4"/>
          <p:cNvSpPr txBox="1">
            <a:spLocks/>
          </p:cNvSpPr>
          <p:nvPr/>
        </p:nvSpPr>
        <p:spPr>
          <a:xfrm>
            <a:off x="467544" y="2924944"/>
            <a:ext cx="7467600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Решаем систему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899592" y="3501008"/>
          <a:ext cx="3005137" cy="1503362"/>
        </p:xfrm>
        <a:graphic>
          <a:graphicData uri="http://schemas.openxmlformats.org/presentationml/2006/ole">
            <p:oleObj spid="_x0000_s9220" name="Формула" r:id="rId5" imgW="914400" imgH="457200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139952" y="3429000"/>
          <a:ext cx="2128837" cy="1503363"/>
        </p:xfrm>
        <a:graphic>
          <a:graphicData uri="http://schemas.openxmlformats.org/presentationml/2006/ole">
            <p:oleObj spid="_x0000_s9221" name="Формула" r:id="rId6" imgW="647640" imgH="45720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660232" y="3429000"/>
          <a:ext cx="1760035" cy="1440581"/>
        </p:xfrm>
        <a:graphic>
          <a:graphicData uri="http://schemas.openxmlformats.org/presentationml/2006/ole">
            <p:oleObj spid="_x0000_s9222" name="Формула" r:id="rId7" imgW="558720" imgH="457200" progId="Equation.3">
              <p:embed/>
            </p:oleObj>
          </a:graphicData>
        </a:graphic>
      </p:graphicFrame>
      <p:sp>
        <p:nvSpPr>
          <p:cNvPr id="11" name="Содержимое 4"/>
          <p:cNvSpPr txBox="1">
            <a:spLocks/>
          </p:cNvSpPr>
          <p:nvPr/>
        </p:nvSpPr>
        <p:spPr>
          <a:xfrm>
            <a:off x="539552" y="5445224"/>
            <a:ext cx="1656184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1763688" y="5517232"/>
          <a:ext cx="1188133" cy="576064"/>
        </p:xfrm>
        <a:graphic>
          <a:graphicData uri="http://schemas.openxmlformats.org/presentationml/2006/ole">
            <p:oleObj spid="_x0000_s9223" name="Формула" r:id="rId8" imgW="4190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>
            <a:spLocks noGrp="1"/>
          </p:cNvSpPr>
          <p:nvPr>
            <p:ph sz="quarter" idx="1"/>
          </p:nvPr>
        </p:nvSpPr>
        <p:spPr>
          <a:xfrm>
            <a:off x="428625" y="1857375"/>
            <a:ext cx="8229600" cy="4786313"/>
          </a:xfrm>
        </p:spPr>
        <p:txBody>
          <a:bodyPr>
            <a:normAutofit/>
          </a:bodyPr>
          <a:lstStyle/>
          <a:p>
            <a:pPr marL="0" indent="15875" eaLnBrk="1" hangingPunct="1">
              <a:buFont typeface="Wingdings 2" pitchFamily="18" charset="2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 Умножить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уравнения системы таким образом, чтобы коэффициенты при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были противоположными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числами.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5875" eaLnBrk="1" hangingPunct="1">
              <a:buFont typeface="Wingdings 2" pitchFamily="18" charset="2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Сложить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левые и правые части уравнений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системы.</a:t>
            </a:r>
          </a:p>
          <a:p>
            <a:pPr marL="0" indent="15875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3) Решить уравнение с одной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переменной.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5875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4) Найти соответствующее значение второй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переменной.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15875" eaLnBrk="1" hangingPunct="1">
              <a:buFont typeface="Wingdings 2" pitchFamily="18" charset="2"/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40174" y="332656"/>
            <a:ext cx="66271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i="1" dirty="0" smtClean="0">
                <a:ln/>
                <a:solidFill>
                  <a:schemeClr val="accent3"/>
                </a:solidFill>
                <a:latin typeface="Monotype Corsiva" pitchFamily="66" charset="0"/>
              </a:rPr>
              <a:t>АЛГОРИТМ РЕШЕНИЯ </a:t>
            </a:r>
            <a:endParaRPr lang="ru-RU" sz="4800" b="1" i="1" dirty="0" smtClean="0">
              <a:ln/>
              <a:solidFill>
                <a:schemeClr val="accent3"/>
              </a:solidFill>
              <a:latin typeface="Monotype Corsiva" pitchFamily="66" charset="0"/>
            </a:endParaRPr>
          </a:p>
          <a:p>
            <a:pPr algn="ctr"/>
            <a:r>
              <a:rPr lang="ru-RU" sz="4800" b="1" i="1" dirty="0" smtClean="0">
                <a:ln/>
                <a:solidFill>
                  <a:schemeClr val="accent3"/>
                </a:solidFill>
                <a:latin typeface="Monotype Corsiva" pitchFamily="66" charset="0"/>
              </a:rPr>
              <a:t>СПОСОБОМ СЛОЖЕНИЯ</a:t>
            </a:r>
            <a:endParaRPr lang="ru-RU" sz="48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6257940" cy="72008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Решим систему уравнений:</a:t>
            </a:r>
            <a:endParaRPr lang="ru-RU" sz="3200" dirty="0"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059832" y="2564904"/>
            <a:ext cx="64294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87824" y="3356992"/>
            <a:ext cx="71438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323528" y="3356992"/>
            <a:ext cx="8229600" cy="10081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1) Сложим </a:t>
            </a:r>
            <a:r>
              <a:rPr lang="ru-RU" sz="3200" dirty="0" err="1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sz="32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уравнение (1) </a:t>
            </a:r>
            <a:r>
              <a:rPr lang="ru-RU" sz="3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уравнение (2)</a:t>
            </a:r>
          </a:p>
        </p:txBody>
      </p:sp>
      <p:sp>
        <p:nvSpPr>
          <p:cNvPr id="14" name="Крест 13"/>
          <p:cNvSpPr/>
          <p:nvPr/>
        </p:nvSpPr>
        <p:spPr>
          <a:xfrm>
            <a:off x="5436096" y="4797152"/>
            <a:ext cx="576063" cy="504055"/>
          </a:xfrm>
          <a:prstGeom prst="plus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99592" y="260648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Метод сложения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195736" y="5949280"/>
            <a:ext cx="32403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076056" y="2060848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(1)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148064" y="2852936"/>
            <a:ext cx="504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(2)</a:t>
            </a:r>
            <a:endParaRPr lang="ru-RU" dirty="0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1907704" y="1772816"/>
          <a:ext cx="3024336" cy="1726672"/>
        </p:xfrm>
        <a:graphic>
          <a:graphicData uri="http://schemas.openxmlformats.org/presentationml/2006/ole">
            <p:oleObj spid="_x0000_s1026" name="Формула" r:id="rId3" imgW="965160" imgH="50796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051720" y="4221088"/>
          <a:ext cx="3024188" cy="1727200"/>
        </p:xfrm>
        <a:graphic>
          <a:graphicData uri="http://schemas.openxmlformats.org/presentationml/2006/ole">
            <p:oleObj spid="_x0000_s1029" name="Формула" r:id="rId4" imgW="965160" imgH="507960" progId="Equation.3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2627784" y="6021288"/>
          <a:ext cx="2160240" cy="768086"/>
        </p:xfrm>
        <a:graphic>
          <a:graphicData uri="http://schemas.openxmlformats.org/presentationml/2006/ole">
            <p:oleObj spid="_x0000_s1030" name="Формула" r:id="rId5" imgW="5713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4" grpId="0" animBg="1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204864"/>
            <a:ext cx="7992888" cy="82866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3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Разделим обе части уравнения на 2</a:t>
            </a:r>
            <a:endParaRPr lang="ru-RU" sz="32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323528" y="3717032"/>
            <a:ext cx="4500594" cy="785818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0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3)  Решаем уравнение: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99592" y="260648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Метод сложения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3059833" y="1340768"/>
          <a:ext cx="2016224" cy="717105"/>
        </p:xfrm>
        <a:graphic>
          <a:graphicData uri="http://schemas.openxmlformats.org/presentationml/2006/ole">
            <p:oleObj spid="_x0000_s2050" name="Формула" r:id="rId3" imgW="571320" imgH="20304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3275856" y="2780927"/>
          <a:ext cx="1656184" cy="727105"/>
        </p:xfrm>
        <a:graphic>
          <a:graphicData uri="http://schemas.openxmlformats.org/presentationml/2006/ole">
            <p:oleObj spid="_x0000_s2051" name="Формула" r:id="rId4" imgW="520560" imgH="228600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2627784" y="4365104"/>
          <a:ext cx="3515685" cy="720080"/>
        </p:xfrm>
        <a:graphic>
          <a:graphicData uri="http://schemas.openxmlformats.org/presentationml/2006/ole">
            <p:oleObj spid="_x0000_s2052" name="Формула" r:id="rId5" imgW="10540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229600" cy="147161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)  Подставим в уравнение (1) получившееся значение аргумента </a:t>
            </a:r>
            <a:r>
              <a:rPr lang="en-US" sz="3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получим две системы уравнений.</a:t>
            </a:r>
            <a:endParaRPr lang="ru-RU" sz="32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39552" y="4725144"/>
            <a:ext cx="6030982" cy="928694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)  Решаем </a:t>
            </a:r>
            <a:r>
              <a:rPr lang="ru-RU" sz="3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обе системы уравнений:</a:t>
            </a:r>
            <a:endParaRPr lang="ru-RU" sz="32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99592" y="260648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Метод сложения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1115616" y="2996952"/>
          <a:ext cx="3055838" cy="1590710"/>
        </p:xfrm>
        <a:graphic>
          <a:graphicData uri="http://schemas.openxmlformats.org/presentationml/2006/ole">
            <p:oleObj spid="_x0000_s3074" name="Формула" r:id="rId3" imgW="927000" imgH="48240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4535488" y="2955925"/>
          <a:ext cx="3851275" cy="1674813"/>
        </p:xfrm>
        <a:graphic>
          <a:graphicData uri="http://schemas.openxmlformats.org/presentationml/2006/ole">
            <p:oleObj spid="_x0000_s3075" name="Формула" r:id="rId4" imgW="1168200" imgH="507960" progId="Equation.3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1259631" y="5301208"/>
          <a:ext cx="1686503" cy="1393199"/>
        </p:xfrm>
        <a:graphic>
          <a:graphicData uri="http://schemas.openxmlformats.org/presentationml/2006/ole">
            <p:oleObj spid="_x0000_s3076" name="Формула" r:id="rId5" imgW="583920" imgH="482400" progId="Equation.3">
              <p:embed/>
            </p:oleObj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4716188" y="5301208"/>
          <a:ext cx="1656732" cy="1368152"/>
        </p:xfrm>
        <a:graphic>
          <a:graphicData uri="http://schemas.openxmlformats.org/presentationml/2006/ole">
            <p:oleObj spid="_x0000_s3077" name="Формула" r:id="rId6" imgW="5839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0"/>
            <a:ext cx="7467600" cy="1143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Метод сложения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475655" y="1340768"/>
          <a:ext cx="1743352" cy="1440160"/>
        </p:xfrm>
        <a:graphic>
          <a:graphicData uri="http://schemas.openxmlformats.org/presentationml/2006/ole">
            <p:oleObj spid="_x0000_s4098" name="Формула" r:id="rId3" imgW="583920" imgH="4824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076056" y="1293404"/>
          <a:ext cx="1800200" cy="1487798"/>
        </p:xfrm>
        <a:graphic>
          <a:graphicData uri="http://schemas.openxmlformats.org/presentationml/2006/ole">
            <p:oleObj spid="_x0000_s4099" name="Формула" r:id="rId4" imgW="583920" imgH="48240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619672" y="3068960"/>
          <a:ext cx="1368152" cy="1368152"/>
        </p:xfrm>
        <a:graphic>
          <a:graphicData uri="http://schemas.openxmlformats.org/presentationml/2006/ole">
            <p:oleObj spid="_x0000_s4100" name="Формула" r:id="rId5" imgW="482400" imgH="48240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220072" y="3068960"/>
          <a:ext cx="1547813" cy="1368425"/>
        </p:xfrm>
        <a:graphic>
          <a:graphicData uri="http://schemas.openxmlformats.org/presentationml/2006/ole">
            <p:oleObj spid="_x0000_s4101" name="Формула" r:id="rId6" imgW="545760" imgH="48240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14338" y="4762500"/>
          <a:ext cx="1439862" cy="1366838"/>
        </p:xfrm>
        <a:graphic>
          <a:graphicData uri="http://schemas.openxmlformats.org/presentationml/2006/ole">
            <p:oleObj spid="_x0000_s4102" name="Формула" r:id="rId7" imgW="507960" imgH="48240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123728" y="4797152"/>
          <a:ext cx="1617662" cy="1366838"/>
        </p:xfrm>
        <a:graphic>
          <a:graphicData uri="http://schemas.openxmlformats.org/presentationml/2006/ole">
            <p:oleObj spid="_x0000_s4103" name="Формула" r:id="rId8" imgW="571320" imgH="482400" progId="Equation.3">
              <p:embed/>
            </p:oleObj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4932040" y="4725144"/>
          <a:ext cx="1690688" cy="1366837"/>
        </p:xfrm>
        <a:graphic>
          <a:graphicData uri="http://schemas.openxmlformats.org/presentationml/2006/ole">
            <p:oleObj spid="_x0000_s4104" name="Формула" r:id="rId9" imgW="596880" imgH="482400" progId="Equation.3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6750050" y="4724400"/>
          <a:ext cx="1725613" cy="1366838"/>
        </p:xfrm>
        <a:graphic>
          <a:graphicData uri="http://schemas.openxmlformats.org/presentationml/2006/ole">
            <p:oleObj spid="_x0000_s4105" name="Формула" r:id="rId10" imgW="6094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260648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Метод сложения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Содержимое 3"/>
          <p:cNvSpPr txBox="1">
            <a:spLocks noGrp="1"/>
          </p:cNvSpPr>
          <p:nvPr>
            <p:ph sz="quarter" idx="1"/>
          </p:nvPr>
        </p:nvSpPr>
        <p:spPr bwMode="auto">
          <a:xfrm>
            <a:off x="457200" y="1600200"/>
            <a:ext cx="74676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6) 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твет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можно записать также в виде пар: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051720" y="4005064"/>
          <a:ext cx="6622550" cy="712553"/>
        </p:xfrm>
        <a:graphic>
          <a:graphicData uri="http://schemas.openxmlformats.org/presentationml/2006/ole">
            <p:oleObj spid="_x0000_s5122" name="Формула" r:id="rId3" imgW="2006280" imgH="2156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3568" y="414908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Ответ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899592" y="260648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Метод сложения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528" y="141277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Решим систему уравнений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1759688" y="2060848"/>
          <a:ext cx="3282212" cy="1596752"/>
        </p:xfrm>
        <a:graphic>
          <a:graphicData uri="http://schemas.openxmlformats.org/presentationml/2006/ole">
            <p:oleObj spid="_x0000_s6146" name="Формула" r:id="rId3" imgW="939600" imgH="457200" progId="Equation.3">
              <p:embed/>
            </p:oleObj>
          </a:graphicData>
        </a:graphic>
      </p:graphicFrame>
      <p:sp>
        <p:nvSpPr>
          <p:cNvPr id="15" name="Овал 14"/>
          <p:cNvSpPr/>
          <p:nvPr/>
        </p:nvSpPr>
        <p:spPr>
          <a:xfrm>
            <a:off x="1979712" y="2132856"/>
            <a:ext cx="792088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979712" y="2852936"/>
            <a:ext cx="864096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28456" y="2213248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(1)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364088" y="2996952"/>
            <a:ext cx="648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Monotype Corsiva" pitchFamily="66" charset="0"/>
              </a:rPr>
              <a:t>(2)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67544" y="3717032"/>
            <a:ext cx="7488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Домножим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уравнение (1) на число2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547664" y="4437112"/>
          <a:ext cx="5326063" cy="1773238"/>
        </p:xfrm>
        <a:graphic>
          <a:graphicData uri="http://schemas.openxmlformats.org/presentationml/2006/ole">
            <p:oleObj spid="_x0000_s6147" name="Формула" r:id="rId4" imgW="152388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260648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Метод сложения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ph sz="quarter" idx="1"/>
          </p:nvPr>
        </p:nvGraphicFramePr>
        <p:xfrm>
          <a:off x="1187450" y="1582738"/>
          <a:ext cx="5826125" cy="1457325"/>
        </p:xfrm>
        <a:graphic>
          <a:graphicData uri="http://schemas.openxmlformats.org/presentationml/2006/ole">
            <p:oleObj spid="_x0000_s7170" name="Формула" r:id="rId3" imgW="1828800" imgH="457200" progId="Equation.3">
              <p:embed/>
            </p:oleObj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475656" y="3140968"/>
          <a:ext cx="4752140" cy="1584622"/>
        </p:xfrm>
        <a:graphic>
          <a:graphicData uri="http://schemas.openxmlformats.org/presentationml/2006/ole">
            <p:oleObj spid="_x0000_s7171" name="Формула" r:id="rId4" imgW="1371600" imgH="457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4797152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2) Сложим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почленно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уравнение (1) и уравнение (2)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95536" y="5949280"/>
          <a:ext cx="8365073" cy="690140"/>
        </p:xfrm>
        <a:graphic>
          <a:graphicData uri="http://schemas.openxmlformats.org/presentationml/2006/ole">
            <p:oleObj spid="_x0000_s7172" name="Формула" r:id="rId5" imgW="2616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260648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Метод сложения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Содержимое 4"/>
          <p:cNvSpPr txBox="1">
            <a:spLocks noGrp="1"/>
          </p:cNvSpPr>
          <p:nvPr>
            <p:ph sz="quarter" idx="1"/>
          </p:nvPr>
        </p:nvSpPr>
        <p:spPr>
          <a:xfrm>
            <a:off x="457200" y="16002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Упростим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987824" y="2276872"/>
          <a:ext cx="2720975" cy="649287"/>
        </p:xfrm>
        <a:graphic>
          <a:graphicData uri="http://schemas.openxmlformats.org/presentationml/2006/ole">
            <p:oleObj spid="_x0000_s8194" name="Формула" r:id="rId3" imgW="850680" imgH="203040" progId="Equation.3">
              <p:embed/>
            </p:oleObj>
          </a:graphicData>
        </a:graphic>
      </p:graphicFrame>
      <p:sp>
        <p:nvSpPr>
          <p:cNvPr id="7" name="Содержимое 4"/>
          <p:cNvSpPr txBox="1">
            <a:spLocks/>
          </p:cNvSpPr>
          <p:nvPr/>
        </p:nvSpPr>
        <p:spPr>
          <a:xfrm>
            <a:off x="467544" y="2924944"/>
            <a:ext cx="7467600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Решаем уравнение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419872" y="3573016"/>
          <a:ext cx="1908175" cy="649287"/>
        </p:xfrm>
        <a:graphic>
          <a:graphicData uri="http://schemas.openxmlformats.org/presentationml/2006/ole">
            <p:oleObj spid="_x0000_s8195" name="Формула" r:id="rId4" imgW="596880" imgH="203040" progId="Equation.3">
              <p:embed/>
            </p:oleObj>
          </a:graphicData>
        </a:graphic>
      </p:graphicFrame>
      <p:sp>
        <p:nvSpPr>
          <p:cNvPr id="10" name="Содержимое 3"/>
          <p:cNvSpPr txBox="1">
            <a:spLocks/>
          </p:cNvSpPr>
          <p:nvPr/>
        </p:nvSpPr>
        <p:spPr bwMode="auto">
          <a:xfrm>
            <a:off x="395536" y="4221088"/>
            <a:ext cx="7704138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5) С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оответствующие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значения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можно найти, подставив найденные значения 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(2)уравнение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системы: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255</TotalTime>
  <Words>224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Эркер</vt:lpstr>
      <vt:lpstr>Microsoft Equation 3.0</vt:lpstr>
      <vt:lpstr>Решение систем уравнений второй степени с двумя переменными методом сложения</vt:lpstr>
      <vt:lpstr>Слайд 2</vt:lpstr>
      <vt:lpstr>Слайд 3</vt:lpstr>
      <vt:lpstr>Слайд 4</vt:lpstr>
      <vt:lpstr>Метод сложения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систем уравнений с двумя неизвестными методом сложения</dc:title>
  <dc:creator>Regina</dc:creator>
  <cp:lastModifiedBy>Губарева</cp:lastModifiedBy>
  <cp:revision>27</cp:revision>
  <dcterms:created xsi:type="dcterms:W3CDTF">2012-05-07T05:29:52Z</dcterms:created>
  <dcterms:modified xsi:type="dcterms:W3CDTF">2016-02-06T16:36:27Z</dcterms:modified>
</cp:coreProperties>
</file>