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70" r:id="rId5"/>
    <p:sldId id="275" r:id="rId6"/>
    <p:sldId id="278" r:id="rId7"/>
    <p:sldId id="279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8F8F8"/>
    <a:srgbClr val="00FFFF"/>
    <a:srgbClr val="66FF66"/>
    <a:srgbClr val="FF3399"/>
    <a:srgbClr val="FF6699"/>
    <a:srgbClr val="FF66FF"/>
    <a:srgbClr val="0F6F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16A390-897E-4D87-AF35-FB56061AFB73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351AC6-A0AD-4B66-B2FF-0B240A94F5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Смешанные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7854696" cy="17526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Часть3</a:t>
            </a:r>
          </a:p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3071810"/>
            <a:ext cx="7854696" cy="619568"/>
          </a:xfrm>
          <a:prstGeom prst="rect">
            <a:avLst/>
          </a:prstGeom>
        </p:spPr>
        <p:txBody>
          <a:bodyPr vert="horz" lIns="0" rIns="18288">
            <a:normAutofit fontScale="250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Вычитание смешанных чисел</a:t>
            </a:r>
            <a:endParaRPr kumimoji="0" lang="ru-RU" sz="1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071546"/>
            <a:ext cx="8678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 </a:t>
            </a:r>
            <a:r>
              <a:rPr lang="ru-RU" sz="3200" dirty="0" smtClean="0">
                <a:hlinkClick r:id="rId2" action="ppaction://hlinksldjump"/>
              </a:rPr>
              <a:t>- Вычитание правильной дроби из единицы.  </a:t>
            </a:r>
          </a:p>
          <a:p>
            <a:pPr lvl="0"/>
            <a:r>
              <a:rPr lang="ru-RU" sz="3200" dirty="0" smtClean="0">
                <a:hlinkClick r:id="rId3" action="ppaction://hlinksldjump"/>
              </a:rPr>
              <a:t>-  Вычитание правильной дроби из целого.</a:t>
            </a:r>
            <a:endParaRPr lang="ru-RU" sz="3200" dirty="0" smtClean="0"/>
          </a:p>
          <a:p>
            <a:pPr lvl="0"/>
            <a:r>
              <a:rPr lang="ru-RU" sz="3200" dirty="0" smtClean="0">
                <a:hlinkClick r:id="rId4" action="ppaction://hlinksldjump"/>
              </a:rPr>
              <a:t> - Вычитание смешанного числа из целого.</a:t>
            </a:r>
            <a:endParaRPr lang="ru-RU" sz="3200" dirty="0" smtClean="0"/>
          </a:p>
          <a:p>
            <a:pPr lvl="0"/>
            <a:r>
              <a:rPr lang="ru-RU" sz="3200" dirty="0" smtClean="0">
                <a:hlinkClick r:id="rId4" action="ppaction://hlinksldjump"/>
              </a:rPr>
              <a:t> - Вычитание целого из смешанного числа.</a:t>
            </a:r>
            <a:endParaRPr lang="ru-RU" sz="3200" dirty="0" smtClean="0"/>
          </a:p>
          <a:p>
            <a:pPr lvl="0"/>
            <a:r>
              <a:rPr lang="ru-RU" sz="3200" dirty="0" smtClean="0">
                <a:hlinkClick r:id="rId5" action="ppaction://hlinksldjump"/>
              </a:rPr>
              <a:t> - Вычитание правильной дроби из смешанного числа.</a:t>
            </a:r>
            <a:endParaRPr lang="ru-RU" sz="3200" dirty="0" smtClean="0"/>
          </a:p>
          <a:p>
            <a:pPr lvl="0"/>
            <a:r>
              <a:rPr lang="ru-RU" sz="3200" dirty="0" smtClean="0">
                <a:hlinkClick r:id="rId6" action="ppaction://hlinksldjump"/>
              </a:rPr>
              <a:t>-  Вычитание  смешанных чисел.</a:t>
            </a:r>
            <a:endParaRPr lang="ru-RU" sz="3200" dirty="0" smtClean="0"/>
          </a:p>
          <a:p>
            <a:pPr lvl="0"/>
            <a:r>
              <a:rPr lang="ru-RU" sz="3200" dirty="0" smtClean="0">
                <a:hlinkClick r:id="rId7" action="ppaction://hlinksldjump"/>
              </a:rPr>
              <a:t>-  Вычитание смешанных чисел (дробная часть уменьшаемого меньше дробной части вычитаемого)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48" y="500042"/>
            <a:ext cx="7851648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правильной дроби из единицы.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863955" y="279707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37" name="Группа 8"/>
          <p:cNvGrpSpPr/>
          <p:nvPr/>
        </p:nvGrpSpPr>
        <p:grpSpPr>
          <a:xfrm>
            <a:off x="1693577" y="2357430"/>
            <a:ext cx="1571636" cy="2031354"/>
            <a:chOff x="725365" y="3555499"/>
            <a:chExt cx="1571636" cy="2031354"/>
          </a:xfrm>
        </p:grpSpPr>
        <p:sp>
          <p:nvSpPr>
            <p:cNvPr id="38" name="TextBox 37"/>
            <p:cNvSpPr txBox="1"/>
            <p:nvPr/>
          </p:nvSpPr>
          <p:spPr>
            <a:xfrm>
              <a:off x="967049" y="3555499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6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25365" y="4478857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23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149443" y="282107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9552" y="2582761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1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59" name="Группа 8"/>
          <p:cNvGrpSpPr/>
          <p:nvPr/>
        </p:nvGrpSpPr>
        <p:grpSpPr>
          <a:xfrm>
            <a:off x="3635896" y="2381931"/>
            <a:ext cx="1582093" cy="2037035"/>
            <a:chOff x="703578" y="3571852"/>
            <a:chExt cx="1582093" cy="2037035"/>
          </a:xfrm>
        </p:grpSpPr>
        <p:sp>
          <p:nvSpPr>
            <p:cNvPr id="60" name="TextBox 59"/>
            <p:cNvSpPr txBox="1"/>
            <p:nvPr/>
          </p:nvSpPr>
          <p:spPr>
            <a:xfrm>
              <a:off x="703578" y="3571852"/>
              <a:ext cx="122072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23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4035" y="450089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23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8"/>
          <p:cNvGrpSpPr/>
          <p:nvPr/>
        </p:nvGrpSpPr>
        <p:grpSpPr>
          <a:xfrm>
            <a:off x="5436096" y="2381931"/>
            <a:ext cx="1571636" cy="2037035"/>
            <a:chOff x="714035" y="3571852"/>
            <a:chExt cx="1571636" cy="2037035"/>
          </a:xfrm>
        </p:grpSpPr>
        <p:sp>
          <p:nvSpPr>
            <p:cNvPr id="18" name="TextBox 17"/>
            <p:cNvSpPr txBox="1"/>
            <p:nvPr/>
          </p:nvSpPr>
          <p:spPr>
            <a:xfrm>
              <a:off x="923013" y="3571852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6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035" y="450089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23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788024" y="285293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8224" y="285293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7236296" y="2348880"/>
            <a:ext cx="1571636" cy="2037035"/>
            <a:chOff x="714035" y="3571852"/>
            <a:chExt cx="1571636" cy="2037035"/>
          </a:xfrm>
        </p:grpSpPr>
        <p:sp>
          <p:nvSpPr>
            <p:cNvPr id="24" name="TextBox 23"/>
            <p:cNvSpPr txBox="1"/>
            <p:nvPr/>
          </p:nvSpPr>
          <p:spPr>
            <a:xfrm>
              <a:off x="714035" y="3571852"/>
              <a:ext cx="130319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17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4035" y="450089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23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  <p:bldP spid="57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282" y="500042"/>
            <a:ext cx="8786874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правильной дроби из целого.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1" name="Группа 8"/>
          <p:cNvGrpSpPr/>
          <p:nvPr/>
        </p:nvGrpSpPr>
        <p:grpSpPr>
          <a:xfrm>
            <a:off x="1802636" y="2480642"/>
            <a:ext cx="1439777" cy="2045401"/>
            <a:chOff x="857224" y="3563165"/>
            <a:chExt cx="1645460" cy="2045401"/>
          </a:xfrm>
        </p:grpSpPr>
        <p:sp>
          <p:nvSpPr>
            <p:cNvPr id="32" name="TextBox 31"/>
            <p:cNvSpPr txBox="1"/>
            <p:nvPr/>
          </p:nvSpPr>
          <p:spPr>
            <a:xfrm>
              <a:off x="944966" y="3563165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23528" y="276931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94724" y="297958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45" name="Группа 8"/>
          <p:cNvGrpSpPr/>
          <p:nvPr/>
        </p:nvGrpSpPr>
        <p:grpSpPr>
          <a:xfrm>
            <a:off x="3818860" y="2436574"/>
            <a:ext cx="1681461" cy="2102792"/>
            <a:chOff x="857224" y="3560835"/>
            <a:chExt cx="1681461" cy="2102792"/>
          </a:xfrm>
        </p:grpSpPr>
        <p:sp>
          <p:nvSpPr>
            <p:cNvPr id="51" name="TextBox 50"/>
            <p:cNvSpPr txBox="1"/>
            <p:nvPr/>
          </p:nvSpPr>
          <p:spPr>
            <a:xfrm>
              <a:off x="978066" y="3560835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1082556" y="294063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98780" y="276931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6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72" name="Группа 8"/>
          <p:cNvGrpSpPr/>
          <p:nvPr/>
        </p:nvGrpSpPr>
        <p:grpSpPr>
          <a:xfrm>
            <a:off x="5381002" y="2405616"/>
            <a:ext cx="1708863" cy="2108128"/>
            <a:chOff x="857224" y="3520487"/>
            <a:chExt cx="1708863" cy="2108128"/>
          </a:xfrm>
        </p:grpSpPr>
        <p:sp>
          <p:nvSpPr>
            <p:cNvPr id="73" name="TextBox 72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4682956" y="293873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28123" y="292961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84" name="Группа 8"/>
          <p:cNvGrpSpPr/>
          <p:nvPr/>
        </p:nvGrpSpPr>
        <p:grpSpPr>
          <a:xfrm>
            <a:off x="7685258" y="2436574"/>
            <a:ext cx="1681461" cy="2144554"/>
            <a:chOff x="857224" y="3519073"/>
            <a:chExt cx="1681461" cy="2144554"/>
          </a:xfrm>
        </p:grpSpPr>
        <p:sp>
          <p:nvSpPr>
            <p:cNvPr id="85" name="TextBox 84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6915204" y="2697311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6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0" grpId="0"/>
      <p:bldP spid="71" grpId="0"/>
      <p:bldP spid="76" grpId="0"/>
      <p:bldP spid="77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282" y="500042"/>
            <a:ext cx="8786874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смешанного числа из целого.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516819" y="1318734"/>
            <a:ext cx="1439777" cy="2001678"/>
            <a:chOff x="857224" y="3606888"/>
            <a:chExt cx="1645460" cy="2001678"/>
          </a:xfrm>
        </p:grpSpPr>
        <p:sp>
          <p:nvSpPr>
            <p:cNvPr id="32" name="TextBox 3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00034" y="15716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75856" y="176051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87624" y="177281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9912" y="1601505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6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4499992" y="1240820"/>
            <a:ext cx="1708863" cy="2108128"/>
            <a:chOff x="857224" y="3520487"/>
            <a:chExt cx="1708863" cy="2108128"/>
          </a:xfrm>
        </p:grpSpPr>
        <p:sp>
          <p:nvSpPr>
            <p:cNvPr id="73" name="TextBox 72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5584672" y="346795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358278" y="175595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92080" y="177281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662609" y="351145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0800000">
            <a:off x="3553048" y="357755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7" name="Группа 8"/>
          <p:cNvGrpSpPr/>
          <p:nvPr/>
        </p:nvGrpSpPr>
        <p:grpSpPr>
          <a:xfrm>
            <a:off x="6232744" y="2924944"/>
            <a:ext cx="1681461" cy="2144554"/>
            <a:chOff x="857224" y="3519073"/>
            <a:chExt cx="1681461" cy="2144554"/>
          </a:xfrm>
        </p:grpSpPr>
        <p:sp>
          <p:nvSpPr>
            <p:cNvPr id="95" name="TextBox 94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769594" y="160676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24128" y="160676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15310" y="3445698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6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30882" y="347840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06563" y="53012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10238" y="348942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02386" y="341347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52" name="Группа 8"/>
          <p:cNvGrpSpPr/>
          <p:nvPr/>
        </p:nvGrpSpPr>
        <p:grpSpPr>
          <a:xfrm>
            <a:off x="6444208" y="1196752"/>
            <a:ext cx="1708863" cy="2108128"/>
            <a:chOff x="857224" y="3520487"/>
            <a:chExt cx="1708863" cy="2108128"/>
          </a:xfrm>
        </p:grpSpPr>
        <p:sp>
          <p:nvSpPr>
            <p:cNvPr id="53" name="TextBox 52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080088" y="3512869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84872" y="348999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54635" y="5157192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62" name="Группа 8"/>
          <p:cNvGrpSpPr/>
          <p:nvPr/>
        </p:nvGrpSpPr>
        <p:grpSpPr>
          <a:xfrm>
            <a:off x="4474715" y="4713446"/>
            <a:ext cx="1681461" cy="2144554"/>
            <a:chOff x="857224" y="3519073"/>
            <a:chExt cx="1681461" cy="2144554"/>
          </a:xfrm>
        </p:grpSpPr>
        <p:sp>
          <p:nvSpPr>
            <p:cNvPr id="63" name="TextBox 62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437104" y="3484149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57" name="Группа 8"/>
          <p:cNvGrpSpPr/>
          <p:nvPr/>
        </p:nvGrpSpPr>
        <p:grpSpPr>
          <a:xfrm>
            <a:off x="4792584" y="2924944"/>
            <a:ext cx="1708863" cy="2108128"/>
            <a:chOff x="857224" y="3520487"/>
            <a:chExt cx="1708863" cy="2108128"/>
          </a:xfrm>
        </p:grpSpPr>
        <p:sp>
          <p:nvSpPr>
            <p:cNvPr id="64" name="TextBox 63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 rot="10800000">
            <a:off x="6952825" y="357301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0" grpId="0"/>
      <p:bldP spid="71" grpId="0"/>
      <p:bldP spid="76" grpId="0"/>
      <p:bldP spid="77" grpId="0"/>
      <p:bldP spid="82" grpId="0"/>
      <p:bldP spid="92" grpId="0"/>
      <p:bldP spid="93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9" grpId="0"/>
      <p:bldP spid="61" grpId="0"/>
      <p:bldP spid="51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282" y="500042"/>
            <a:ext cx="8786874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целого из </a:t>
            </a: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смешанного </a:t>
            </a: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числа.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187624" y="1268760"/>
            <a:ext cx="1439777" cy="2001678"/>
            <a:chOff x="857224" y="3606888"/>
            <a:chExt cx="1645460" cy="2001678"/>
          </a:xfrm>
        </p:grpSpPr>
        <p:sp>
          <p:nvSpPr>
            <p:cNvPr id="32" name="TextBox 3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00034" y="15716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75856" y="176051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79712" y="17008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00496" y="1601505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5364088" y="1240820"/>
            <a:ext cx="1708863" cy="2108128"/>
            <a:chOff x="857224" y="3520487"/>
            <a:chExt cx="1708863" cy="2108128"/>
          </a:xfrm>
        </p:grpSpPr>
        <p:sp>
          <p:nvSpPr>
            <p:cNvPr id="73" name="TextBox 72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7812360" y="175595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92784" y="177281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22073" y="351145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0800000">
            <a:off x="3012512" y="357755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55776" y="1484784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4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8848" y="160676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4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74774" y="3445698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90346" y="347840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06563" y="53012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69702" y="348942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61850" y="341347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4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9552" y="3512869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5600" y="348999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54635" y="5157192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5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4474715" y="4713446"/>
            <a:ext cx="1681461" cy="2144554"/>
            <a:chOff x="857224" y="3519073"/>
            <a:chExt cx="1681461" cy="2144554"/>
          </a:xfrm>
        </p:grpSpPr>
        <p:sp>
          <p:nvSpPr>
            <p:cNvPr id="63" name="TextBox 62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3779912" y="17008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7" name="Группа 8"/>
          <p:cNvGrpSpPr/>
          <p:nvPr/>
        </p:nvGrpSpPr>
        <p:grpSpPr>
          <a:xfrm>
            <a:off x="4252048" y="2924944"/>
            <a:ext cx="1708863" cy="2108128"/>
            <a:chOff x="857224" y="3520487"/>
            <a:chExt cx="1708863" cy="2108128"/>
          </a:xfrm>
        </p:grpSpPr>
        <p:sp>
          <p:nvSpPr>
            <p:cNvPr id="64" name="TextBox 63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 rot="10800000">
            <a:off x="6045211" y="182790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4008" y="1722842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31664" y="3329697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5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79736" y="344001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60" name="Группа 8"/>
          <p:cNvGrpSpPr/>
          <p:nvPr/>
        </p:nvGrpSpPr>
        <p:grpSpPr>
          <a:xfrm>
            <a:off x="7138825" y="2924944"/>
            <a:ext cx="1708863" cy="2108128"/>
            <a:chOff x="857224" y="3520487"/>
            <a:chExt cx="1708863" cy="2108128"/>
          </a:xfrm>
        </p:grpSpPr>
        <p:sp>
          <p:nvSpPr>
            <p:cNvPr id="62" name="TextBox 61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8031960" y="3473132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0" grpId="0"/>
      <p:bldP spid="71" grpId="0"/>
      <p:bldP spid="77" grpId="0"/>
      <p:bldP spid="82" grpId="0"/>
      <p:bldP spid="92" grpId="0"/>
      <p:bldP spid="93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9" grpId="0"/>
      <p:bldP spid="61" grpId="0"/>
      <p:bldP spid="51" grpId="0"/>
      <p:bldP spid="69" grpId="0"/>
      <p:bldP spid="52" grpId="0"/>
      <p:bldP spid="57" grpId="0"/>
      <p:bldP spid="58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282" y="500042"/>
            <a:ext cx="8786874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правильной дроби из смешанного числа.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187624" y="1608904"/>
            <a:ext cx="1439777" cy="2001678"/>
            <a:chOff x="857224" y="3606888"/>
            <a:chExt cx="1645460" cy="2001678"/>
          </a:xfrm>
        </p:grpSpPr>
        <p:sp>
          <p:nvSpPr>
            <p:cNvPr id="32" name="TextBox 3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00034" y="191175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75856" y="210066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79712" y="2040952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1920" y="194164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5364088" y="1580964"/>
            <a:ext cx="1708863" cy="2108128"/>
            <a:chOff x="857224" y="3520487"/>
            <a:chExt cx="1708863" cy="2108128"/>
          </a:xfrm>
        </p:grpSpPr>
        <p:sp>
          <p:nvSpPr>
            <p:cNvPr id="73" name="TextBox 72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7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8032944" y="209610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78158" y="212397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08173" y="396290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3745" y="399561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72951" y="403008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47261" y="396824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80616" y="2040952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3594234" y="3464189"/>
            <a:ext cx="1708863" cy="2108128"/>
            <a:chOff x="857224" y="3520487"/>
            <a:chExt cx="1708863" cy="2108128"/>
          </a:xfrm>
        </p:grpSpPr>
        <p:sp>
          <p:nvSpPr>
            <p:cNvPr id="64" name="TextBox 63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8" name="Прямая соединительная линия 67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 rot="10800000">
            <a:off x="7528888" y="216804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9992" y="206298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61383" y="3946211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6103497" y="3481112"/>
            <a:ext cx="1708863" cy="2108128"/>
            <a:chOff x="857224" y="3520487"/>
            <a:chExt cx="1708863" cy="2108128"/>
          </a:xfrm>
        </p:grpSpPr>
        <p:sp>
          <p:nvSpPr>
            <p:cNvPr id="62" name="TextBox 61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8"/>
          <p:cNvGrpSpPr/>
          <p:nvPr/>
        </p:nvGrpSpPr>
        <p:grpSpPr>
          <a:xfrm>
            <a:off x="2627784" y="1608904"/>
            <a:ext cx="1439777" cy="2001678"/>
            <a:chOff x="857224" y="3606888"/>
            <a:chExt cx="1645460" cy="2001678"/>
          </a:xfrm>
        </p:grpSpPr>
        <p:sp>
          <p:nvSpPr>
            <p:cNvPr id="54" name="TextBox 53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2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Группа 8"/>
          <p:cNvGrpSpPr/>
          <p:nvPr/>
        </p:nvGrpSpPr>
        <p:grpSpPr>
          <a:xfrm>
            <a:off x="6948264" y="1608904"/>
            <a:ext cx="1708863" cy="2108128"/>
            <a:chOff x="857224" y="3520487"/>
            <a:chExt cx="1708863" cy="2108128"/>
          </a:xfrm>
        </p:grpSpPr>
        <p:sp>
          <p:nvSpPr>
            <p:cNvPr id="79" name="TextBox 78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2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0" grpId="0"/>
      <p:bldP spid="71" grpId="0"/>
      <p:bldP spid="77" grpId="0"/>
      <p:bldP spid="82" grpId="0"/>
      <p:bldP spid="46" grpId="0"/>
      <p:bldP spid="47" grpId="0"/>
      <p:bldP spid="56" grpId="0"/>
      <p:bldP spid="59" grpId="0"/>
      <p:bldP spid="51" grpId="0"/>
      <p:bldP spid="69" grpId="0"/>
      <p:bldP spid="52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282" y="500042"/>
            <a:ext cx="8786874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смешанных чисел.</a:t>
            </a:r>
            <a:endParaRPr kumimoji="0" lang="ru-RU" sz="44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677868" y="1357298"/>
            <a:ext cx="1439777" cy="2001678"/>
            <a:chOff x="857224" y="3606888"/>
            <a:chExt cx="1645460" cy="2001678"/>
          </a:xfrm>
        </p:grpSpPr>
        <p:sp>
          <p:nvSpPr>
            <p:cNvPr id="32" name="TextBox 3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-36512" y="15716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0052" y="176051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63686" y="183729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35454" y="1605495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68571" y="179694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572496" y="178592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918118" y="178592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0154" y="3544161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2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0034" y="368562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0800000">
            <a:off x="2060654" y="379348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7524328" y="3115533"/>
            <a:ext cx="1413244" cy="2144554"/>
            <a:chOff x="967049" y="3519073"/>
            <a:chExt cx="1571636" cy="2144554"/>
          </a:xfrm>
        </p:grpSpPr>
        <p:sp>
          <p:nvSpPr>
            <p:cNvPr id="95" name="TextBox 94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4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>
              <a:off x="1092587" y="4643446"/>
              <a:ext cx="760661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963752" y="15716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2685" y="1654067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978" y="3544161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9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03397" y="3652572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43570" y="368703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28860" y="368703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71604" y="3544161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3214678" y="3185557"/>
            <a:ext cx="1708863" cy="2108128"/>
            <a:chOff x="857224" y="3520487"/>
            <a:chExt cx="1708863" cy="2108128"/>
          </a:xfrm>
        </p:grpSpPr>
        <p:sp>
          <p:nvSpPr>
            <p:cNvPr id="53" name="TextBox 52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71406" y="368703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76256" y="365061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316416" y="365398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43240" y="5401549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43306" y="5225622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2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4355976" y="4823616"/>
            <a:ext cx="1681461" cy="2144554"/>
            <a:chOff x="857224" y="3519073"/>
            <a:chExt cx="1681461" cy="2144554"/>
          </a:xfrm>
        </p:grpSpPr>
        <p:sp>
          <p:nvSpPr>
            <p:cNvPr id="63" name="TextBox 62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4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8"/>
          <p:cNvGrpSpPr/>
          <p:nvPr/>
        </p:nvGrpSpPr>
        <p:grpSpPr>
          <a:xfrm>
            <a:off x="2678132" y="1394271"/>
            <a:ext cx="1439777" cy="2001678"/>
            <a:chOff x="857224" y="3606888"/>
            <a:chExt cx="1645460" cy="2001678"/>
          </a:xfrm>
        </p:grpSpPr>
        <p:sp>
          <p:nvSpPr>
            <p:cNvPr id="52" name="TextBox 5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1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8"/>
          <p:cNvGrpSpPr/>
          <p:nvPr/>
        </p:nvGrpSpPr>
        <p:grpSpPr>
          <a:xfrm>
            <a:off x="5220072" y="1252809"/>
            <a:ext cx="1653778" cy="2108128"/>
            <a:chOff x="912309" y="3520487"/>
            <a:chExt cx="1653778" cy="2108128"/>
          </a:xfrm>
        </p:grpSpPr>
        <p:sp>
          <p:nvSpPr>
            <p:cNvPr id="68" name="TextBox 67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>
              <a:off x="912309" y="4643446"/>
              <a:ext cx="79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Группа 8"/>
          <p:cNvGrpSpPr/>
          <p:nvPr/>
        </p:nvGrpSpPr>
        <p:grpSpPr>
          <a:xfrm>
            <a:off x="7668344" y="1260451"/>
            <a:ext cx="1653778" cy="2108128"/>
            <a:chOff x="912309" y="3520487"/>
            <a:chExt cx="1653778" cy="2108128"/>
          </a:xfrm>
        </p:grpSpPr>
        <p:sp>
          <p:nvSpPr>
            <p:cNvPr id="79" name="TextBox 78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1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>
              <a:off x="912309" y="4643446"/>
              <a:ext cx="79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7020272" y="178592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79522" y="368703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 rot="10800000">
            <a:off x="5214942" y="375847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22185" y="37254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87" name="Группа 8"/>
          <p:cNvGrpSpPr/>
          <p:nvPr/>
        </p:nvGrpSpPr>
        <p:grpSpPr>
          <a:xfrm>
            <a:off x="4643438" y="3186971"/>
            <a:ext cx="1708863" cy="2108128"/>
            <a:chOff x="857224" y="3520487"/>
            <a:chExt cx="1708863" cy="2108128"/>
          </a:xfrm>
        </p:grpSpPr>
        <p:sp>
          <p:nvSpPr>
            <p:cNvPr id="88" name="TextBox 87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1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91" name="Прямая соединительная линия 90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 rot="10800000">
            <a:off x="8316416" y="18448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72200" y="178383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0" grpId="0"/>
      <p:bldP spid="71" grpId="0"/>
      <p:bldP spid="76" grpId="0"/>
      <p:bldP spid="77" grpId="0"/>
      <p:bldP spid="82" grpId="0"/>
      <p:bldP spid="90" grpId="0"/>
      <p:bldP spid="92" grpId="0"/>
      <p:bldP spid="93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8" grpId="0"/>
      <p:bldP spid="59" grpId="0"/>
      <p:bldP spid="60" grpId="0"/>
      <p:bldP spid="61" grpId="0"/>
      <p:bldP spid="83" grpId="0"/>
      <p:bldP spid="84" grpId="0"/>
      <p:bldP spid="85" grpId="0"/>
      <p:bldP spid="86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282" y="500042"/>
            <a:ext cx="8786874" cy="90010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Вычитание смешанных чисел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(дробная часть уменьшаемого</a:t>
            </a:r>
            <a:r>
              <a:rPr kumimoji="0" lang="ru-RU" sz="2000" b="1" i="0" u="none" strike="noStrike" kern="1200" cap="none" spc="0" normalizeH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меньше дробной части вычитаемого</a:t>
            </a:r>
            <a:r>
              <a:rPr kumimoji="0" lang="ru-RU" sz="20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sz="20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Управляющая кнопка: домой 15">
            <a:hlinkClick r:id="rId2" action="ppaction://hlinksldjump" highlightClick="1"/>
          </p:cNvPr>
          <p:cNvSpPr/>
          <p:nvPr/>
        </p:nvSpPr>
        <p:spPr>
          <a:xfrm>
            <a:off x="8358214" y="6286520"/>
            <a:ext cx="785786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715044" y="1357298"/>
            <a:ext cx="1439777" cy="2001678"/>
            <a:chOff x="857224" y="3606888"/>
            <a:chExt cx="1645460" cy="2001678"/>
          </a:xfrm>
        </p:grpSpPr>
        <p:sp>
          <p:nvSpPr>
            <p:cNvPr id="32" name="TextBox 3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4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64" y="15716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8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67228" y="176051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00862" y="183729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72630" y="1605495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02398" y="179485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495377" y="179485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294486" y="178592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436096" y="3501008"/>
            <a:ext cx="948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4545" y="529019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0800000">
            <a:off x="2001746" y="5334259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3" name="Группа 8"/>
          <p:cNvGrpSpPr/>
          <p:nvPr/>
        </p:nvGrpSpPr>
        <p:grpSpPr>
          <a:xfrm>
            <a:off x="5929135" y="3095663"/>
            <a:ext cx="1728192" cy="2144554"/>
            <a:chOff x="741027" y="3519073"/>
            <a:chExt cx="1921882" cy="2144554"/>
          </a:xfrm>
        </p:grpSpPr>
        <p:sp>
          <p:nvSpPr>
            <p:cNvPr id="95" name="TextBox 94"/>
            <p:cNvSpPr txBox="1"/>
            <p:nvPr/>
          </p:nvSpPr>
          <p:spPr>
            <a:xfrm>
              <a:off x="741027" y="3519073"/>
              <a:ext cx="148867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13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091273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97" name="Прямая соединительная линия 96"/>
            <p:cNvCxnSpPr/>
            <p:nvPr/>
          </p:nvCxnSpPr>
          <p:spPr>
            <a:xfrm>
              <a:off x="1092587" y="4643446"/>
              <a:ext cx="760661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000928" y="157161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94686" y="1628800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3528" y="3523042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5576" y="36450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32040" y="366500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07704" y="367602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91828" y="3512025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4" name="Группа 8"/>
          <p:cNvGrpSpPr/>
          <p:nvPr/>
        </p:nvGrpSpPr>
        <p:grpSpPr>
          <a:xfrm>
            <a:off x="2588827" y="3140968"/>
            <a:ext cx="1571636" cy="2108128"/>
            <a:chOff x="801344" y="3520487"/>
            <a:chExt cx="1571636" cy="2108128"/>
          </a:xfrm>
        </p:grpSpPr>
        <p:sp>
          <p:nvSpPr>
            <p:cNvPr id="53" name="TextBox 52"/>
            <p:cNvSpPr txBox="1"/>
            <p:nvPr/>
          </p:nvSpPr>
          <p:spPr>
            <a:xfrm>
              <a:off x="84714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4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01344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857224" y="4643446"/>
              <a:ext cx="576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-108520" y="368703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26282" y="36450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506394" y="36450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01838" y="528638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60232" y="5143512"/>
            <a:ext cx="936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4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4921023" y="4724463"/>
            <a:ext cx="1681461" cy="2144554"/>
            <a:chOff x="857224" y="3519073"/>
            <a:chExt cx="1681461" cy="2144554"/>
          </a:xfrm>
        </p:grpSpPr>
        <p:sp>
          <p:nvSpPr>
            <p:cNvPr id="63" name="TextBox 62"/>
            <p:cNvSpPr txBox="1"/>
            <p:nvPr/>
          </p:nvSpPr>
          <p:spPr>
            <a:xfrm>
              <a:off x="1000100" y="3519073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8"/>
          <p:cNvGrpSpPr/>
          <p:nvPr/>
        </p:nvGrpSpPr>
        <p:grpSpPr>
          <a:xfrm>
            <a:off x="2715308" y="1394271"/>
            <a:ext cx="1439777" cy="2001678"/>
            <a:chOff x="857224" y="3606888"/>
            <a:chExt cx="1645460" cy="2001678"/>
          </a:xfrm>
        </p:grpSpPr>
        <p:sp>
          <p:nvSpPr>
            <p:cNvPr id="52" name="TextBox 51"/>
            <p:cNvSpPr txBox="1"/>
            <p:nvPr/>
          </p:nvSpPr>
          <p:spPr>
            <a:xfrm>
              <a:off x="919221" y="3606888"/>
              <a:ext cx="116875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31046" y="4500570"/>
              <a:ext cx="157163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8"/>
          <p:cNvGrpSpPr/>
          <p:nvPr/>
        </p:nvGrpSpPr>
        <p:grpSpPr>
          <a:xfrm>
            <a:off x="5942558" y="1268760"/>
            <a:ext cx="1653778" cy="2108128"/>
            <a:chOff x="912309" y="3520487"/>
            <a:chExt cx="1653778" cy="2108128"/>
          </a:xfrm>
        </p:grpSpPr>
        <p:sp>
          <p:nvSpPr>
            <p:cNvPr id="68" name="TextBox 67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4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>
              <a:off x="912309" y="4643446"/>
              <a:ext cx="79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7740352" y="1268760"/>
            <a:ext cx="1653778" cy="2108128"/>
            <a:chOff x="912309" y="3520487"/>
            <a:chExt cx="1653778" cy="2108128"/>
          </a:xfrm>
        </p:grpSpPr>
        <p:sp>
          <p:nvSpPr>
            <p:cNvPr id="79" name="TextBox 78"/>
            <p:cNvSpPr txBox="1"/>
            <p:nvPr/>
          </p:nvSpPr>
          <p:spPr>
            <a:xfrm>
              <a:off x="994451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94451" y="4520619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>
              <a:off x="912309" y="4643446"/>
              <a:ext cx="792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62638" y="181177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71748" y="526231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92831" y="364502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10" name="Группа 8"/>
          <p:cNvGrpSpPr/>
          <p:nvPr/>
        </p:nvGrpSpPr>
        <p:grpSpPr>
          <a:xfrm>
            <a:off x="4261934" y="3212976"/>
            <a:ext cx="1571636" cy="2060089"/>
            <a:chOff x="619736" y="3546492"/>
            <a:chExt cx="1571636" cy="2060089"/>
          </a:xfrm>
        </p:grpSpPr>
        <p:sp>
          <p:nvSpPr>
            <p:cNvPr id="88" name="TextBox 87"/>
            <p:cNvSpPr txBox="1"/>
            <p:nvPr/>
          </p:nvSpPr>
          <p:spPr>
            <a:xfrm>
              <a:off x="619736" y="3546492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19736" y="4498585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91" name="Прямая соединительная линия 90"/>
            <p:cNvCxnSpPr/>
            <p:nvPr/>
          </p:nvCxnSpPr>
          <p:spPr>
            <a:xfrm>
              <a:off x="680952" y="4576638"/>
              <a:ext cx="576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623530" y="5142098"/>
            <a:ext cx="150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7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67" name="Группа 8"/>
          <p:cNvGrpSpPr/>
          <p:nvPr/>
        </p:nvGrpSpPr>
        <p:grpSpPr>
          <a:xfrm>
            <a:off x="3131840" y="4742268"/>
            <a:ext cx="1728192" cy="2143116"/>
            <a:chOff x="726814" y="3520511"/>
            <a:chExt cx="1921882" cy="2143116"/>
          </a:xfrm>
        </p:grpSpPr>
        <p:sp>
          <p:nvSpPr>
            <p:cNvPr id="73" name="TextBox 72"/>
            <p:cNvSpPr txBox="1"/>
            <p:nvPr/>
          </p:nvSpPr>
          <p:spPr>
            <a:xfrm>
              <a:off x="726814" y="3520511"/>
              <a:ext cx="148867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13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77060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092587" y="4643446"/>
              <a:ext cx="760661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-108520" y="528497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=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87624" y="522920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862438" y="1595749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1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99" name="Группа 8"/>
          <p:cNvGrpSpPr/>
          <p:nvPr/>
        </p:nvGrpSpPr>
        <p:grpSpPr>
          <a:xfrm>
            <a:off x="1281666" y="3129951"/>
            <a:ext cx="1413244" cy="2143116"/>
            <a:chOff x="967049" y="3520511"/>
            <a:chExt cx="1571636" cy="2143116"/>
          </a:xfrm>
        </p:grpSpPr>
        <p:sp>
          <p:nvSpPr>
            <p:cNvPr id="100" name="TextBox 99"/>
            <p:cNvSpPr txBox="1"/>
            <p:nvPr/>
          </p:nvSpPr>
          <p:spPr>
            <a:xfrm>
              <a:off x="979359" y="3520511"/>
              <a:ext cx="148867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67049" y="4555631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102" name="Прямая соединительная линия 101"/>
            <p:cNvCxnSpPr/>
            <p:nvPr/>
          </p:nvCxnSpPr>
          <p:spPr>
            <a:xfrm>
              <a:off x="1092587" y="4643446"/>
              <a:ext cx="6405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7168848" y="3501008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104" name="Группа 8"/>
          <p:cNvGrpSpPr/>
          <p:nvPr/>
        </p:nvGrpSpPr>
        <p:grpSpPr>
          <a:xfrm>
            <a:off x="7884368" y="3212976"/>
            <a:ext cx="1571636" cy="2033083"/>
            <a:chOff x="713208" y="3520487"/>
            <a:chExt cx="1571636" cy="2033083"/>
          </a:xfrm>
        </p:grpSpPr>
        <p:sp>
          <p:nvSpPr>
            <p:cNvPr id="105" name="TextBox 104"/>
            <p:cNvSpPr txBox="1"/>
            <p:nvPr/>
          </p:nvSpPr>
          <p:spPr>
            <a:xfrm>
              <a:off x="713208" y="352048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8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13208" y="4445574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107" name="Прямая соединительная линия 106"/>
            <p:cNvCxnSpPr/>
            <p:nvPr/>
          </p:nvCxnSpPr>
          <p:spPr>
            <a:xfrm>
              <a:off x="791122" y="4550633"/>
              <a:ext cx="576000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1547664" y="5118235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39752" y="5240217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+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211960" y="527917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-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0800000">
            <a:off x="5652121" y="530120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(</a:t>
            </a:r>
            <a:endParaRPr lang="ru-RU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112" name="Группа 8"/>
          <p:cNvGrpSpPr/>
          <p:nvPr/>
        </p:nvGrpSpPr>
        <p:grpSpPr>
          <a:xfrm>
            <a:off x="7308304" y="4746497"/>
            <a:ext cx="1659427" cy="2111503"/>
            <a:chOff x="857224" y="3541107"/>
            <a:chExt cx="1659427" cy="2111503"/>
          </a:xfrm>
        </p:grpSpPr>
        <p:sp>
          <p:nvSpPr>
            <p:cNvPr id="113" name="TextBox 112"/>
            <p:cNvSpPr txBox="1"/>
            <p:nvPr/>
          </p:nvSpPr>
          <p:spPr>
            <a:xfrm>
              <a:off x="929232" y="3541107"/>
              <a:ext cx="85725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5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45015" y="4544614"/>
              <a:ext cx="15716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tang" pitchFamily="18" charset="-127"/>
                  <a:ea typeface="Batang" pitchFamily="18" charset="-127"/>
                  <a:cs typeface="Arial" pitchFamily="34" charset="0"/>
                </a:rPr>
                <a:t>9</a:t>
              </a:r>
              <a:endParaRPr lang="ru-RU" sz="6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857224" y="4643446"/>
              <a:ext cx="857256" cy="1588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Скругленный прямоугольник 115"/>
          <p:cNvSpPr/>
          <p:nvPr/>
        </p:nvSpPr>
        <p:spPr>
          <a:xfrm>
            <a:off x="107504" y="1556792"/>
            <a:ext cx="1512168" cy="1728192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4211960" y="1484784"/>
            <a:ext cx="2592288" cy="1728192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467544" y="3395949"/>
            <a:ext cx="2880320" cy="1728192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597035" y="3373915"/>
            <a:ext cx="1351229" cy="1728192"/>
          </a:xfrm>
          <a:prstGeom prst="roundRect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107504" y="1556792"/>
            <a:ext cx="576064" cy="1728192"/>
          </a:xfrm>
          <a:prstGeom prst="roundRect">
            <a:avLst>
              <a:gd name="adj" fmla="val 50000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4211960" y="1484784"/>
            <a:ext cx="1224136" cy="1728192"/>
          </a:xfrm>
          <a:prstGeom prst="roundRect">
            <a:avLst>
              <a:gd name="adj" fmla="val 21201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467544" y="3406966"/>
            <a:ext cx="1584176" cy="1728192"/>
          </a:xfrm>
          <a:prstGeom prst="roundRect">
            <a:avLst>
              <a:gd name="adj" fmla="val 15924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500"/>
                            </p:stCondLst>
                            <p:childTnLst>
                              <p:par>
                                <p:cTn id="165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50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 tmFilter="0, 0; .2, .5; .8, .5; 1, 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500" autoRev="1" fill="hold"/>
                                        <p:tgtEl>
                                          <p:spTgt spid="1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500"/>
                            </p:stCondLst>
                            <p:childTnLst>
                              <p:par>
                                <p:cTn id="2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0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500"/>
                            </p:stCondLst>
                            <p:childTnLst>
                              <p:par>
                                <p:cTn id="2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0"/>
                            </p:stCondLst>
                            <p:childTnLst>
                              <p:par>
                                <p:cTn id="2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0" grpId="0"/>
      <p:bldP spid="71" grpId="0"/>
      <p:bldP spid="76" grpId="0"/>
      <p:bldP spid="77" grpId="0"/>
      <p:bldP spid="82" grpId="0"/>
      <p:bldP spid="90" grpId="0"/>
      <p:bldP spid="92" grpId="0"/>
      <p:bldP spid="93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8" grpId="0"/>
      <p:bldP spid="59" grpId="0"/>
      <p:bldP spid="60" grpId="0"/>
      <p:bldP spid="61" grpId="0"/>
      <p:bldP spid="83" grpId="0"/>
      <p:bldP spid="84" grpId="0"/>
      <p:bldP spid="86" grpId="0"/>
      <p:bldP spid="64" grpId="0"/>
      <p:bldP spid="78" grpId="0"/>
      <p:bldP spid="87" grpId="0"/>
      <p:bldP spid="94" grpId="0"/>
      <p:bldP spid="103" grpId="0"/>
      <p:bldP spid="108" grpId="0"/>
      <p:bldP spid="109" grpId="0"/>
      <p:bldP spid="110" grpId="0"/>
      <p:bldP spid="111" grpId="0"/>
      <p:bldP spid="116" grpId="0" animBg="1"/>
      <p:bldP spid="116" grpId="1" animBg="1"/>
      <p:bldP spid="117" grpId="0" animBg="1"/>
      <p:bldP spid="118" grpId="0" animBg="1"/>
      <p:bldP spid="119" grpId="0" animBg="1"/>
      <p:bldP spid="119" grpId="1" animBg="1"/>
      <p:bldP spid="120" grpId="0" animBg="1"/>
      <p:bldP spid="121" grpId="0" animBg="1"/>
      <p:bldP spid="1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1693</TotalTime>
  <Words>336</Words>
  <Application>Microsoft Office PowerPoint</Application>
  <PresentationFormat>Экран (4:3)</PresentationFormat>
  <Paragraphs>244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Смешанные числа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Компоненты дроби</dc:title>
  <dc:creator>1</dc:creator>
  <cp:lastModifiedBy>123</cp:lastModifiedBy>
  <cp:revision>124</cp:revision>
  <dcterms:created xsi:type="dcterms:W3CDTF">2016-01-26T10:54:15Z</dcterms:created>
  <dcterms:modified xsi:type="dcterms:W3CDTF">2016-02-07T08:43:43Z</dcterms:modified>
</cp:coreProperties>
</file>