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57" r:id="rId4"/>
    <p:sldId id="270" r:id="rId5"/>
    <p:sldId id="275" r:id="rId6"/>
    <p:sldId id="278" r:id="rId7"/>
    <p:sldId id="279" r:id="rId8"/>
    <p:sldId id="276" r:id="rId9"/>
    <p:sldId id="27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F8F8F8"/>
    <a:srgbClr val="00FFFF"/>
    <a:srgbClr val="66FF66"/>
    <a:srgbClr val="FF3399"/>
    <a:srgbClr val="FF6699"/>
    <a:srgbClr val="FF66FF"/>
    <a:srgbClr val="0F6FC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A390-897E-4D87-AF35-FB56061AFB73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1AC6-A0AD-4B66-B2FF-0B240A94F5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A390-897E-4D87-AF35-FB56061AFB73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1AC6-A0AD-4B66-B2FF-0B240A94F5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A390-897E-4D87-AF35-FB56061AFB73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1AC6-A0AD-4B66-B2FF-0B240A94F5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A390-897E-4D87-AF35-FB56061AFB73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1AC6-A0AD-4B66-B2FF-0B240A94F5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A390-897E-4D87-AF35-FB56061AFB73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1AC6-A0AD-4B66-B2FF-0B240A94F5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A390-897E-4D87-AF35-FB56061AFB73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1AC6-A0AD-4B66-B2FF-0B240A94F5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A390-897E-4D87-AF35-FB56061AFB73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1AC6-A0AD-4B66-B2FF-0B240A94F5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A390-897E-4D87-AF35-FB56061AFB73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1AC6-A0AD-4B66-B2FF-0B240A94F5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A390-897E-4D87-AF35-FB56061AFB73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1AC6-A0AD-4B66-B2FF-0B240A94F5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A390-897E-4D87-AF35-FB56061AFB73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1AC6-A0AD-4B66-B2FF-0B240A94F5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A390-897E-4D87-AF35-FB56061AFB73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9351AC6-A0AD-4B66-B2FF-0B240A94F5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16A390-897E-4D87-AF35-FB56061AFB73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351AC6-A0AD-4B66-B2FF-0B240A94F50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3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Смешанные числа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3571876"/>
            <a:ext cx="7854696" cy="1752600"/>
          </a:xfrm>
        </p:spPr>
        <p:txBody>
          <a:bodyPr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Часть3</a:t>
            </a:r>
          </a:p>
          <a:p>
            <a:pPr algn="ctr"/>
            <a:r>
              <a:rPr lang="ru-RU" dirty="0" smtClean="0"/>
              <a:t>5 класс</a:t>
            </a:r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642910" y="3071810"/>
            <a:ext cx="7854696" cy="619568"/>
          </a:xfrm>
          <a:prstGeom prst="rect">
            <a:avLst/>
          </a:prstGeom>
        </p:spPr>
        <p:txBody>
          <a:bodyPr vert="horz" lIns="0" rIns="18288">
            <a:normAutofit fontScale="25000" lnSpcReduction="20000"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1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Вычитание смешанных чисел</a:t>
            </a:r>
            <a:endParaRPr kumimoji="0" lang="ru-RU" sz="15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1071546"/>
            <a:ext cx="86787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/>
              <a:t> </a:t>
            </a:r>
            <a:r>
              <a:rPr lang="ru-RU" sz="3200" dirty="0" smtClean="0">
                <a:hlinkClick r:id="rId2" action="ppaction://hlinksldjump"/>
              </a:rPr>
              <a:t>- Вычитание правильной дроби из единицы.  </a:t>
            </a:r>
          </a:p>
          <a:p>
            <a:pPr lvl="0"/>
            <a:r>
              <a:rPr lang="ru-RU" sz="3200" dirty="0" smtClean="0">
                <a:hlinkClick r:id="rId3" action="ppaction://hlinksldjump"/>
              </a:rPr>
              <a:t>-  Вычитание правильной дроби из целого.</a:t>
            </a:r>
            <a:endParaRPr lang="ru-RU" sz="3200" dirty="0" smtClean="0"/>
          </a:p>
          <a:p>
            <a:pPr lvl="0"/>
            <a:r>
              <a:rPr lang="ru-RU" sz="3200" dirty="0" smtClean="0">
                <a:hlinkClick r:id="rId4" action="ppaction://hlinksldjump"/>
              </a:rPr>
              <a:t> - Вычитание смешанного числа из целого.</a:t>
            </a:r>
            <a:endParaRPr lang="ru-RU" sz="3200" dirty="0" smtClean="0"/>
          </a:p>
          <a:p>
            <a:pPr lvl="0"/>
            <a:r>
              <a:rPr lang="ru-RU" sz="3200" dirty="0" smtClean="0">
                <a:hlinkClick r:id="rId4" action="ppaction://hlinksldjump"/>
              </a:rPr>
              <a:t> - Вычитание целого из смешанного числа.</a:t>
            </a:r>
            <a:endParaRPr lang="ru-RU" sz="3200" dirty="0" smtClean="0"/>
          </a:p>
          <a:p>
            <a:pPr lvl="0"/>
            <a:r>
              <a:rPr lang="ru-RU" sz="3200" dirty="0" smtClean="0">
                <a:hlinkClick r:id="rId5" action="ppaction://hlinksldjump"/>
              </a:rPr>
              <a:t> - Вычитание правильной дроби из смешанного числа.</a:t>
            </a:r>
            <a:endParaRPr lang="ru-RU" sz="3200" dirty="0" smtClean="0"/>
          </a:p>
          <a:p>
            <a:pPr lvl="0"/>
            <a:r>
              <a:rPr lang="ru-RU" sz="3200" dirty="0" smtClean="0">
                <a:hlinkClick r:id="rId6" action="ppaction://hlinksldjump"/>
              </a:rPr>
              <a:t>-  Вычитание  смешанных чисел.</a:t>
            </a:r>
            <a:endParaRPr lang="ru-RU" sz="3200" dirty="0" smtClean="0"/>
          </a:p>
          <a:p>
            <a:pPr lvl="0"/>
            <a:r>
              <a:rPr lang="ru-RU" sz="3200" dirty="0" smtClean="0">
                <a:hlinkClick r:id="rId7" action="ppaction://hlinksldjump"/>
              </a:rPr>
              <a:t>-  Вычитание смешанных чисел (дробная часть уменьшаемого меньше дробной части вычитаемого)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714348" y="500042"/>
            <a:ext cx="7851648" cy="900106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Вычитание правильной дроби из единицы.</a:t>
            </a:r>
            <a:endParaRPr kumimoji="0" lang="ru-RU" sz="4400" b="1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Управляющая кнопка: домой 15">
            <a:hlinkClick r:id="rId2" action="ppaction://hlinksldjump" highlightClick="1"/>
          </p:cNvPr>
          <p:cNvSpPr/>
          <p:nvPr/>
        </p:nvSpPr>
        <p:spPr>
          <a:xfrm>
            <a:off x="8358214" y="6286520"/>
            <a:ext cx="785786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2863955" y="2797075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grpSp>
        <p:nvGrpSpPr>
          <p:cNvPr id="37" name="Группа 8"/>
          <p:cNvGrpSpPr/>
          <p:nvPr/>
        </p:nvGrpSpPr>
        <p:grpSpPr>
          <a:xfrm>
            <a:off x="1693577" y="2357430"/>
            <a:ext cx="1571636" cy="2031354"/>
            <a:chOff x="725365" y="3555499"/>
            <a:chExt cx="1571636" cy="2031354"/>
          </a:xfrm>
        </p:grpSpPr>
        <p:sp>
          <p:nvSpPr>
            <p:cNvPr id="38" name="TextBox 37"/>
            <p:cNvSpPr txBox="1"/>
            <p:nvPr/>
          </p:nvSpPr>
          <p:spPr>
            <a:xfrm>
              <a:off x="967049" y="3555499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</a:rPr>
                <a:t>6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25365" y="4478857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</a:rPr>
                <a:t>23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endParaRPr>
            </a:p>
          </p:txBody>
        </p:sp>
        <p:cxnSp>
          <p:nvCxnSpPr>
            <p:cNvPr id="40" name="Прямая соединительная линия 39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1149443" y="2821070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-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39552" y="2582761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1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grpSp>
        <p:nvGrpSpPr>
          <p:cNvPr id="59" name="Группа 8"/>
          <p:cNvGrpSpPr/>
          <p:nvPr/>
        </p:nvGrpSpPr>
        <p:grpSpPr>
          <a:xfrm>
            <a:off x="3635896" y="2381931"/>
            <a:ext cx="1582093" cy="2037035"/>
            <a:chOff x="703578" y="3571852"/>
            <a:chExt cx="1582093" cy="2037035"/>
          </a:xfrm>
        </p:grpSpPr>
        <p:sp>
          <p:nvSpPr>
            <p:cNvPr id="60" name="TextBox 59"/>
            <p:cNvSpPr txBox="1"/>
            <p:nvPr/>
          </p:nvSpPr>
          <p:spPr>
            <a:xfrm>
              <a:off x="703578" y="3571852"/>
              <a:ext cx="1220725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</a:rPr>
                <a:t>23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14035" y="4500891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</a:rPr>
                <a:t>23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endParaRPr>
            </a:p>
          </p:txBody>
        </p:sp>
        <p:cxnSp>
          <p:nvCxnSpPr>
            <p:cNvPr id="62" name="Прямая соединительная линия 61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8"/>
          <p:cNvGrpSpPr/>
          <p:nvPr/>
        </p:nvGrpSpPr>
        <p:grpSpPr>
          <a:xfrm>
            <a:off x="5436096" y="2381931"/>
            <a:ext cx="1571636" cy="2037035"/>
            <a:chOff x="714035" y="3571852"/>
            <a:chExt cx="1571636" cy="2037035"/>
          </a:xfrm>
        </p:grpSpPr>
        <p:sp>
          <p:nvSpPr>
            <p:cNvPr id="18" name="TextBox 17"/>
            <p:cNvSpPr txBox="1"/>
            <p:nvPr/>
          </p:nvSpPr>
          <p:spPr>
            <a:xfrm>
              <a:off x="923013" y="3571852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</a:rPr>
                <a:t>6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14035" y="4500891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</a:rPr>
                <a:t>23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endParaRPr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4788024" y="2852936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-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88224" y="2852936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grpSp>
        <p:nvGrpSpPr>
          <p:cNvPr id="23" name="Группа 8"/>
          <p:cNvGrpSpPr/>
          <p:nvPr/>
        </p:nvGrpSpPr>
        <p:grpSpPr>
          <a:xfrm>
            <a:off x="7236296" y="2348880"/>
            <a:ext cx="1571636" cy="2037035"/>
            <a:chOff x="714035" y="3571852"/>
            <a:chExt cx="1571636" cy="2037035"/>
          </a:xfrm>
        </p:grpSpPr>
        <p:sp>
          <p:nvSpPr>
            <p:cNvPr id="24" name="TextBox 23"/>
            <p:cNvSpPr txBox="1"/>
            <p:nvPr/>
          </p:nvSpPr>
          <p:spPr>
            <a:xfrm>
              <a:off x="714035" y="3571852"/>
              <a:ext cx="130319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</a:rPr>
                <a:t>17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14035" y="4500891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</a:rPr>
                <a:t>23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endParaRPr>
            </a:p>
          </p:txBody>
        </p:sp>
        <p:cxnSp>
          <p:nvCxnSpPr>
            <p:cNvPr id="26" name="Прямая соединительная линия 25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1" grpId="0"/>
      <p:bldP spid="57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214282" y="500042"/>
            <a:ext cx="8786874" cy="900106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Вычитание правильной дроби из целого.</a:t>
            </a:r>
            <a:endParaRPr kumimoji="0" lang="ru-RU" sz="4400" b="1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Управляющая кнопка: домой 15">
            <a:hlinkClick r:id="rId2" action="ppaction://hlinksldjump" highlightClick="1"/>
          </p:cNvPr>
          <p:cNvSpPr/>
          <p:nvPr/>
        </p:nvSpPr>
        <p:spPr>
          <a:xfrm>
            <a:off x="8358214" y="6286520"/>
            <a:ext cx="785786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1" name="Группа 8"/>
          <p:cNvGrpSpPr/>
          <p:nvPr/>
        </p:nvGrpSpPr>
        <p:grpSpPr>
          <a:xfrm>
            <a:off x="1802636" y="2480642"/>
            <a:ext cx="1439777" cy="2045401"/>
            <a:chOff x="857224" y="3563165"/>
            <a:chExt cx="1645460" cy="2045401"/>
          </a:xfrm>
        </p:grpSpPr>
        <p:sp>
          <p:nvSpPr>
            <p:cNvPr id="32" name="TextBox 31"/>
            <p:cNvSpPr txBox="1"/>
            <p:nvPr/>
          </p:nvSpPr>
          <p:spPr>
            <a:xfrm>
              <a:off x="944966" y="3563165"/>
              <a:ext cx="1168754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</a:rPr>
                <a:t>3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931046" y="4500570"/>
              <a:ext cx="157163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</a:rPr>
                <a:t>8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323528" y="2769319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7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594724" y="2979587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grpSp>
        <p:nvGrpSpPr>
          <p:cNvPr id="45" name="Группа 8"/>
          <p:cNvGrpSpPr/>
          <p:nvPr/>
        </p:nvGrpSpPr>
        <p:grpSpPr>
          <a:xfrm>
            <a:off x="3818860" y="2436574"/>
            <a:ext cx="1681461" cy="2102792"/>
            <a:chOff x="857224" y="3560835"/>
            <a:chExt cx="1681461" cy="2102792"/>
          </a:xfrm>
        </p:grpSpPr>
        <p:sp>
          <p:nvSpPr>
            <p:cNvPr id="51" name="TextBox 50"/>
            <p:cNvSpPr txBox="1"/>
            <p:nvPr/>
          </p:nvSpPr>
          <p:spPr>
            <a:xfrm>
              <a:off x="978066" y="3560835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</a:rPr>
                <a:t>8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967049" y="4555631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</a:rPr>
                <a:t>8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endParaRPr>
            </a:p>
          </p:txBody>
        </p:sp>
        <p:cxnSp>
          <p:nvCxnSpPr>
            <p:cNvPr id="64" name="Прямая соединительная линия 63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/>
          <p:nvPr/>
        </p:nvSpPr>
        <p:spPr>
          <a:xfrm>
            <a:off x="1082556" y="2940630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-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098780" y="2769319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6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grpSp>
        <p:nvGrpSpPr>
          <p:cNvPr id="72" name="Группа 8"/>
          <p:cNvGrpSpPr/>
          <p:nvPr/>
        </p:nvGrpSpPr>
        <p:grpSpPr>
          <a:xfrm>
            <a:off x="5381002" y="2405616"/>
            <a:ext cx="1708863" cy="2108128"/>
            <a:chOff x="857224" y="3520487"/>
            <a:chExt cx="1708863" cy="2108128"/>
          </a:xfrm>
        </p:grpSpPr>
        <p:sp>
          <p:nvSpPr>
            <p:cNvPr id="73" name="TextBox 72"/>
            <p:cNvSpPr txBox="1"/>
            <p:nvPr/>
          </p:nvSpPr>
          <p:spPr>
            <a:xfrm>
              <a:off x="994451" y="3520487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</a:rPr>
                <a:t>3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994451" y="4520619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</a:rPr>
                <a:t>8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endParaRPr>
            </a:p>
          </p:txBody>
        </p:sp>
        <p:cxnSp>
          <p:nvCxnSpPr>
            <p:cNvPr id="75" name="Прямая соединительная линия 74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xtBox 75"/>
          <p:cNvSpPr txBox="1"/>
          <p:nvPr/>
        </p:nvSpPr>
        <p:spPr>
          <a:xfrm>
            <a:off x="4682956" y="2938733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-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328123" y="2929613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grpSp>
        <p:nvGrpSpPr>
          <p:cNvPr id="84" name="Группа 8"/>
          <p:cNvGrpSpPr/>
          <p:nvPr/>
        </p:nvGrpSpPr>
        <p:grpSpPr>
          <a:xfrm>
            <a:off x="7685258" y="2436574"/>
            <a:ext cx="1681461" cy="2144554"/>
            <a:chOff x="857224" y="3519073"/>
            <a:chExt cx="1681461" cy="2144554"/>
          </a:xfrm>
        </p:grpSpPr>
        <p:sp>
          <p:nvSpPr>
            <p:cNvPr id="85" name="TextBox 84"/>
            <p:cNvSpPr txBox="1"/>
            <p:nvPr/>
          </p:nvSpPr>
          <p:spPr>
            <a:xfrm>
              <a:off x="1000100" y="3519073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</a:rPr>
                <a:t>5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967049" y="4555631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</a:rPr>
                <a:t>8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endParaRPr>
            </a:p>
          </p:txBody>
        </p:sp>
        <p:cxnSp>
          <p:nvCxnSpPr>
            <p:cNvPr id="87" name="Прямая соединительная линия 86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TextBox 89"/>
          <p:cNvSpPr txBox="1"/>
          <p:nvPr/>
        </p:nvSpPr>
        <p:spPr>
          <a:xfrm>
            <a:off x="6915204" y="2697311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6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70" grpId="0"/>
      <p:bldP spid="71" grpId="0"/>
      <p:bldP spid="76" grpId="0"/>
      <p:bldP spid="77" grpId="0"/>
      <p:bldP spid="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214282" y="500042"/>
            <a:ext cx="8786874" cy="900106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Вычитание смешанного числа из целого.</a:t>
            </a:r>
            <a:endParaRPr kumimoji="0" lang="ru-RU" sz="4400" b="1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Управляющая кнопка: домой 15">
            <a:hlinkClick r:id="rId2" action="ppaction://hlinksldjump" highlightClick="1"/>
          </p:cNvPr>
          <p:cNvSpPr/>
          <p:nvPr/>
        </p:nvSpPr>
        <p:spPr>
          <a:xfrm>
            <a:off x="8358214" y="6286520"/>
            <a:ext cx="785786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atang" pitchFamily="18" charset="-127"/>
              <a:ea typeface="Batang" pitchFamily="18" charset="-127"/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2516819" y="1318734"/>
            <a:ext cx="1439777" cy="2001678"/>
            <a:chOff x="857224" y="3606888"/>
            <a:chExt cx="1645460" cy="2001678"/>
          </a:xfrm>
        </p:grpSpPr>
        <p:sp>
          <p:nvSpPr>
            <p:cNvPr id="32" name="TextBox 31"/>
            <p:cNvSpPr txBox="1"/>
            <p:nvPr/>
          </p:nvSpPr>
          <p:spPr>
            <a:xfrm>
              <a:off x="919221" y="3606888"/>
              <a:ext cx="1168754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5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931046" y="4500570"/>
              <a:ext cx="157163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8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500034" y="1571612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7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275856" y="1760517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187624" y="1772816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-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779912" y="1601505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6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grpSp>
        <p:nvGrpSpPr>
          <p:cNvPr id="4" name="Группа 8"/>
          <p:cNvGrpSpPr/>
          <p:nvPr/>
        </p:nvGrpSpPr>
        <p:grpSpPr>
          <a:xfrm>
            <a:off x="4499992" y="1240820"/>
            <a:ext cx="1708863" cy="2108128"/>
            <a:chOff x="857224" y="3520487"/>
            <a:chExt cx="1708863" cy="2108128"/>
          </a:xfrm>
        </p:grpSpPr>
        <p:sp>
          <p:nvSpPr>
            <p:cNvPr id="73" name="TextBox 72"/>
            <p:cNvSpPr txBox="1"/>
            <p:nvPr/>
          </p:nvSpPr>
          <p:spPr>
            <a:xfrm>
              <a:off x="994451" y="3520487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8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994451" y="4520619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8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75" name="Прямая соединительная линия 74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xtBox 75"/>
          <p:cNvSpPr txBox="1"/>
          <p:nvPr/>
        </p:nvSpPr>
        <p:spPr>
          <a:xfrm>
            <a:off x="5584672" y="3467957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-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358278" y="1755957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292080" y="1772816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-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662609" y="3511455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(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 rot="10800000">
            <a:off x="3553048" y="3577557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(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grpSp>
        <p:nvGrpSpPr>
          <p:cNvPr id="7" name="Группа 8"/>
          <p:cNvGrpSpPr/>
          <p:nvPr/>
        </p:nvGrpSpPr>
        <p:grpSpPr>
          <a:xfrm>
            <a:off x="6232744" y="2924944"/>
            <a:ext cx="1681461" cy="2144554"/>
            <a:chOff x="857224" y="3519073"/>
            <a:chExt cx="1681461" cy="2144554"/>
          </a:xfrm>
        </p:grpSpPr>
        <p:sp>
          <p:nvSpPr>
            <p:cNvPr id="95" name="TextBox 94"/>
            <p:cNvSpPr txBox="1"/>
            <p:nvPr/>
          </p:nvSpPr>
          <p:spPr>
            <a:xfrm>
              <a:off x="1000100" y="3519073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5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967049" y="4555631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8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97" name="Прямая соединительная линия 96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1769594" y="1606766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3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724128" y="1606766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3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915310" y="3445698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6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530882" y="3478404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-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106563" y="5301208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910238" y="3489421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+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102386" y="3413479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3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grpSp>
        <p:nvGrpSpPr>
          <p:cNvPr id="52" name="Группа 8"/>
          <p:cNvGrpSpPr/>
          <p:nvPr/>
        </p:nvGrpSpPr>
        <p:grpSpPr>
          <a:xfrm>
            <a:off x="6444208" y="1196752"/>
            <a:ext cx="1708863" cy="2108128"/>
            <a:chOff x="857224" y="3520487"/>
            <a:chExt cx="1708863" cy="2108128"/>
          </a:xfrm>
        </p:grpSpPr>
        <p:sp>
          <p:nvSpPr>
            <p:cNvPr id="53" name="TextBox 52"/>
            <p:cNvSpPr txBox="1"/>
            <p:nvPr/>
          </p:nvSpPr>
          <p:spPr>
            <a:xfrm>
              <a:off x="994451" y="3520487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5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994451" y="4520619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8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55" name="Прямая соединительная линия 54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1080088" y="3512869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384872" y="3489991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754635" y="5157192"/>
            <a:ext cx="15001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3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grpSp>
        <p:nvGrpSpPr>
          <p:cNvPr id="62" name="Группа 8"/>
          <p:cNvGrpSpPr/>
          <p:nvPr/>
        </p:nvGrpSpPr>
        <p:grpSpPr>
          <a:xfrm>
            <a:off x="4474715" y="4713446"/>
            <a:ext cx="1681461" cy="2144554"/>
            <a:chOff x="857224" y="3519073"/>
            <a:chExt cx="1681461" cy="2144554"/>
          </a:xfrm>
        </p:grpSpPr>
        <p:sp>
          <p:nvSpPr>
            <p:cNvPr id="63" name="TextBox 62"/>
            <p:cNvSpPr txBox="1"/>
            <p:nvPr/>
          </p:nvSpPr>
          <p:spPr>
            <a:xfrm>
              <a:off x="1000100" y="3519073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3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967049" y="4555631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8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66" name="Прямая соединительная линия 65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/>
          <p:cNvSpPr txBox="1"/>
          <p:nvPr/>
        </p:nvSpPr>
        <p:spPr>
          <a:xfrm>
            <a:off x="4437104" y="3484149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(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grpSp>
        <p:nvGrpSpPr>
          <p:cNvPr id="57" name="Группа 8"/>
          <p:cNvGrpSpPr/>
          <p:nvPr/>
        </p:nvGrpSpPr>
        <p:grpSpPr>
          <a:xfrm>
            <a:off x="4792584" y="2924944"/>
            <a:ext cx="1708863" cy="2108128"/>
            <a:chOff x="857224" y="3520487"/>
            <a:chExt cx="1708863" cy="2108128"/>
          </a:xfrm>
        </p:grpSpPr>
        <p:sp>
          <p:nvSpPr>
            <p:cNvPr id="64" name="TextBox 63"/>
            <p:cNvSpPr txBox="1"/>
            <p:nvPr/>
          </p:nvSpPr>
          <p:spPr>
            <a:xfrm>
              <a:off x="994451" y="3520487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8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994451" y="4520619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8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68" name="Прямая соединительная линия 67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Box 68"/>
          <p:cNvSpPr txBox="1"/>
          <p:nvPr/>
        </p:nvSpPr>
        <p:spPr>
          <a:xfrm rot="10800000">
            <a:off x="6952825" y="3573016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(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000"/>
                            </p:stCondLst>
                            <p:childTnLst>
                              <p:par>
                                <p:cTn id="7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500"/>
                            </p:stCondLst>
                            <p:childTnLst>
                              <p:par>
                                <p:cTn id="8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000"/>
                            </p:stCondLst>
                            <p:childTnLst>
                              <p:par>
                                <p:cTn id="8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500"/>
                            </p:stCondLst>
                            <p:childTnLst>
                              <p:par>
                                <p:cTn id="9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0"/>
                            </p:stCondLst>
                            <p:childTnLst>
                              <p:par>
                                <p:cTn id="9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500"/>
                            </p:stCondLst>
                            <p:childTnLst>
                              <p:par>
                                <p:cTn id="9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6000"/>
                            </p:stCondLst>
                            <p:childTnLst>
                              <p:par>
                                <p:cTn id="10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70" grpId="0"/>
      <p:bldP spid="71" grpId="0"/>
      <p:bldP spid="76" grpId="0"/>
      <p:bldP spid="77" grpId="0"/>
      <p:bldP spid="82" grpId="0"/>
      <p:bldP spid="92" grpId="0"/>
      <p:bldP spid="93" grpId="0"/>
      <p:bldP spid="42" grpId="0"/>
      <p:bldP spid="45" grpId="0"/>
      <p:bldP spid="46" grpId="0"/>
      <p:bldP spid="47" grpId="0"/>
      <p:bldP spid="48" grpId="0"/>
      <p:bldP spid="49" grpId="0"/>
      <p:bldP spid="50" grpId="0"/>
      <p:bldP spid="56" grpId="0"/>
      <p:bldP spid="59" grpId="0"/>
      <p:bldP spid="61" grpId="0"/>
      <p:bldP spid="51" grpId="0"/>
      <p:bldP spid="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214282" y="500042"/>
            <a:ext cx="8786874" cy="900106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Вычитание целого из </a:t>
            </a:r>
            <a:r>
              <a:rPr kumimoji="0" lang="ru-RU" sz="44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смешанного </a:t>
            </a:r>
            <a:r>
              <a:rPr kumimoji="0" lang="ru-RU" sz="44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числа.</a:t>
            </a:r>
            <a:endParaRPr kumimoji="0" lang="ru-RU" sz="4400" b="1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Управляющая кнопка: домой 15">
            <a:hlinkClick r:id="rId2" action="ppaction://hlinksldjump" highlightClick="1"/>
          </p:cNvPr>
          <p:cNvSpPr/>
          <p:nvPr/>
        </p:nvSpPr>
        <p:spPr>
          <a:xfrm>
            <a:off x="8358214" y="6286520"/>
            <a:ext cx="785786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atang" pitchFamily="18" charset="-127"/>
              <a:ea typeface="Batang" pitchFamily="18" charset="-127"/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1187624" y="1268760"/>
            <a:ext cx="1439777" cy="2001678"/>
            <a:chOff x="857224" y="3606888"/>
            <a:chExt cx="1645460" cy="2001678"/>
          </a:xfrm>
        </p:grpSpPr>
        <p:sp>
          <p:nvSpPr>
            <p:cNvPr id="32" name="TextBox 31"/>
            <p:cNvSpPr txBox="1"/>
            <p:nvPr/>
          </p:nvSpPr>
          <p:spPr>
            <a:xfrm>
              <a:off x="919221" y="3606888"/>
              <a:ext cx="1168754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7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931046" y="4500570"/>
              <a:ext cx="157163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8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500034" y="1571612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9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275856" y="1760517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979712" y="1700808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-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000496" y="1601505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9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grpSp>
        <p:nvGrpSpPr>
          <p:cNvPr id="3" name="Группа 8"/>
          <p:cNvGrpSpPr/>
          <p:nvPr/>
        </p:nvGrpSpPr>
        <p:grpSpPr>
          <a:xfrm>
            <a:off x="5364088" y="1240820"/>
            <a:ext cx="1708863" cy="2108128"/>
            <a:chOff x="857224" y="3520487"/>
            <a:chExt cx="1708863" cy="2108128"/>
          </a:xfrm>
        </p:grpSpPr>
        <p:sp>
          <p:nvSpPr>
            <p:cNvPr id="73" name="TextBox 72"/>
            <p:cNvSpPr txBox="1"/>
            <p:nvPr/>
          </p:nvSpPr>
          <p:spPr>
            <a:xfrm>
              <a:off x="994451" y="3520487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7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994451" y="4520619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8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75" name="Прямая соединительная линия 74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Box 76"/>
          <p:cNvSpPr txBox="1"/>
          <p:nvPr/>
        </p:nvSpPr>
        <p:spPr>
          <a:xfrm>
            <a:off x="7812360" y="1755957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592784" y="1772816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-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122073" y="3511455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(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 rot="10800000">
            <a:off x="3012512" y="3577557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(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555776" y="1484784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4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168848" y="1606766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4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374774" y="3445698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9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990346" y="3478404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-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106563" y="5301208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69702" y="3489421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+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561850" y="3413479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4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39552" y="3512869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255600" y="3489991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754635" y="5157192"/>
            <a:ext cx="15001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5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grpSp>
        <p:nvGrpSpPr>
          <p:cNvPr id="6" name="Группа 8"/>
          <p:cNvGrpSpPr/>
          <p:nvPr/>
        </p:nvGrpSpPr>
        <p:grpSpPr>
          <a:xfrm>
            <a:off x="4474715" y="4713446"/>
            <a:ext cx="1681461" cy="2144554"/>
            <a:chOff x="857224" y="3519073"/>
            <a:chExt cx="1681461" cy="2144554"/>
          </a:xfrm>
        </p:grpSpPr>
        <p:sp>
          <p:nvSpPr>
            <p:cNvPr id="63" name="TextBox 62"/>
            <p:cNvSpPr txBox="1"/>
            <p:nvPr/>
          </p:nvSpPr>
          <p:spPr>
            <a:xfrm>
              <a:off x="1000100" y="3519073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7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967049" y="4555631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8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66" name="Прямая соединительная линия 65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/>
          <p:cNvSpPr txBox="1"/>
          <p:nvPr/>
        </p:nvSpPr>
        <p:spPr>
          <a:xfrm>
            <a:off x="3779912" y="1700808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(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grpSp>
        <p:nvGrpSpPr>
          <p:cNvPr id="7" name="Группа 8"/>
          <p:cNvGrpSpPr/>
          <p:nvPr/>
        </p:nvGrpSpPr>
        <p:grpSpPr>
          <a:xfrm>
            <a:off x="4252048" y="2924944"/>
            <a:ext cx="1708863" cy="2108128"/>
            <a:chOff x="857224" y="3520487"/>
            <a:chExt cx="1708863" cy="2108128"/>
          </a:xfrm>
        </p:grpSpPr>
        <p:sp>
          <p:nvSpPr>
            <p:cNvPr id="64" name="TextBox 63"/>
            <p:cNvSpPr txBox="1"/>
            <p:nvPr/>
          </p:nvSpPr>
          <p:spPr>
            <a:xfrm>
              <a:off x="994451" y="3520487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7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994451" y="4520619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8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68" name="Прямая соединительная линия 67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Box 68"/>
          <p:cNvSpPr txBox="1"/>
          <p:nvPr/>
        </p:nvSpPr>
        <p:spPr>
          <a:xfrm rot="10800000">
            <a:off x="6045211" y="1827901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(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644008" y="1722842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+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831664" y="3329697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5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479736" y="3440017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+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grpSp>
        <p:nvGrpSpPr>
          <p:cNvPr id="60" name="Группа 8"/>
          <p:cNvGrpSpPr/>
          <p:nvPr/>
        </p:nvGrpSpPr>
        <p:grpSpPr>
          <a:xfrm>
            <a:off x="7138825" y="2924944"/>
            <a:ext cx="1708863" cy="2108128"/>
            <a:chOff x="857224" y="3520487"/>
            <a:chExt cx="1708863" cy="2108128"/>
          </a:xfrm>
        </p:grpSpPr>
        <p:sp>
          <p:nvSpPr>
            <p:cNvPr id="62" name="TextBox 61"/>
            <p:cNvSpPr txBox="1"/>
            <p:nvPr/>
          </p:nvSpPr>
          <p:spPr>
            <a:xfrm>
              <a:off x="994451" y="3520487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7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994451" y="4520619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8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78" name="Прямая соединительная линия 77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TextBox 83"/>
          <p:cNvSpPr txBox="1"/>
          <p:nvPr/>
        </p:nvSpPr>
        <p:spPr>
          <a:xfrm>
            <a:off x="8031960" y="3473132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5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000"/>
                            </p:stCondLst>
                            <p:childTnLst>
                              <p:par>
                                <p:cTn id="9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500"/>
                            </p:stCondLst>
                            <p:childTnLst>
                              <p:par>
                                <p:cTn id="10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70" grpId="0"/>
      <p:bldP spid="71" grpId="0"/>
      <p:bldP spid="77" grpId="0"/>
      <p:bldP spid="82" grpId="0"/>
      <p:bldP spid="92" grpId="0"/>
      <p:bldP spid="93" grpId="0"/>
      <p:bldP spid="42" grpId="0"/>
      <p:bldP spid="45" grpId="0"/>
      <p:bldP spid="46" grpId="0"/>
      <p:bldP spid="47" grpId="0"/>
      <p:bldP spid="48" grpId="0"/>
      <p:bldP spid="49" grpId="0"/>
      <p:bldP spid="50" grpId="0"/>
      <p:bldP spid="56" grpId="0"/>
      <p:bldP spid="59" grpId="0"/>
      <p:bldP spid="61" grpId="0"/>
      <p:bldP spid="51" grpId="0"/>
      <p:bldP spid="69" grpId="0"/>
      <p:bldP spid="52" grpId="0"/>
      <p:bldP spid="57" grpId="0"/>
      <p:bldP spid="58" grpId="0"/>
      <p:bldP spid="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214282" y="500042"/>
            <a:ext cx="8786874" cy="900106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Вычитание правильной дроби из смешанного числа.</a:t>
            </a:r>
            <a:endParaRPr kumimoji="0" lang="ru-RU" sz="4400" b="1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Управляющая кнопка: домой 15">
            <a:hlinkClick r:id="rId2" action="ppaction://hlinksldjump" highlightClick="1"/>
          </p:cNvPr>
          <p:cNvSpPr/>
          <p:nvPr/>
        </p:nvSpPr>
        <p:spPr>
          <a:xfrm>
            <a:off x="8358214" y="6286520"/>
            <a:ext cx="785786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atang" pitchFamily="18" charset="-127"/>
              <a:ea typeface="Batang" pitchFamily="18" charset="-127"/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1187624" y="1608904"/>
            <a:ext cx="1439777" cy="2001678"/>
            <a:chOff x="857224" y="3606888"/>
            <a:chExt cx="1645460" cy="2001678"/>
          </a:xfrm>
        </p:grpSpPr>
        <p:sp>
          <p:nvSpPr>
            <p:cNvPr id="32" name="TextBox 31"/>
            <p:cNvSpPr txBox="1"/>
            <p:nvPr/>
          </p:nvSpPr>
          <p:spPr>
            <a:xfrm>
              <a:off x="919221" y="3606888"/>
              <a:ext cx="1168754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7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931046" y="4500570"/>
              <a:ext cx="157163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500034" y="1911756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9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275856" y="2100661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979712" y="2040952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-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851920" y="1941649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9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grpSp>
        <p:nvGrpSpPr>
          <p:cNvPr id="3" name="Группа 8"/>
          <p:cNvGrpSpPr/>
          <p:nvPr/>
        </p:nvGrpSpPr>
        <p:grpSpPr>
          <a:xfrm>
            <a:off x="5364088" y="1580964"/>
            <a:ext cx="1708863" cy="2108128"/>
            <a:chOff x="857224" y="3520487"/>
            <a:chExt cx="1708863" cy="2108128"/>
          </a:xfrm>
        </p:grpSpPr>
        <p:sp>
          <p:nvSpPr>
            <p:cNvPr id="73" name="TextBox 72"/>
            <p:cNvSpPr txBox="1"/>
            <p:nvPr/>
          </p:nvSpPr>
          <p:spPr>
            <a:xfrm>
              <a:off x="994451" y="3520487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7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994451" y="4520619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75" name="Прямая соединительная линия 74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Box 76"/>
          <p:cNvSpPr txBox="1"/>
          <p:nvPr/>
        </p:nvSpPr>
        <p:spPr>
          <a:xfrm>
            <a:off x="8032944" y="2096101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278158" y="2123977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-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308173" y="3962909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9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923745" y="3995615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+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472951" y="4030080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547261" y="3968245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080616" y="2040952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(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grpSp>
        <p:nvGrpSpPr>
          <p:cNvPr id="5" name="Группа 8"/>
          <p:cNvGrpSpPr/>
          <p:nvPr/>
        </p:nvGrpSpPr>
        <p:grpSpPr>
          <a:xfrm>
            <a:off x="3594234" y="3464189"/>
            <a:ext cx="1708863" cy="2108128"/>
            <a:chOff x="857224" y="3520487"/>
            <a:chExt cx="1708863" cy="2108128"/>
          </a:xfrm>
        </p:grpSpPr>
        <p:sp>
          <p:nvSpPr>
            <p:cNvPr id="64" name="TextBox 63"/>
            <p:cNvSpPr txBox="1"/>
            <p:nvPr/>
          </p:nvSpPr>
          <p:spPr>
            <a:xfrm>
              <a:off x="994451" y="3520487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5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994451" y="4520619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68" name="Прямая соединительная линия 67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Box 68"/>
          <p:cNvSpPr txBox="1"/>
          <p:nvPr/>
        </p:nvSpPr>
        <p:spPr>
          <a:xfrm rot="10800000">
            <a:off x="7528888" y="2168045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(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99992" y="2062986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+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361383" y="3946211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9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grpSp>
        <p:nvGrpSpPr>
          <p:cNvPr id="6" name="Группа 8"/>
          <p:cNvGrpSpPr/>
          <p:nvPr/>
        </p:nvGrpSpPr>
        <p:grpSpPr>
          <a:xfrm>
            <a:off x="6103497" y="3481112"/>
            <a:ext cx="1708863" cy="2108128"/>
            <a:chOff x="857224" y="3520487"/>
            <a:chExt cx="1708863" cy="2108128"/>
          </a:xfrm>
        </p:grpSpPr>
        <p:sp>
          <p:nvSpPr>
            <p:cNvPr id="62" name="TextBox 61"/>
            <p:cNvSpPr txBox="1"/>
            <p:nvPr/>
          </p:nvSpPr>
          <p:spPr>
            <a:xfrm>
              <a:off x="994451" y="3520487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5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994451" y="4520619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78" name="Прямая соединительная линия 77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Группа 8"/>
          <p:cNvGrpSpPr/>
          <p:nvPr/>
        </p:nvGrpSpPr>
        <p:grpSpPr>
          <a:xfrm>
            <a:off x="2627784" y="1608904"/>
            <a:ext cx="1439777" cy="2001678"/>
            <a:chOff x="857224" y="3606888"/>
            <a:chExt cx="1645460" cy="2001678"/>
          </a:xfrm>
        </p:grpSpPr>
        <p:sp>
          <p:nvSpPr>
            <p:cNvPr id="54" name="TextBox 53"/>
            <p:cNvSpPr txBox="1"/>
            <p:nvPr/>
          </p:nvSpPr>
          <p:spPr>
            <a:xfrm>
              <a:off x="919221" y="3606888"/>
              <a:ext cx="1168754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2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931046" y="4500570"/>
              <a:ext cx="157163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60" name="Прямая соединительная линия 59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Группа 8"/>
          <p:cNvGrpSpPr/>
          <p:nvPr/>
        </p:nvGrpSpPr>
        <p:grpSpPr>
          <a:xfrm>
            <a:off x="6948264" y="1608904"/>
            <a:ext cx="1708863" cy="2108128"/>
            <a:chOff x="857224" y="3520487"/>
            <a:chExt cx="1708863" cy="2108128"/>
          </a:xfrm>
        </p:grpSpPr>
        <p:sp>
          <p:nvSpPr>
            <p:cNvPr id="79" name="TextBox 78"/>
            <p:cNvSpPr txBox="1"/>
            <p:nvPr/>
          </p:nvSpPr>
          <p:spPr>
            <a:xfrm>
              <a:off x="994451" y="3520487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2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994451" y="4520619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81" name="Прямая соединительная линия 80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70" grpId="0"/>
      <p:bldP spid="71" grpId="0"/>
      <p:bldP spid="77" grpId="0"/>
      <p:bldP spid="82" grpId="0"/>
      <p:bldP spid="46" grpId="0"/>
      <p:bldP spid="47" grpId="0"/>
      <p:bldP spid="56" grpId="0"/>
      <p:bldP spid="59" grpId="0"/>
      <p:bldP spid="51" grpId="0"/>
      <p:bldP spid="69" grpId="0"/>
      <p:bldP spid="52" grpId="0"/>
      <p:bldP spid="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214282" y="500042"/>
            <a:ext cx="8786874" cy="900106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Вычитание смешанных чисел.</a:t>
            </a:r>
            <a:endParaRPr kumimoji="0" lang="ru-RU" sz="4400" b="1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Управляющая кнопка: домой 15">
            <a:hlinkClick r:id="rId2" action="ppaction://hlinksldjump" highlightClick="1"/>
          </p:cNvPr>
          <p:cNvSpPr/>
          <p:nvPr/>
        </p:nvSpPr>
        <p:spPr>
          <a:xfrm>
            <a:off x="8358214" y="6286520"/>
            <a:ext cx="785786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atang" pitchFamily="18" charset="-127"/>
              <a:ea typeface="Batang" pitchFamily="18" charset="-127"/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677868" y="1357298"/>
            <a:ext cx="1439777" cy="2001678"/>
            <a:chOff x="857224" y="3606888"/>
            <a:chExt cx="1645460" cy="2001678"/>
          </a:xfrm>
        </p:grpSpPr>
        <p:sp>
          <p:nvSpPr>
            <p:cNvPr id="32" name="TextBox 31"/>
            <p:cNvSpPr txBox="1"/>
            <p:nvPr/>
          </p:nvSpPr>
          <p:spPr>
            <a:xfrm>
              <a:off x="919221" y="3606888"/>
              <a:ext cx="1168754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5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931046" y="4500570"/>
              <a:ext cx="157163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-36512" y="1571612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9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30052" y="1760517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463686" y="1837291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-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035454" y="1605495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9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568571" y="1796943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+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8572496" y="1785926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918118" y="1785926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-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240154" y="3544161"/>
            <a:ext cx="15001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2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00034" y="3685623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(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 rot="10800000">
            <a:off x="2060654" y="3793487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(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grpSp>
        <p:nvGrpSpPr>
          <p:cNvPr id="4" name="Группа 8"/>
          <p:cNvGrpSpPr/>
          <p:nvPr/>
        </p:nvGrpSpPr>
        <p:grpSpPr>
          <a:xfrm>
            <a:off x="7524328" y="3115533"/>
            <a:ext cx="1413244" cy="2144554"/>
            <a:chOff x="967049" y="3519073"/>
            <a:chExt cx="1571636" cy="2144554"/>
          </a:xfrm>
        </p:grpSpPr>
        <p:sp>
          <p:nvSpPr>
            <p:cNvPr id="95" name="TextBox 94"/>
            <p:cNvSpPr txBox="1"/>
            <p:nvPr/>
          </p:nvSpPr>
          <p:spPr>
            <a:xfrm>
              <a:off x="1000100" y="3519073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4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967049" y="4555631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97" name="Прямая соединительная линия 96"/>
            <p:cNvCxnSpPr/>
            <p:nvPr/>
          </p:nvCxnSpPr>
          <p:spPr>
            <a:xfrm>
              <a:off x="1092587" y="4643446"/>
              <a:ext cx="760661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1963752" y="1571612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7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32685" y="1654067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7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86978" y="3544161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9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203397" y="3652572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-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643570" y="3687037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428860" y="3687037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+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71604" y="3544161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7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grpSp>
        <p:nvGrpSpPr>
          <p:cNvPr id="5" name="Группа 8"/>
          <p:cNvGrpSpPr/>
          <p:nvPr/>
        </p:nvGrpSpPr>
        <p:grpSpPr>
          <a:xfrm>
            <a:off x="3214678" y="3185557"/>
            <a:ext cx="1708863" cy="2108128"/>
            <a:chOff x="857224" y="3520487"/>
            <a:chExt cx="1708863" cy="2108128"/>
          </a:xfrm>
        </p:grpSpPr>
        <p:sp>
          <p:nvSpPr>
            <p:cNvPr id="53" name="TextBox 52"/>
            <p:cNvSpPr txBox="1"/>
            <p:nvPr/>
          </p:nvSpPr>
          <p:spPr>
            <a:xfrm>
              <a:off x="994451" y="3520487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5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994451" y="4520619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55" name="Прямая соединительная линия 54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71406" y="3687037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876256" y="3650611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+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316416" y="3653986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143240" y="5401549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643306" y="5225622"/>
            <a:ext cx="15001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2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grpSp>
        <p:nvGrpSpPr>
          <p:cNvPr id="6" name="Группа 8"/>
          <p:cNvGrpSpPr/>
          <p:nvPr/>
        </p:nvGrpSpPr>
        <p:grpSpPr>
          <a:xfrm>
            <a:off x="4355976" y="4823616"/>
            <a:ext cx="1681461" cy="2144554"/>
            <a:chOff x="857224" y="3519073"/>
            <a:chExt cx="1681461" cy="2144554"/>
          </a:xfrm>
        </p:grpSpPr>
        <p:sp>
          <p:nvSpPr>
            <p:cNvPr id="63" name="TextBox 62"/>
            <p:cNvSpPr txBox="1"/>
            <p:nvPr/>
          </p:nvSpPr>
          <p:spPr>
            <a:xfrm>
              <a:off x="1000100" y="3519073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4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967049" y="4555631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66" name="Прямая соединительная линия 65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Группа 8"/>
          <p:cNvGrpSpPr/>
          <p:nvPr/>
        </p:nvGrpSpPr>
        <p:grpSpPr>
          <a:xfrm>
            <a:off x="2678132" y="1394271"/>
            <a:ext cx="1439777" cy="2001678"/>
            <a:chOff x="857224" y="3606888"/>
            <a:chExt cx="1645460" cy="2001678"/>
          </a:xfrm>
        </p:grpSpPr>
        <p:sp>
          <p:nvSpPr>
            <p:cNvPr id="52" name="TextBox 51"/>
            <p:cNvSpPr txBox="1"/>
            <p:nvPr/>
          </p:nvSpPr>
          <p:spPr>
            <a:xfrm>
              <a:off x="919221" y="3606888"/>
              <a:ext cx="1168754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1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931046" y="4500570"/>
              <a:ext cx="157163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62" name="Прямая соединительная линия 61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Группа 8"/>
          <p:cNvGrpSpPr/>
          <p:nvPr/>
        </p:nvGrpSpPr>
        <p:grpSpPr>
          <a:xfrm>
            <a:off x="5220072" y="1252809"/>
            <a:ext cx="1653778" cy="2108128"/>
            <a:chOff x="912309" y="3520487"/>
            <a:chExt cx="1653778" cy="2108128"/>
          </a:xfrm>
        </p:grpSpPr>
        <p:sp>
          <p:nvSpPr>
            <p:cNvPr id="68" name="TextBox 67"/>
            <p:cNvSpPr txBox="1"/>
            <p:nvPr/>
          </p:nvSpPr>
          <p:spPr>
            <a:xfrm>
              <a:off x="994451" y="3520487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5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994451" y="4520619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72" name="Прямая соединительная линия 71"/>
            <p:cNvCxnSpPr/>
            <p:nvPr/>
          </p:nvCxnSpPr>
          <p:spPr>
            <a:xfrm>
              <a:off x="912309" y="4643446"/>
              <a:ext cx="792000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Группа 8"/>
          <p:cNvGrpSpPr/>
          <p:nvPr/>
        </p:nvGrpSpPr>
        <p:grpSpPr>
          <a:xfrm>
            <a:off x="7668344" y="1260451"/>
            <a:ext cx="1653778" cy="2108128"/>
            <a:chOff x="912309" y="3520487"/>
            <a:chExt cx="1653778" cy="2108128"/>
          </a:xfrm>
        </p:grpSpPr>
        <p:sp>
          <p:nvSpPr>
            <p:cNvPr id="79" name="TextBox 78"/>
            <p:cNvSpPr txBox="1"/>
            <p:nvPr/>
          </p:nvSpPr>
          <p:spPr>
            <a:xfrm>
              <a:off x="994451" y="3520487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1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994451" y="4520619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81" name="Прямая соединительная линия 80"/>
            <p:cNvCxnSpPr/>
            <p:nvPr/>
          </p:nvCxnSpPr>
          <p:spPr>
            <a:xfrm>
              <a:off x="912309" y="4643446"/>
              <a:ext cx="792000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TextBox 82"/>
          <p:cNvSpPr txBox="1"/>
          <p:nvPr/>
        </p:nvSpPr>
        <p:spPr>
          <a:xfrm>
            <a:off x="7020272" y="1785926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+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879522" y="3687037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(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 rot="10800000">
            <a:off x="5214942" y="3758475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(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022185" y="3725424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-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grpSp>
        <p:nvGrpSpPr>
          <p:cNvPr id="87" name="Группа 8"/>
          <p:cNvGrpSpPr/>
          <p:nvPr/>
        </p:nvGrpSpPr>
        <p:grpSpPr>
          <a:xfrm>
            <a:off x="4643438" y="3186971"/>
            <a:ext cx="1708863" cy="2108128"/>
            <a:chOff x="857224" y="3520487"/>
            <a:chExt cx="1708863" cy="2108128"/>
          </a:xfrm>
        </p:grpSpPr>
        <p:sp>
          <p:nvSpPr>
            <p:cNvPr id="88" name="TextBox 87"/>
            <p:cNvSpPr txBox="1"/>
            <p:nvPr/>
          </p:nvSpPr>
          <p:spPr>
            <a:xfrm>
              <a:off x="994451" y="3520487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1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994451" y="4520619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91" name="Прямая соединительная линия 90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TextBox 72"/>
          <p:cNvSpPr txBox="1"/>
          <p:nvPr/>
        </p:nvSpPr>
        <p:spPr>
          <a:xfrm rot="10800000">
            <a:off x="8316416" y="1844824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(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372200" y="1783833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(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0"/>
                            </p:stCondLst>
                            <p:childTnLst>
                              <p:par>
                                <p:cTn id="9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000"/>
                            </p:stCondLst>
                            <p:childTnLst>
                              <p:par>
                                <p:cTn id="9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500"/>
                            </p:stCondLst>
                            <p:childTnLst>
                              <p:par>
                                <p:cTn id="1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000"/>
                            </p:stCondLst>
                            <p:childTnLst>
                              <p:par>
                                <p:cTn id="10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4500"/>
                            </p:stCondLst>
                            <p:childTnLst>
                              <p:par>
                                <p:cTn id="1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500"/>
                            </p:stCondLst>
                            <p:childTnLst>
                              <p:par>
                                <p:cTn id="1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70" grpId="0"/>
      <p:bldP spid="71" grpId="0"/>
      <p:bldP spid="76" grpId="0"/>
      <p:bldP spid="77" grpId="0"/>
      <p:bldP spid="82" grpId="0"/>
      <p:bldP spid="90" grpId="0"/>
      <p:bldP spid="92" grpId="0"/>
      <p:bldP spid="93" grpId="0"/>
      <p:bldP spid="42" grpId="0"/>
      <p:bldP spid="45" grpId="0"/>
      <p:bldP spid="46" grpId="0"/>
      <p:bldP spid="47" grpId="0"/>
      <p:bldP spid="48" grpId="0"/>
      <p:bldP spid="49" grpId="0"/>
      <p:bldP spid="50" grpId="0"/>
      <p:bldP spid="56" grpId="0"/>
      <p:bldP spid="58" grpId="0"/>
      <p:bldP spid="59" grpId="0"/>
      <p:bldP spid="60" grpId="0"/>
      <p:bldP spid="61" grpId="0"/>
      <p:bldP spid="83" grpId="0"/>
      <p:bldP spid="84" grpId="0"/>
      <p:bldP spid="85" grpId="0"/>
      <p:bldP spid="86" grpId="0"/>
      <p:bldP spid="73" grpId="0"/>
      <p:bldP spid="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214282" y="500042"/>
            <a:ext cx="8786874" cy="900106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Вычитание смешанных чисел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(дробная часть уменьшаемого</a:t>
            </a:r>
            <a:r>
              <a:rPr kumimoji="0" lang="ru-RU" sz="2000" b="1" i="0" u="none" strike="noStrike" kern="1200" cap="none" spc="0" normalizeH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меньше дробной части вычитаемого</a:t>
            </a:r>
            <a:r>
              <a:rPr kumimoji="0" lang="ru-RU" sz="20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ru-RU" sz="2000" b="1" i="0" u="none" strike="noStrike" kern="1200" cap="none" spc="0" normalizeH="0" baseline="0" noProof="0" dirty="0">
              <a:ln w="635">
                <a:noFill/>
              </a:ln>
              <a:solidFill>
                <a:schemeClr val="accent4">
                  <a:tint val="90000"/>
                  <a:satMod val="125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Управляющая кнопка: домой 15">
            <a:hlinkClick r:id="rId2" action="ppaction://hlinksldjump" highlightClick="1"/>
          </p:cNvPr>
          <p:cNvSpPr/>
          <p:nvPr/>
        </p:nvSpPr>
        <p:spPr>
          <a:xfrm>
            <a:off x="8358214" y="6286520"/>
            <a:ext cx="785786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atang" pitchFamily="18" charset="-127"/>
              <a:ea typeface="Batang" pitchFamily="18" charset="-127"/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715044" y="1357298"/>
            <a:ext cx="1439777" cy="2001678"/>
            <a:chOff x="857224" y="3606888"/>
            <a:chExt cx="1645460" cy="2001678"/>
          </a:xfrm>
        </p:grpSpPr>
        <p:sp>
          <p:nvSpPr>
            <p:cNvPr id="32" name="TextBox 31"/>
            <p:cNvSpPr txBox="1"/>
            <p:nvPr/>
          </p:nvSpPr>
          <p:spPr>
            <a:xfrm>
              <a:off x="919221" y="3606888"/>
              <a:ext cx="1168754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4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931046" y="4500570"/>
              <a:ext cx="157163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664" y="1571612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8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67228" y="1760517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500862" y="1837291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-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072630" y="1605495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7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502398" y="1794850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+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8495377" y="1794850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294486" y="1785926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+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436096" y="3501008"/>
            <a:ext cx="9480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7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34545" y="5290191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(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 rot="10800000">
            <a:off x="2001746" y="5334259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(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grpSp>
        <p:nvGrpSpPr>
          <p:cNvPr id="3" name="Группа 8"/>
          <p:cNvGrpSpPr/>
          <p:nvPr/>
        </p:nvGrpSpPr>
        <p:grpSpPr>
          <a:xfrm>
            <a:off x="5929135" y="3095663"/>
            <a:ext cx="1728192" cy="2144554"/>
            <a:chOff x="741027" y="3519073"/>
            <a:chExt cx="1921882" cy="2144554"/>
          </a:xfrm>
        </p:grpSpPr>
        <p:sp>
          <p:nvSpPr>
            <p:cNvPr id="95" name="TextBox 94"/>
            <p:cNvSpPr txBox="1"/>
            <p:nvPr/>
          </p:nvSpPr>
          <p:spPr>
            <a:xfrm>
              <a:off x="741027" y="3519073"/>
              <a:ext cx="148867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13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091273" y="4555631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97" name="Прямая соединительная линия 96"/>
            <p:cNvCxnSpPr/>
            <p:nvPr/>
          </p:nvCxnSpPr>
          <p:spPr>
            <a:xfrm>
              <a:off x="1092587" y="4643446"/>
              <a:ext cx="760661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2000928" y="1571612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3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094686" y="1628800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3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23528" y="3523042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7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55576" y="3645024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+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932040" y="3665003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907704" y="3676020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+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591828" y="3512025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3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grpSp>
        <p:nvGrpSpPr>
          <p:cNvPr id="4" name="Группа 8"/>
          <p:cNvGrpSpPr/>
          <p:nvPr/>
        </p:nvGrpSpPr>
        <p:grpSpPr>
          <a:xfrm>
            <a:off x="2588827" y="3140968"/>
            <a:ext cx="1571636" cy="2108128"/>
            <a:chOff x="801344" y="3520487"/>
            <a:chExt cx="1571636" cy="2108128"/>
          </a:xfrm>
        </p:grpSpPr>
        <p:sp>
          <p:nvSpPr>
            <p:cNvPr id="53" name="TextBox 52"/>
            <p:cNvSpPr txBox="1"/>
            <p:nvPr/>
          </p:nvSpPr>
          <p:spPr>
            <a:xfrm>
              <a:off x="847141" y="3520487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4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801344" y="4520619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55" name="Прямая соединительная линия 54"/>
            <p:cNvCxnSpPr/>
            <p:nvPr/>
          </p:nvCxnSpPr>
          <p:spPr>
            <a:xfrm>
              <a:off x="857224" y="4643446"/>
              <a:ext cx="576000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-108520" y="3687037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826282" y="3645024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-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506394" y="3645024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101838" y="5286388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660232" y="5143512"/>
            <a:ext cx="9361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4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grpSp>
        <p:nvGrpSpPr>
          <p:cNvPr id="5" name="Группа 8"/>
          <p:cNvGrpSpPr/>
          <p:nvPr/>
        </p:nvGrpSpPr>
        <p:grpSpPr>
          <a:xfrm>
            <a:off x="4921023" y="4724463"/>
            <a:ext cx="1681461" cy="2144554"/>
            <a:chOff x="857224" y="3519073"/>
            <a:chExt cx="1681461" cy="2144554"/>
          </a:xfrm>
        </p:grpSpPr>
        <p:sp>
          <p:nvSpPr>
            <p:cNvPr id="63" name="TextBox 62"/>
            <p:cNvSpPr txBox="1"/>
            <p:nvPr/>
          </p:nvSpPr>
          <p:spPr>
            <a:xfrm>
              <a:off x="1000100" y="3519073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8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967049" y="4555631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66" name="Прямая соединительная линия 65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Группа 8"/>
          <p:cNvGrpSpPr/>
          <p:nvPr/>
        </p:nvGrpSpPr>
        <p:grpSpPr>
          <a:xfrm>
            <a:off x="2715308" y="1394271"/>
            <a:ext cx="1439777" cy="2001678"/>
            <a:chOff x="857224" y="3606888"/>
            <a:chExt cx="1645460" cy="2001678"/>
          </a:xfrm>
        </p:grpSpPr>
        <p:sp>
          <p:nvSpPr>
            <p:cNvPr id="52" name="TextBox 51"/>
            <p:cNvSpPr txBox="1"/>
            <p:nvPr/>
          </p:nvSpPr>
          <p:spPr>
            <a:xfrm>
              <a:off x="919221" y="3606888"/>
              <a:ext cx="1168754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8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931046" y="4500570"/>
              <a:ext cx="157163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62" name="Прямая соединительная линия 61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Группа 8"/>
          <p:cNvGrpSpPr/>
          <p:nvPr/>
        </p:nvGrpSpPr>
        <p:grpSpPr>
          <a:xfrm>
            <a:off x="5942558" y="1268760"/>
            <a:ext cx="1653778" cy="2108128"/>
            <a:chOff x="912309" y="3520487"/>
            <a:chExt cx="1653778" cy="2108128"/>
          </a:xfrm>
        </p:grpSpPr>
        <p:sp>
          <p:nvSpPr>
            <p:cNvPr id="68" name="TextBox 67"/>
            <p:cNvSpPr txBox="1"/>
            <p:nvPr/>
          </p:nvSpPr>
          <p:spPr>
            <a:xfrm>
              <a:off x="994451" y="3520487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4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994451" y="4520619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72" name="Прямая соединительная линия 71"/>
            <p:cNvCxnSpPr/>
            <p:nvPr/>
          </p:nvCxnSpPr>
          <p:spPr>
            <a:xfrm>
              <a:off x="912309" y="4643446"/>
              <a:ext cx="792000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7740352" y="1268760"/>
            <a:ext cx="1653778" cy="2108128"/>
            <a:chOff x="912309" y="3520487"/>
            <a:chExt cx="1653778" cy="2108128"/>
          </a:xfrm>
        </p:grpSpPr>
        <p:sp>
          <p:nvSpPr>
            <p:cNvPr id="79" name="TextBox 78"/>
            <p:cNvSpPr txBox="1"/>
            <p:nvPr/>
          </p:nvSpPr>
          <p:spPr>
            <a:xfrm>
              <a:off x="994451" y="3520487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8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994451" y="4520619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81" name="Прямая соединительная линия 80"/>
            <p:cNvCxnSpPr/>
            <p:nvPr/>
          </p:nvCxnSpPr>
          <p:spPr>
            <a:xfrm>
              <a:off x="912309" y="4643446"/>
              <a:ext cx="792000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TextBox 82"/>
          <p:cNvSpPr txBox="1"/>
          <p:nvPr/>
        </p:nvSpPr>
        <p:spPr>
          <a:xfrm>
            <a:off x="6662638" y="1811773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-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871748" y="5262315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(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192831" y="3645024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-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grpSp>
        <p:nvGrpSpPr>
          <p:cNvPr id="10" name="Группа 8"/>
          <p:cNvGrpSpPr/>
          <p:nvPr/>
        </p:nvGrpSpPr>
        <p:grpSpPr>
          <a:xfrm>
            <a:off x="4261934" y="3212976"/>
            <a:ext cx="1571636" cy="2060089"/>
            <a:chOff x="619736" y="3546492"/>
            <a:chExt cx="1571636" cy="2060089"/>
          </a:xfrm>
        </p:grpSpPr>
        <p:sp>
          <p:nvSpPr>
            <p:cNvPr id="88" name="TextBox 87"/>
            <p:cNvSpPr txBox="1"/>
            <p:nvPr/>
          </p:nvSpPr>
          <p:spPr>
            <a:xfrm>
              <a:off x="619736" y="3546492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8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19736" y="4498585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91" name="Прямая соединительная линия 90"/>
            <p:cNvCxnSpPr/>
            <p:nvPr/>
          </p:nvCxnSpPr>
          <p:spPr>
            <a:xfrm>
              <a:off x="680952" y="4576638"/>
              <a:ext cx="576000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623530" y="5142098"/>
            <a:ext cx="15001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7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grpSp>
        <p:nvGrpSpPr>
          <p:cNvPr id="67" name="Группа 8"/>
          <p:cNvGrpSpPr/>
          <p:nvPr/>
        </p:nvGrpSpPr>
        <p:grpSpPr>
          <a:xfrm>
            <a:off x="3131840" y="4742268"/>
            <a:ext cx="1728192" cy="2143116"/>
            <a:chOff x="726814" y="3520511"/>
            <a:chExt cx="1921882" cy="2143116"/>
          </a:xfrm>
        </p:grpSpPr>
        <p:sp>
          <p:nvSpPr>
            <p:cNvPr id="73" name="TextBox 72"/>
            <p:cNvSpPr txBox="1"/>
            <p:nvPr/>
          </p:nvSpPr>
          <p:spPr>
            <a:xfrm>
              <a:off x="726814" y="3520511"/>
              <a:ext cx="148867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13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077060" y="4555631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75" name="Прямая соединительная линия 74"/>
            <p:cNvCxnSpPr/>
            <p:nvPr/>
          </p:nvCxnSpPr>
          <p:spPr>
            <a:xfrm>
              <a:off x="1092587" y="4643446"/>
              <a:ext cx="760661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/>
          <p:cNvSpPr txBox="1"/>
          <p:nvPr/>
        </p:nvSpPr>
        <p:spPr>
          <a:xfrm>
            <a:off x="-108520" y="5284974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=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187624" y="5229200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-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862438" y="1595749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1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grpSp>
        <p:nvGrpSpPr>
          <p:cNvPr id="99" name="Группа 8"/>
          <p:cNvGrpSpPr/>
          <p:nvPr/>
        </p:nvGrpSpPr>
        <p:grpSpPr>
          <a:xfrm>
            <a:off x="1281666" y="3129951"/>
            <a:ext cx="1413244" cy="2143116"/>
            <a:chOff x="967049" y="3520511"/>
            <a:chExt cx="1571636" cy="2143116"/>
          </a:xfrm>
        </p:grpSpPr>
        <p:sp>
          <p:nvSpPr>
            <p:cNvPr id="100" name="TextBox 99"/>
            <p:cNvSpPr txBox="1"/>
            <p:nvPr/>
          </p:nvSpPr>
          <p:spPr>
            <a:xfrm>
              <a:off x="979359" y="3520511"/>
              <a:ext cx="148867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967049" y="4555631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102" name="Прямая соединительная линия 101"/>
            <p:cNvCxnSpPr/>
            <p:nvPr/>
          </p:nvCxnSpPr>
          <p:spPr>
            <a:xfrm>
              <a:off x="1092587" y="4643446"/>
              <a:ext cx="6405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TextBox 102"/>
          <p:cNvSpPr txBox="1"/>
          <p:nvPr/>
        </p:nvSpPr>
        <p:spPr>
          <a:xfrm>
            <a:off x="7168848" y="3501008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3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grpSp>
        <p:nvGrpSpPr>
          <p:cNvPr id="104" name="Группа 8"/>
          <p:cNvGrpSpPr/>
          <p:nvPr/>
        </p:nvGrpSpPr>
        <p:grpSpPr>
          <a:xfrm>
            <a:off x="7884368" y="3212976"/>
            <a:ext cx="1571636" cy="2033083"/>
            <a:chOff x="713208" y="3520487"/>
            <a:chExt cx="1571636" cy="2033083"/>
          </a:xfrm>
        </p:grpSpPr>
        <p:sp>
          <p:nvSpPr>
            <p:cNvPr id="105" name="TextBox 104"/>
            <p:cNvSpPr txBox="1"/>
            <p:nvPr/>
          </p:nvSpPr>
          <p:spPr>
            <a:xfrm>
              <a:off x="713208" y="3520487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8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13208" y="4445574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107" name="Прямая соединительная линия 106"/>
            <p:cNvCxnSpPr/>
            <p:nvPr/>
          </p:nvCxnSpPr>
          <p:spPr>
            <a:xfrm>
              <a:off x="791122" y="4550633"/>
              <a:ext cx="576000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TextBox 107"/>
          <p:cNvSpPr txBox="1"/>
          <p:nvPr/>
        </p:nvSpPr>
        <p:spPr>
          <a:xfrm>
            <a:off x="1547664" y="5118235"/>
            <a:ext cx="5715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3</a:t>
            </a:r>
            <a:endParaRPr lang="ru-RU" sz="8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2339752" y="5240217"/>
            <a:ext cx="648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+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4211960" y="5279174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-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 rot="10800000">
            <a:off x="5652121" y="5301208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(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grpSp>
        <p:nvGrpSpPr>
          <p:cNvPr id="112" name="Группа 8"/>
          <p:cNvGrpSpPr/>
          <p:nvPr/>
        </p:nvGrpSpPr>
        <p:grpSpPr>
          <a:xfrm>
            <a:off x="7308304" y="4746497"/>
            <a:ext cx="1659427" cy="2111503"/>
            <a:chOff x="857224" y="3541107"/>
            <a:chExt cx="1659427" cy="2111503"/>
          </a:xfrm>
        </p:grpSpPr>
        <p:sp>
          <p:nvSpPr>
            <p:cNvPr id="113" name="TextBox 112"/>
            <p:cNvSpPr txBox="1"/>
            <p:nvPr/>
          </p:nvSpPr>
          <p:spPr>
            <a:xfrm>
              <a:off x="929232" y="3541107"/>
              <a:ext cx="85725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5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945015" y="4544614"/>
              <a:ext cx="157163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6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tang" pitchFamily="18" charset="-127"/>
                  <a:ea typeface="Batang" pitchFamily="18" charset="-127"/>
                  <a:cs typeface="Arial" pitchFamily="34" charset="0"/>
                </a:rPr>
                <a:t>9</a:t>
              </a:r>
              <a:endParaRPr lang="ru-RU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endParaRPr>
            </a:p>
          </p:txBody>
        </p:sp>
        <p:cxnSp>
          <p:nvCxnSpPr>
            <p:cNvPr id="115" name="Прямая соединительная линия 114"/>
            <p:cNvCxnSpPr/>
            <p:nvPr/>
          </p:nvCxnSpPr>
          <p:spPr>
            <a:xfrm>
              <a:off x="857224" y="4643446"/>
              <a:ext cx="857256" cy="1588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6" name="Скругленный прямоугольник 115"/>
          <p:cNvSpPr/>
          <p:nvPr/>
        </p:nvSpPr>
        <p:spPr>
          <a:xfrm>
            <a:off x="107504" y="1556792"/>
            <a:ext cx="1512168" cy="1728192"/>
          </a:xfrm>
          <a:prstGeom prst="roundRect">
            <a:avLst/>
          </a:prstGeom>
          <a:solidFill>
            <a:srgbClr val="FFFF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Скругленный прямоугольник 116"/>
          <p:cNvSpPr/>
          <p:nvPr/>
        </p:nvSpPr>
        <p:spPr>
          <a:xfrm>
            <a:off x="4211960" y="1484784"/>
            <a:ext cx="2592288" cy="1728192"/>
          </a:xfrm>
          <a:prstGeom prst="roundRect">
            <a:avLst/>
          </a:prstGeom>
          <a:solidFill>
            <a:srgbClr val="FFFF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Скругленный прямоугольник 117"/>
          <p:cNvSpPr/>
          <p:nvPr/>
        </p:nvSpPr>
        <p:spPr>
          <a:xfrm>
            <a:off x="467544" y="3395949"/>
            <a:ext cx="2880320" cy="1728192"/>
          </a:xfrm>
          <a:prstGeom prst="roundRect">
            <a:avLst/>
          </a:prstGeom>
          <a:solidFill>
            <a:srgbClr val="FFFF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Скругленный прямоугольник 118"/>
          <p:cNvSpPr/>
          <p:nvPr/>
        </p:nvSpPr>
        <p:spPr>
          <a:xfrm>
            <a:off x="5597035" y="3373915"/>
            <a:ext cx="1351229" cy="1728192"/>
          </a:xfrm>
          <a:prstGeom prst="roundRect">
            <a:avLst/>
          </a:prstGeom>
          <a:solidFill>
            <a:srgbClr val="FFFF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Скругленный прямоугольник 119"/>
          <p:cNvSpPr/>
          <p:nvPr/>
        </p:nvSpPr>
        <p:spPr>
          <a:xfrm>
            <a:off x="107504" y="1556792"/>
            <a:ext cx="576064" cy="1728192"/>
          </a:xfrm>
          <a:prstGeom prst="roundRect">
            <a:avLst>
              <a:gd name="adj" fmla="val 50000"/>
            </a:avLst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Скругленный прямоугольник 120"/>
          <p:cNvSpPr/>
          <p:nvPr/>
        </p:nvSpPr>
        <p:spPr>
          <a:xfrm>
            <a:off x="4211960" y="1484784"/>
            <a:ext cx="1224136" cy="1728192"/>
          </a:xfrm>
          <a:prstGeom prst="roundRect">
            <a:avLst>
              <a:gd name="adj" fmla="val 21201"/>
            </a:avLst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Скругленный прямоугольник 121"/>
          <p:cNvSpPr/>
          <p:nvPr/>
        </p:nvSpPr>
        <p:spPr>
          <a:xfrm>
            <a:off x="467544" y="3406966"/>
            <a:ext cx="1584176" cy="1728192"/>
          </a:xfrm>
          <a:prstGeom prst="roundRect">
            <a:avLst>
              <a:gd name="adj" fmla="val 15924"/>
            </a:avLst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500"/>
                            </p:stCondLst>
                            <p:childTnLst>
                              <p:par>
                                <p:cTn id="9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000"/>
                            </p:stCondLst>
                            <p:childTnLst>
                              <p:par>
                                <p:cTn id="10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500"/>
                            </p:stCondLst>
                            <p:childTnLst>
                              <p:par>
                                <p:cTn id="10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0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500"/>
                            </p:stCondLst>
                            <p:childTnLst>
                              <p:par>
                                <p:cTn id="1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000"/>
                            </p:stCondLst>
                            <p:childTnLst>
                              <p:par>
                                <p:cTn id="14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500"/>
                            </p:stCondLst>
                            <p:childTnLst>
                              <p:par>
                                <p:cTn id="1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3000"/>
                            </p:stCondLst>
                            <p:childTnLst>
                              <p:par>
                                <p:cTn id="1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3500"/>
                            </p:stCondLst>
                            <p:childTnLst>
                              <p:par>
                                <p:cTn id="1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500"/>
                            </p:stCondLst>
                            <p:childTnLst>
                              <p:par>
                                <p:cTn id="165" presetID="26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1000" tmFilter="0, 0; .2, .5; .8, .5; 1, 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7" dur="500" autoRev="1" fill="hold"/>
                                        <p:tgtEl>
                                          <p:spTgt spid="1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8" presetID="26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1000" tmFilter="0, 0; .2, .5; .8, .5; 1, 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0" dur="500" autoRev="1" fill="hold"/>
                                        <p:tgtEl>
                                          <p:spTgt spid="1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00"/>
                            </p:stCondLst>
                            <p:childTnLst>
                              <p:par>
                                <p:cTn id="1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000"/>
                            </p:stCondLst>
                            <p:childTnLst>
                              <p:par>
                                <p:cTn id="1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500"/>
                            </p:stCondLst>
                            <p:childTnLst>
                              <p:par>
                                <p:cTn id="1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000"/>
                            </p:stCondLst>
                            <p:childTnLst>
                              <p:par>
                                <p:cTn id="1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500"/>
                            </p:stCondLst>
                            <p:childTnLst>
                              <p:par>
                                <p:cTn id="1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3000"/>
                            </p:stCondLst>
                            <p:childTnLst>
                              <p:par>
                                <p:cTn id="1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3500"/>
                            </p:stCondLst>
                            <p:childTnLst>
                              <p:par>
                                <p:cTn id="20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4000"/>
                            </p:stCondLst>
                            <p:childTnLst>
                              <p:par>
                                <p:cTn id="2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4500"/>
                            </p:stCondLst>
                            <p:childTnLst>
                              <p:par>
                                <p:cTn id="20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5000"/>
                            </p:stCondLst>
                            <p:childTnLst>
                              <p:par>
                                <p:cTn id="2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500"/>
                            </p:stCondLst>
                            <p:childTnLst>
                              <p:par>
                                <p:cTn id="2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70" grpId="0"/>
      <p:bldP spid="71" grpId="0"/>
      <p:bldP spid="76" grpId="0"/>
      <p:bldP spid="77" grpId="0"/>
      <p:bldP spid="82" grpId="0"/>
      <p:bldP spid="90" grpId="0"/>
      <p:bldP spid="92" grpId="0"/>
      <p:bldP spid="93" grpId="0"/>
      <p:bldP spid="42" grpId="0"/>
      <p:bldP spid="45" grpId="0"/>
      <p:bldP spid="46" grpId="0"/>
      <p:bldP spid="47" grpId="0"/>
      <p:bldP spid="48" grpId="0"/>
      <p:bldP spid="49" grpId="0"/>
      <p:bldP spid="50" grpId="0"/>
      <p:bldP spid="56" grpId="0"/>
      <p:bldP spid="58" grpId="0"/>
      <p:bldP spid="59" grpId="0"/>
      <p:bldP spid="60" grpId="0"/>
      <p:bldP spid="61" grpId="0"/>
      <p:bldP spid="83" grpId="0"/>
      <p:bldP spid="84" grpId="0"/>
      <p:bldP spid="86" grpId="0"/>
      <p:bldP spid="64" grpId="0"/>
      <p:bldP spid="78" grpId="0"/>
      <p:bldP spid="87" grpId="0"/>
      <p:bldP spid="94" grpId="0"/>
      <p:bldP spid="103" grpId="0"/>
      <p:bldP spid="108" grpId="0"/>
      <p:bldP spid="109" grpId="0"/>
      <p:bldP spid="110" grpId="0"/>
      <p:bldP spid="111" grpId="0"/>
      <p:bldP spid="116" grpId="0" animBg="1"/>
      <p:bldP spid="116" grpId="1" animBg="1"/>
      <p:bldP spid="117" grpId="0" animBg="1"/>
      <p:bldP spid="118" grpId="0" animBg="1"/>
      <p:bldP spid="119" grpId="0" animBg="1"/>
      <p:bldP spid="119" grpId="1" animBg="1"/>
      <p:bldP spid="120" grpId="0" animBg="1"/>
      <p:bldP spid="121" grpId="0" animBg="1"/>
      <p:bldP spid="12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1693</TotalTime>
  <Words>336</Words>
  <Application>Microsoft Office PowerPoint</Application>
  <PresentationFormat>Экран (4:3)</PresentationFormat>
  <Paragraphs>244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Смешанные числа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Компоненты дроби</dc:title>
  <dc:creator>1</dc:creator>
  <cp:lastModifiedBy>123</cp:lastModifiedBy>
  <cp:revision>124</cp:revision>
  <dcterms:created xsi:type="dcterms:W3CDTF">2016-01-26T10:54:15Z</dcterms:created>
  <dcterms:modified xsi:type="dcterms:W3CDTF">2016-02-07T08:43:43Z</dcterms:modified>
</cp:coreProperties>
</file>