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407" r:id="rId2"/>
    <p:sldId id="359" r:id="rId3"/>
    <p:sldId id="340" r:id="rId4"/>
    <p:sldId id="342" r:id="rId5"/>
    <p:sldId id="346" r:id="rId6"/>
    <p:sldId id="349" r:id="rId7"/>
    <p:sldId id="358" r:id="rId8"/>
    <p:sldId id="408" r:id="rId9"/>
    <p:sldId id="409" r:id="rId10"/>
    <p:sldId id="396" r:id="rId11"/>
    <p:sldId id="406" r:id="rId12"/>
    <p:sldId id="337" r:id="rId13"/>
  </p:sldIdLst>
  <p:sldSz cx="9144000" cy="6858000" type="screen4x3"/>
  <p:notesSz cx="6788150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4A4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9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Немецкие войска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Численный состав войск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1929406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Советские войска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Численный состав войск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1250000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508424"/>
        <c:axId val="238511952"/>
      </c:barChart>
      <c:catAx>
        <c:axId val="238508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8511952"/>
        <c:crosses val="autoZero"/>
        <c:auto val="1"/>
        <c:lblAlgn val="ctr"/>
        <c:lblOffset val="100"/>
        <c:noMultiLvlLbl val="0"/>
      </c:catAx>
      <c:valAx>
        <c:axId val="2385119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38508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A4235-35B6-497B-8894-61D338795C8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CBDA9-CA04-46F3-9E31-5C5FEA4E1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E939FBB2-5F54-48BF-A4C2-8C3E1F38E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5F7-37EE-49DA-B19B-F1E95DEA04C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FBB2-5F54-48BF-A4C2-8C3E1F38E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B865F7-37EE-49DA-B19B-F1E95DEA04C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39FBB2-5F54-48BF-A4C2-8C3E1F38E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7290" y="428604"/>
            <a:ext cx="62865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75-летие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71612"/>
            <a:ext cx="757242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итвы</a:t>
            </a:r>
          </a:p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под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4286256"/>
            <a:ext cx="47659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Москвой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4500570"/>
            <a:ext cx="8001056" cy="19288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7 ноября 1941 года на Красной площади Москвы состоялся военный парад. Прямо с площади войска ушли на фронт. Парад оказал огромное влияние на моральный дух наших войск, показал всему миру, что советские люди полны решимости разгромить немецко-фашистских захватчиков.</a:t>
            </a:r>
            <a:endParaRPr lang="ru-RU" sz="20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9" y="428605"/>
            <a:ext cx="6375388" cy="399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428604"/>
            <a:ext cx="6507085" cy="419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3" y="0"/>
            <a:ext cx="6643734" cy="449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Содержимое 6" descr="0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0"/>
            <a:ext cx="6643734" cy="45720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28597" y="785794"/>
            <a:ext cx="7858180" cy="5429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               </a:t>
            </a:r>
            <a:r>
              <a:rPr lang="ru-RU" sz="2400" b="1" dirty="0" smtClean="0"/>
              <a:t> </a:t>
            </a:r>
            <a:r>
              <a:rPr lang="ru-RU" sz="2800" b="1" dirty="0" smtClean="0"/>
              <a:t>6 декабря в ежедневной радиосводке «От советского Информбюро» прозвучал ликующий голос Ю. Б. Левитана:</a:t>
            </a:r>
          </a:p>
          <a:p>
            <a:pPr algn="ctr"/>
            <a:r>
              <a:rPr lang="ru-RU" sz="2800" b="1" dirty="0" smtClean="0"/>
              <a:t> «6 декабря 1941 года войска нашего Западного фронта, измотав противника в предшествующих боях, перешли в контрнаступление против ударных фланговых группировок. В результате  начатого наступления обе эти группировки разбиты и поспешно отходят, бросая технику, вооружение и неся огромные потери!»  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артинка 42 из 27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2" descr="Картинка 3 из 187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3" y="285729"/>
            <a:ext cx="2331379" cy="435771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8000" y="4857760"/>
            <a:ext cx="892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8 мая 1965 года </a:t>
            </a:r>
          </a:p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Москве было присвоено почетное звание </a:t>
            </a:r>
          </a:p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«Город-герой»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Содержимое 3" descr="6776536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50006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35716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/>
                </a:solidFill>
              </a:rPr>
              <a:t>"Мы не дрогнем в бою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/>
                </a:solidFill>
              </a:rPr>
              <a:t>За столицу свою.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/>
                </a:solidFill>
              </a:rPr>
              <a:t>Нам родная Москва дорога.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/>
                </a:solidFill>
              </a:rPr>
              <a:t>Нерушимой стеной,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/>
                </a:solidFill>
              </a:rPr>
              <a:t>Обороной стальной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/>
                </a:solidFill>
              </a:rPr>
              <a:t>Остановим,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/>
                </a:solidFill>
              </a:rPr>
              <a:t>Отбросим врага."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/>
                </a:solidFill>
              </a:rPr>
              <a:t> 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/>
                </a:solidFill>
              </a:rPr>
              <a:t>А. Сурков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528638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Битва под Москвой</a:t>
            </a:r>
            <a:br>
              <a:rPr kumimoji="0" lang="ru-RU" sz="3200" b="1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30 сентября 1941-  5 января 1942</a:t>
            </a:r>
            <a:br>
              <a:rPr kumimoji="0" lang="ru-RU" sz="3200" b="1" i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1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Содержимое 4" descr="2523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57166"/>
            <a:ext cx="5996755" cy="450059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85721" y="4643446"/>
            <a:ext cx="8358247" cy="1785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Шла война. Оборонительные сражения июля – сентября 1941 года сорвали осуществление плана «Барбаросса». Новое наступление немцы уже планировали только в одном направлении - </a:t>
            </a:r>
            <a:r>
              <a:rPr lang="ru-RU" sz="2400" b="1" dirty="0" smtClean="0">
                <a:solidFill>
                  <a:srgbClr val="C00000"/>
                </a:solidFill>
              </a:rPr>
              <a:t>московском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5" y="285728"/>
            <a:ext cx="4714908" cy="642942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Битва под Москвой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включает 2 этапа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285720" y="2000240"/>
            <a:ext cx="4000528" cy="150019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Оборонительный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(30 сентября – 5 декабря 1941 г.)</a:t>
            </a:r>
          </a:p>
        </p:txBody>
      </p:sp>
      <p:sp>
        <p:nvSpPr>
          <p:cNvPr id="7" name="Овал 6"/>
          <p:cNvSpPr/>
          <p:nvPr/>
        </p:nvSpPr>
        <p:spPr>
          <a:xfrm>
            <a:off x="5000629" y="1857364"/>
            <a:ext cx="4143372" cy="157163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Наступательный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(5 декабря 1941 г. – 20 апреля 1942 г.)</a:t>
            </a:r>
          </a:p>
        </p:txBody>
      </p:sp>
      <p:cxnSp>
        <p:nvCxnSpPr>
          <p:cNvPr id="8" name="Прямая со стрелкой 3"/>
          <p:cNvCxnSpPr>
            <a:cxnSpLocks noChangeShapeType="1"/>
          </p:cNvCxnSpPr>
          <p:nvPr/>
        </p:nvCxnSpPr>
        <p:spPr bwMode="auto">
          <a:xfrm rot="10800000" flipV="1">
            <a:off x="2214547" y="1071547"/>
            <a:ext cx="1411312" cy="964413"/>
          </a:xfrm>
          <a:prstGeom prst="straightConnector1">
            <a:avLst/>
          </a:prstGeom>
          <a:noFill/>
          <a:ln w="539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Прямая со стрелкой 3"/>
          <p:cNvCxnSpPr>
            <a:cxnSpLocks noChangeShapeType="1"/>
          </p:cNvCxnSpPr>
          <p:nvPr/>
        </p:nvCxnSpPr>
        <p:spPr bwMode="auto">
          <a:xfrm>
            <a:off x="4857753" y="928671"/>
            <a:ext cx="1571636" cy="928694"/>
          </a:xfrm>
          <a:prstGeom prst="straightConnector1">
            <a:avLst/>
          </a:prstGeom>
          <a:noFill/>
          <a:ln w="539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4" name="Рисунок 13" descr="r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286125"/>
            <a:ext cx="2747599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57159" y="5000637"/>
            <a:ext cx="8143932" cy="164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сентябре 1941 года Гитлер принял решение все силы сосредоточить на захвате столицы СССР. </a:t>
            </a:r>
          </a:p>
          <a:p>
            <a:pPr algn="ctr"/>
            <a:r>
              <a:rPr lang="ru-RU" sz="2400" b="1" dirty="0" smtClean="0"/>
              <a:t>Для непосредственного захвата Москвы немецкое командование разработало план </a:t>
            </a:r>
            <a:r>
              <a:rPr lang="ru-RU" sz="2400" b="1" dirty="0" smtClean="0">
                <a:solidFill>
                  <a:srgbClr val="C00000"/>
                </a:solidFill>
              </a:rPr>
              <a:t>«Тайфун».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krugosvet.ru/uploads/enc/images/1/123563505140f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0695" y="642919"/>
            <a:ext cx="3318336" cy="3500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457n8g-c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14290"/>
            <a:ext cx="4500595" cy="4786347"/>
          </a:xfrm>
          <a:prstGeom prst="rect">
            <a:avLst/>
          </a:prstGeom>
        </p:spPr>
      </p:pic>
      <p:pic>
        <p:nvPicPr>
          <p:cNvPr id="10" name="Рисунок 9" descr="02578366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0042"/>
            <a:ext cx="3098696" cy="38576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85787" y="4143380"/>
            <a:ext cx="7715304" cy="23574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На советскую столицу нацеливалось 1 700 танков 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 1 929406 личного состава 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14 000 орудий и минометов 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1 390 самолетов  – от всего общего  количества на советско-германском фронте.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10" descr="af1e07c15c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7" y="785795"/>
            <a:ext cx="7500147" cy="30281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4429132"/>
            <a:ext cx="8572528" cy="24288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Советская Армия на московском направлении противопоставила </a:t>
            </a:r>
          </a:p>
          <a:p>
            <a:pPr algn="ctr"/>
            <a:r>
              <a:rPr lang="ru-RU" sz="2400" b="1" dirty="0" smtClean="0"/>
              <a:t>1 000 танков,</a:t>
            </a:r>
          </a:p>
          <a:p>
            <a:pPr algn="ctr"/>
            <a:r>
              <a:rPr lang="ru-RU" sz="2400" b="1" dirty="0" smtClean="0"/>
              <a:t>1 250 000 личного состава,</a:t>
            </a:r>
          </a:p>
          <a:p>
            <a:pPr algn="ctr"/>
            <a:r>
              <a:rPr lang="ru-RU" sz="2400" b="1" dirty="0" smtClean="0"/>
              <a:t>10 500 орудий и миномётов ,</a:t>
            </a:r>
          </a:p>
          <a:p>
            <a:pPr algn="ctr"/>
            <a:r>
              <a:rPr lang="ru-RU" sz="2400" b="1" dirty="0" smtClean="0"/>
              <a:t>568 самолётов.</a:t>
            </a:r>
            <a:endParaRPr lang="ru-RU" sz="2400" b="1" dirty="0"/>
          </a:p>
        </p:txBody>
      </p:sp>
      <p:pic>
        <p:nvPicPr>
          <p:cNvPr id="7" name="Содержимое 3" descr="wow_4_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928671"/>
            <a:ext cx="4686067" cy="327076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71934" y="1142984"/>
            <a:ext cx="4429124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7365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BF2011C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0" y="0"/>
            <a:ext cx="9144000" cy="442913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596" y="571480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Составьте диаграммы по составу и вооружению немецких и русских сил под Москвой  :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214554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Немецкие войска – 1 929 406 ;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Советские войска – 1 250 000 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85786" y="571480"/>
          <a:ext cx="7643866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1875</TotalTime>
  <Words>252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Начальный этап Великой Отечественной войны</dc:title>
  <dc:creator>Admin</dc:creator>
  <cp:lastModifiedBy>Раиса Манаенкова</cp:lastModifiedBy>
  <cp:revision>78</cp:revision>
  <dcterms:created xsi:type="dcterms:W3CDTF">2011-02-20T17:56:35Z</dcterms:created>
  <dcterms:modified xsi:type="dcterms:W3CDTF">2016-02-07T11:42:26Z</dcterms:modified>
</cp:coreProperties>
</file>