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notesMasterIdLst>
    <p:notesMasterId r:id="rId24"/>
  </p:notesMasterIdLst>
  <p:handoutMasterIdLst>
    <p:handoutMasterId r:id="rId25"/>
  </p:handoutMasterIdLst>
  <p:sldIdLst>
    <p:sldId id="343" r:id="rId2"/>
    <p:sldId id="333" r:id="rId3"/>
    <p:sldId id="334" r:id="rId4"/>
    <p:sldId id="398" r:id="rId5"/>
    <p:sldId id="296" r:id="rId6"/>
    <p:sldId id="300" r:id="rId7"/>
    <p:sldId id="272" r:id="rId8"/>
    <p:sldId id="276" r:id="rId9"/>
    <p:sldId id="377" r:id="rId10"/>
    <p:sldId id="376" r:id="rId11"/>
    <p:sldId id="378" r:id="rId12"/>
    <p:sldId id="379" r:id="rId13"/>
    <p:sldId id="383" r:id="rId14"/>
    <p:sldId id="382" r:id="rId15"/>
    <p:sldId id="384" r:id="rId16"/>
    <p:sldId id="385" r:id="rId17"/>
    <p:sldId id="388" r:id="rId18"/>
    <p:sldId id="389" r:id="rId19"/>
    <p:sldId id="390" r:id="rId20"/>
    <p:sldId id="392" r:id="rId21"/>
    <p:sldId id="393" r:id="rId22"/>
    <p:sldId id="394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5550" autoAdjust="0"/>
    <p:restoredTop sz="77742" autoAdjust="0"/>
  </p:normalViewPr>
  <p:slideViewPr>
    <p:cSldViewPr>
      <p:cViewPr>
        <p:scale>
          <a:sx n="50" d="100"/>
          <a:sy n="50" d="100"/>
        </p:scale>
        <p:origin x="-1474" y="-1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8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2131" y="-8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47B7B48C-D361-4B7F-9B4E-6E2F4161BE54}" type="datetimeFigureOut">
              <a:rPr lang="ru-RU"/>
              <a:pPr>
                <a:defRPr/>
              </a:pPr>
              <a:t>03.02.2016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D9E8ABD6-DECD-479B-AB58-3A302D40001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048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048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AF31104-9BBD-47AE-95A1-FD335164F64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F31104-9BBD-47AE-95A1-FD335164F64C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F31104-9BBD-47AE-95A1-FD335164F64C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F31104-9BBD-47AE-95A1-FD335164F64C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F31104-9BBD-47AE-95A1-FD335164F64C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2BB911-AF3C-42F1-B746-3B2040D254C9}" type="slidenum">
              <a:rPr lang="ru-RU" smtClean="0"/>
              <a:pPr/>
              <a:t>10</a:t>
            </a:fld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9012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0122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BC827-B66D-4BFB-A2D2-3A9DCCAB58C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509F6-B555-41CF-BD0F-BC3761E35A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2ED6F-DD14-4E71-8F67-5BB1B83394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44475"/>
            <a:ext cx="838835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AD727-C1B4-4846-A983-390F7D5966D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9AB73-5FD2-46E3-84B5-8C68A3DCF9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FD590-F511-4FF0-B0FB-C91D5AFB24E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4A9A8-3253-4621-9F11-823CFD3FAB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38200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838200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B6E84-97BC-4227-ADE8-1C20668607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38200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838200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951AE-EBFE-49D6-9A13-58B61998B66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060C8-095E-4592-9ABF-989404673EC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DFC8C-C165-47F9-99F5-3CFA6E7E70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1842C-BF0D-47ED-B6AA-DD00381266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08954-0B26-4D61-9541-24A606B61E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82A66-DBC4-40CF-9405-AC3D375666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8AB4F-D882-4D6F-91DA-C54C0E10B51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880FF-0F94-45EA-B973-FD8899005D2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A5070-C9D2-4367-9B23-4D4D6C800E3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58B3C-CAA0-4A69-AE60-9F9BDC5E71B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89091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9092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9093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9094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9095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9096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9097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9098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8909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910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910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42568743-DAFF-4F92-812C-C0E60695A5F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9102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9103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7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  <p:sldLayoutId id="2147483736" r:id="rId18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20" name="Rectangle 4"/>
          <p:cNvSpPr>
            <a:spLocks noGrp="1" noRot="1" noChangeArrowheads="1"/>
          </p:cNvSpPr>
          <p:nvPr>
            <p:ph/>
          </p:nvPr>
        </p:nvSpPr>
        <p:spPr>
          <a:xfrm>
            <a:off x="179512" y="244475"/>
            <a:ext cx="8964488" cy="613685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/>
              <a:t>                                                                              </a:t>
            </a:r>
          </a:p>
          <a:p>
            <a:pPr eaLnBrk="1" hangingPunct="1">
              <a:buNone/>
              <a:defRPr/>
            </a:pPr>
            <a:r>
              <a:rPr lang="ru-RU" dirty="0" smtClean="0"/>
              <a:t>                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Виртуальная экскурсия:</a:t>
            </a:r>
            <a:endParaRPr lang="ru-RU" sz="3600" dirty="0"/>
          </a:p>
          <a:p>
            <a:pPr eaLnBrk="1" hangingPunct="1"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</a:p>
          <a:p>
            <a:pPr eaLnBrk="1" hangingPunct="1"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ЭКОСИСТЕМА    </a:t>
            </a:r>
          </a:p>
          <a:p>
            <a:pPr eaLnBrk="1" hangingPunct="1">
              <a:buNone/>
              <a:defRPr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      ПИОНЕРСКОГО ОЗЕРА </a:t>
            </a:r>
          </a:p>
          <a:p>
            <a:pPr eaLnBrk="1" hangingPunct="1">
              <a:buNone/>
              <a:defRPr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          И ПРИЛЕГАЮЩИХ      </a:t>
            </a:r>
          </a:p>
          <a:p>
            <a:pPr eaLnBrk="1" hangingPunct="1">
              <a:buNone/>
              <a:defRPr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                ТЕРРИТОРИЙ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0800000" flipH="1" flipV="1">
            <a:off x="4067944" y="5700719"/>
            <a:ext cx="50760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Автор: Шешукова С.А.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2" name="Rectangle 4"/>
          <p:cNvSpPr>
            <a:spLocks noGrp="1" noRot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 </a:t>
            </a:r>
            <a:endParaRPr lang="ru-RU" sz="4000" dirty="0"/>
          </a:p>
        </p:txBody>
      </p:sp>
      <p:pic>
        <p:nvPicPr>
          <p:cNvPr id="16387" name="Picture 9" descr="Изображение 05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357188" y="571500"/>
            <a:ext cx="3790950" cy="3071813"/>
          </a:xfrm>
        </p:spPr>
      </p:pic>
      <p:pic>
        <p:nvPicPr>
          <p:cNvPr id="16388" name="Picture 10" descr="Изображение 00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357188" y="3786188"/>
            <a:ext cx="3790950" cy="2786062"/>
          </a:xfrm>
        </p:spPr>
      </p:pic>
      <p:pic>
        <p:nvPicPr>
          <p:cNvPr id="16389" name="Picture 11" descr="Изображение 00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screen"/>
          <a:srcRect/>
          <a:stretch>
            <a:fillRect/>
          </a:stretch>
        </p:blipFill>
        <p:spPr>
          <a:xfrm>
            <a:off x="4572000" y="571500"/>
            <a:ext cx="4071938" cy="3000375"/>
          </a:xfrm>
        </p:spPr>
      </p:pic>
      <p:pic>
        <p:nvPicPr>
          <p:cNvPr id="16390" name="Содержимое 7" descr="IMGP5299.JPG"/>
          <p:cNvPicPr>
            <a:picLocks noGrp="1" noChangeAspect="1"/>
          </p:cNvPicPr>
          <p:nvPr>
            <p:ph sz="quarter" idx="4"/>
          </p:nvPr>
        </p:nvPicPr>
        <p:blipFill>
          <a:blip r:embed="rId6" cstate="screen"/>
          <a:srcRect/>
          <a:stretch>
            <a:fillRect/>
          </a:stretch>
        </p:blipFill>
        <p:spPr>
          <a:xfrm>
            <a:off x="4572000" y="3786188"/>
            <a:ext cx="4143375" cy="271462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548680"/>
            <a:ext cx="8385175" cy="112772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Кустарники: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смородина                            шиповник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1" descr="IMGP428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918075" y="2527697"/>
            <a:ext cx="3927475" cy="2945606"/>
          </a:xfrm>
          <a:noFill/>
          <a:ln/>
        </p:spPr>
      </p:pic>
      <p:pic>
        <p:nvPicPr>
          <p:cNvPr id="11" name="Picture 10" descr="24082008(016)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38200" y="2527697"/>
            <a:ext cx="3927475" cy="2945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sz="quarter"/>
          </p:nvPr>
        </p:nvSpPr>
        <p:spPr>
          <a:xfrm>
            <a:off x="758825" y="2928934"/>
            <a:ext cx="8385175" cy="857256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жимолость                            можжевельник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ива   козья                             ива серая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8" descr="IMGP083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00100" y="4000504"/>
            <a:ext cx="3389337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874" name="Picture 2" descr="G:\фото\Пионер оз29.09.07\Пионер оз.24.08.08\24082008(015)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62562" y="428605"/>
            <a:ext cx="3238500" cy="2428892"/>
          </a:xfrm>
          <a:prstGeom prst="rect">
            <a:avLst/>
          </a:prstGeom>
          <a:noFill/>
        </p:spPr>
      </p:pic>
      <p:pic>
        <p:nvPicPr>
          <p:cNvPr id="79875" name="Picture 3" descr="G:\фото\Пионер оз29.09.07\п.оз.08.09.09\IMGP538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214414" y="428604"/>
            <a:ext cx="3143251" cy="2428892"/>
          </a:xfrm>
          <a:prstGeom prst="rect">
            <a:avLst/>
          </a:prstGeom>
          <a:noFill/>
        </p:spPr>
      </p:pic>
      <p:pic>
        <p:nvPicPr>
          <p:cNvPr id="1026" name="Picture 2" descr="G:\фото\Пионер оз29.09.07\(Пионерское озеро 27.06.09\Копия DSC0166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143504" y="3929066"/>
            <a:ext cx="3357586" cy="25717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8596" y="1"/>
            <a:ext cx="8385175" cy="5013176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     Кустарнички: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багульник                       подбел  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голубика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3" descr="G:\фото\Пионер оз29.09.07\Пионерское озеро18.06\Копия IMGP0850.JPG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86380" y="1857364"/>
            <a:ext cx="3303280" cy="4214842"/>
          </a:xfrm>
          <a:prstGeom prst="rect">
            <a:avLst/>
          </a:prstGeom>
          <a:noFill/>
        </p:spPr>
      </p:pic>
      <p:pic>
        <p:nvPicPr>
          <p:cNvPr id="2050" name="Picture 2" descr="G:\фото\Пионер оз29.09.07\пионерск.озеро 5.08.09\DSC0246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357290" y="4572008"/>
            <a:ext cx="2692400" cy="2019300"/>
          </a:xfrm>
          <a:prstGeom prst="rect">
            <a:avLst/>
          </a:prstGeom>
          <a:noFill/>
        </p:spPr>
      </p:pic>
      <p:pic>
        <p:nvPicPr>
          <p:cNvPr id="2" name="Picture 2" descr="G:\фото\Пионер оз29.09.07\(Пионерское озеро 27.06.09\Копия DSC0159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357290" y="1785926"/>
            <a:ext cx="2643205" cy="213837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2184393"/>
          </a:xfrm>
        </p:spPr>
        <p:txBody>
          <a:bodyPr/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                                        </a:t>
            </a:r>
            <a:br>
              <a:rPr lang="ru-RU" sz="2800" dirty="0" smtClean="0"/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брусника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22" name="Picture 2" descr="G:\фото\Пионер оз29.09.07\(Пионерское озеро 27.06.09\DSC0162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285720" y="1785925"/>
            <a:ext cx="4226561" cy="3429025"/>
          </a:xfrm>
          <a:prstGeom prst="rect">
            <a:avLst/>
          </a:prstGeom>
          <a:noFill/>
        </p:spPr>
      </p:pic>
      <p:pic>
        <p:nvPicPr>
          <p:cNvPr id="1026" name="Picture 2" descr="G:\фото\Пионер оз29.09.07\Пионерское оз от Тани\Копия Изображение 0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4877" y="2428868"/>
            <a:ext cx="4130674" cy="321471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sz="quarter"/>
          </p:nvPr>
        </p:nvSpPr>
        <p:spPr>
          <a:xfrm>
            <a:off x="457200" y="857232"/>
            <a:ext cx="8385175" cy="2571768"/>
          </a:xfrm>
        </p:spPr>
        <p:txBody>
          <a:bodyPr/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Травянистые растения болотистых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         берегов: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осока пузырчатая                 пушица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росянка круглолистная       вахта трехлистная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6" descr="IMGP177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455737" y="1905000"/>
            <a:ext cx="2692400" cy="2019300"/>
          </a:xfrm>
        </p:spPr>
      </p:pic>
      <p:pic>
        <p:nvPicPr>
          <p:cNvPr id="2050" name="Picture 2" descr="G:\фото\Пионер оз29.09.07\пионерск.озеро 5.08.09\DSC02461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28728" y="4572008"/>
            <a:ext cx="2692400" cy="2019300"/>
          </a:xfrm>
          <a:prstGeom prst="rect">
            <a:avLst/>
          </a:prstGeom>
          <a:noFill/>
        </p:spPr>
      </p:pic>
      <p:pic>
        <p:nvPicPr>
          <p:cNvPr id="2051" name="Picture 3" descr="G:\фото\Пионер оз29.09.07\(Пионерское озеро 27.06.09\Копия (2) DSC0159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857884" y="4572008"/>
            <a:ext cx="1980217" cy="2019300"/>
          </a:xfrm>
          <a:prstGeom prst="rect">
            <a:avLst/>
          </a:prstGeom>
          <a:noFill/>
        </p:spPr>
      </p:pic>
      <p:pic>
        <p:nvPicPr>
          <p:cNvPr id="2052" name="Picture 4" descr="G:\фото\Пионер оз29.09.07\Пионер оз.24.08.08\112_0824\Копия IMGP430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541304" y="1905000"/>
            <a:ext cx="2681016" cy="20193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0" y="2928934"/>
            <a:ext cx="8885209" cy="1000132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грушанка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сабельник болотный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морошка                         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шейхцерия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болотная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IMGP433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135062" y="285750"/>
            <a:ext cx="3333751" cy="2500313"/>
          </a:xfrm>
        </p:spPr>
      </p:pic>
      <p:pic>
        <p:nvPicPr>
          <p:cNvPr id="3075" name="Picture 3" descr="G:\фото\Пионер оз29.09.07\пионерск.озеро 5.08.09\Копия DSC02460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07109" y="4000504"/>
            <a:ext cx="3342006" cy="2643184"/>
          </a:xfrm>
          <a:prstGeom prst="rect">
            <a:avLst/>
          </a:prstGeom>
          <a:noFill/>
        </p:spPr>
      </p:pic>
      <p:pic>
        <p:nvPicPr>
          <p:cNvPr id="3076" name="Picture 4" descr="G:\фото\Пионер оз29.09.07\пионерск.озеро 5.08.09\Копия DSC0248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24532" y="285750"/>
            <a:ext cx="3314561" cy="2571750"/>
          </a:xfrm>
          <a:prstGeom prst="rect">
            <a:avLst/>
          </a:prstGeom>
          <a:noFill/>
        </p:spPr>
      </p:pic>
      <p:pic>
        <p:nvPicPr>
          <p:cNvPr id="5122" name="Picture 2" descr="G:\фото\Пионер оз29.09.07\пионерск.озеро 5.08.09\Копия (2) Шейхцерия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286380" y="4000504"/>
            <a:ext cx="3286148" cy="25717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188640"/>
            <a:ext cx="8385175" cy="2016224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Травянистые растения  суходольных 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        берегов: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иван-чай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G:\фото\Пионер оз29.09.07\пионерск.озеро 5.08.09\DSC0242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1" y="1905000"/>
            <a:ext cx="2286016" cy="3024198"/>
          </a:xfrm>
          <a:prstGeom prst="rect">
            <a:avLst/>
          </a:prstGeom>
          <a:noFill/>
        </p:spPr>
      </p:pic>
      <p:pic>
        <p:nvPicPr>
          <p:cNvPr id="1027" name="Picture 3" descr="G:\фото\Пионер оз29.09.07\пионерск.озеро 5.08.09\DSC0242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6313" y="1785926"/>
            <a:ext cx="2214579" cy="2786082"/>
          </a:xfrm>
          <a:prstGeom prst="rect">
            <a:avLst/>
          </a:prstGeom>
          <a:noFill/>
        </p:spPr>
      </p:pic>
      <p:pic>
        <p:nvPicPr>
          <p:cNvPr id="2050" name="Picture 2" descr="G:\фото\Пионер оз29.09.07\(Пионерское озеро 27.06.09\DSC01574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71736" y="3857628"/>
            <a:ext cx="2214578" cy="2714644"/>
          </a:xfrm>
          <a:prstGeom prst="rect">
            <a:avLst/>
          </a:prstGeom>
          <a:noFill/>
        </p:spPr>
      </p:pic>
      <p:pic>
        <p:nvPicPr>
          <p:cNvPr id="2052" name="Picture 4" descr="G:\фото\Пионер оз29.09.07\(Пионерское озеро 27.06.09\DSC0168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929454" y="3929066"/>
            <a:ext cx="2214546" cy="264320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43608" y="5589240"/>
            <a:ext cx="20882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kern="0" dirty="0" smtClean="0">
                <a:solidFill>
                  <a:srgbClr val="FFFFB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горец змеиный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932040" y="5661248"/>
            <a:ext cx="24482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kern="0" dirty="0" smtClean="0">
                <a:solidFill>
                  <a:srgbClr val="FFFFB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вероника                                                   узколистная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699792" y="2060848"/>
            <a:ext cx="15121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kern="0" dirty="0" smtClean="0">
                <a:solidFill>
                  <a:srgbClr val="FFFFB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вейник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092281" y="2060848"/>
            <a:ext cx="18722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kern="0" dirty="0" smtClean="0">
                <a:solidFill>
                  <a:srgbClr val="FFFFB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иван-чай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2428861" y="244475"/>
            <a:ext cx="2786082" cy="6256359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клевер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луговой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грушанка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вероника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дубравная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гравилат речной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   </a:t>
            </a:r>
            <a:endParaRPr lang="ru-RU" sz="2800" dirty="0"/>
          </a:p>
        </p:txBody>
      </p:sp>
      <p:pic>
        <p:nvPicPr>
          <p:cNvPr id="10" name="Picture 2" descr="G:\фото\Пионер оз29.09.07\(Пионерское озеро 27.06.09\DSC0165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57818" y="3786190"/>
            <a:ext cx="3571900" cy="2857520"/>
          </a:xfrm>
          <a:prstGeom prst="rect">
            <a:avLst/>
          </a:prstGeom>
          <a:noFill/>
        </p:spPr>
      </p:pic>
      <p:pic>
        <p:nvPicPr>
          <p:cNvPr id="12" name="Picture 3" descr="G:\фото\Пионер оз29.09.07\(Пионерское озеро 27.06.09\Копия DSC01644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3714752"/>
            <a:ext cx="2214578" cy="2857520"/>
          </a:xfrm>
          <a:prstGeom prst="rect">
            <a:avLst/>
          </a:prstGeom>
          <a:noFill/>
        </p:spPr>
      </p:pic>
      <p:pic>
        <p:nvPicPr>
          <p:cNvPr id="3076" name="Picture 4" descr="G:\фото\Пионер оз29.09.07\(Пионерское озеро 27.06.09\DSC0167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86380" y="285728"/>
            <a:ext cx="3643338" cy="2928958"/>
          </a:xfrm>
          <a:prstGeom prst="rect">
            <a:avLst/>
          </a:prstGeom>
          <a:noFill/>
        </p:spPr>
      </p:pic>
      <p:pic>
        <p:nvPicPr>
          <p:cNvPr id="3077" name="Picture 5" descr="G:\фото\Пионер оз29.09.07\Пионерское озеро18.06\Пионерское озеро02.07.09\Копия DSC0182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85720" y="428604"/>
            <a:ext cx="2143140" cy="278608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476672"/>
            <a:ext cx="8385175" cy="5832648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костяника                                      герань луговая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лютик ползучий                           седмичник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G:\фото\Пионер оз29.09.07\(Пионерское озеро 27.06.09\DSC0162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2910" y="133350"/>
            <a:ext cx="3429024" cy="2724146"/>
          </a:xfrm>
          <a:prstGeom prst="rect">
            <a:avLst/>
          </a:prstGeom>
          <a:noFill/>
        </p:spPr>
      </p:pic>
      <p:pic>
        <p:nvPicPr>
          <p:cNvPr id="4099" name="Picture 3" descr="G:\фото\Пионер оз29.09.07\(Пионерское озеро 27.06.09\Копия DSC0156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57818" y="3929066"/>
            <a:ext cx="3286148" cy="2714644"/>
          </a:xfrm>
          <a:prstGeom prst="rect">
            <a:avLst/>
          </a:prstGeom>
          <a:noFill/>
        </p:spPr>
      </p:pic>
      <p:pic>
        <p:nvPicPr>
          <p:cNvPr id="9" name="Picture 3" descr="G:\фото\Пионер оз29.09.07\(Пионерское озеро 27.06.09\Копия DSC01566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28650" y="4000504"/>
            <a:ext cx="3586159" cy="2643206"/>
          </a:xfrm>
          <a:prstGeom prst="rect">
            <a:avLst/>
          </a:prstGeom>
          <a:noFill/>
        </p:spPr>
      </p:pic>
      <p:pic>
        <p:nvPicPr>
          <p:cNvPr id="4100" name="Picture 4" descr="G:\фото\Пионер оз29.09.07\(Пионерское озеро 27.06.09\Копия DSC0158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286380" y="214290"/>
            <a:ext cx="3357586" cy="25717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85750" y="285750"/>
            <a:ext cx="8385175" cy="14319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/>
              <a:t>   </a:t>
            </a:r>
            <a:r>
              <a:rPr lang="ru-RU" dirty="0" smtClean="0"/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экскурсии: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033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2349500"/>
            <a:ext cx="7621588" cy="3024188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Изучение экосистемы Пионерского озера и прибрежных территорий как единого природно-антропогенного комплекса, образованного живыми организмами и средой обитания.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85720" y="0"/>
            <a:ext cx="8385175" cy="6858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Папоротники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щитовник                              голокучник    остистый                        трехраздельный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плаун булавовидный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G:\фото\Пионер оз29.09.07\Пионер оз.24.08.08\112_0824\Копия IMGP43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2000240"/>
            <a:ext cx="4337079" cy="3672533"/>
          </a:xfrm>
          <a:prstGeom prst="rect">
            <a:avLst/>
          </a:prstGeom>
          <a:noFill/>
        </p:spPr>
      </p:pic>
      <p:pic>
        <p:nvPicPr>
          <p:cNvPr id="5123" name="Picture 3" descr="G:\фото\Пионер оз29.09.07\Пионер оз.24.08.08\112_0824\IMGP4313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35612" y="3786190"/>
            <a:ext cx="3251230" cy="2428892"/>
          </a:xfrm>
          <a:prstGeom prst="rect">
            <a:avLst/>
          </a:prstGeom>
          <a:noFill/>
        </p:spPr>
      </p:pic>
      <p:pic>
        <p:nvPicPr>
          <p:cNvPr id="5124" name="Picture 4" descr="G:\фото\Пионер оз29.09.07\Пионерское озеро18.06\Пионерское озеро02.07.09\Копия DSC0181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50884" y="1500174"/>
            <a:ext cx="3235958" cy="221457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Водные растения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роголистник погруженный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G:\фото\Пионер оз29.09.07\п.оз.08.09.09\Копия IMGP53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66" y="1785926"/>
            <a:ext cx="6500858" cy="464347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5" y="692696"/>
            <a:ext cx="5472608" cy="1296144"/>
          </a:xfrm>
        </p:spPr>
        <p:txBody>
          <a:bodyPr/>
          <a:lstStyle/>
          <a:p>
            <a:r>
              <a:rPr lang="ru-RU" sz="3200" dirty="0" smtClean="0"/>
              <a:t>        </a:t>
            </a:r>
            <a:br>
              <a:rPr lang="ru-RU" sz="3200" dirty="0" smtClean="0"/>
            </a:br>
            <a:r>
              <a:rPr lang="ru-RU" sz="3200" dirty="0" smtClean="0"/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хвощ приречный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G:\фото\Пионер оз29.09.07\Пионер оз.24.08.08\112_0824\IMGP429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357158" y="1785926"/>
            <a:ext cx="7072362" cy="4643469"/>
          </a:xfrm>
          <a:prstGeom prst="rect">
            <a:avLst/>
          </a:prstGeom>
          <a:noFill/>
        </p:spPr>
      </p:pic>
      <p:pic>
        <p:nvPicPr>
          <p:cNvPr id="10243" name="Picture 3" descr="G:\фото\Пионер оз29.09.07\пионерск.озеро 5.08.09\Копия DSC0247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72132" y="4500570"/>
            <a:ext cx="3273418" cy="214314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524329" y="3717022"/>
            <a:ext cx="1619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kern="0" dirty="0" smtClean="0">
                <a:solidFill>
                  <a:srgbClr val="FFFFB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ряска 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260350"/>
            <a:ext cx="8385175" cy="576263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/>
              <a:t>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136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23528" y="908050"/>
            <a:ext cx="8820472" cy="7664486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ru-RU" sz="2400" dirty="0"/>
          </a:p>
          <a:p>
            <a:pPr lvl="0"/>
            <a:r>
              <a:rPr lang="ru-RU" sz="1800" dirty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познакомить учащихся с экосистемой, его основными компонентами (организмами производителями, потребителями, разрушителями), взаимосвязями этих компонентов, пищевыми связями, многообразием видов растений и животных, их приспособленностью к совместному обитанию,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закрепить умения школьников распознавать основные виды растений и животных,    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продолжить работу по эстетическому и экологическому воспитанию учащихся: воспитание чувства прекрасного  и бережного отношения к каждому компоненту экосистемы;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показать влияние деятельности человека на изучаемую экосистему.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2400" dirty="0" smtClean="0"/>
              <a:t> </a:t>
            </a:r>
          </a:p>
          <a:p>
            <a:pPr>
              <a:buNone/>
            </a:pPr>
            <a:r>
              <a:rPr lang="ru-RU" sz="2400" dirty="0" smtClean="0"/>
              <a:t> 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5085184"/>
            <a:ext cx="7200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Пионерское озеро </a:t>
            </a:r>
            <a:endParaRPr lang="ru-RU" sz="4400" dirty="0"/>
          </a:p>
        </p:txBody>
      </p:sp>
      <p:pic>
        <p:nvPicPr>
          <p:cNvPr id="1026" name="Picture 2" descr="E:\ЮНИОС\ЮИОС_КРЭБЦ-_23апр-09г\Фауна Пионерского озера\DSC02506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 bwMode="auto">
          <a:xfrm>
            <a:off x="2051720" y="764704"/>
            <a:ext cx="5549900" cy="377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1096293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/>
              <a:t>    </a:t>
            </a:r>
            <a:r>
              <a:rPr lang="ru-RU" dirty="0" smtClean="0"/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Местонахождение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667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1268760"/>
            <a:ext cx="8007350" cy="5112568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Озеро Пионерское находится на юго-западной окраине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г.Ухты Республики Коми,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300 метрах от асфальтированной дороги Ухта-Шудаяг.</a:t>
            </a:r>
          </a:p>
          <a:p>
            <a:pPr eaLnBrk="1" hangingPunct="1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Форма – слегка изогнутый овал.</a:t>
            </a:r>
          </a:p>
          <a:p>
            <a:pPr eaLnBrk="1" hangingPunct="1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Площадь водного зеркала – 7,9 га.</a:t>
            </a:r>
          </a:p>
          <a:p>
            <a:pPr eaLnBrk="1" hangingPunct="1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Длина – 0,42 км, ширина в среднем 0,19км. </a:t>
            </a:r>
          </a:p>
          <a:p>
            <a:pPr eaLnBrk="1" hangingPunct="1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Глубина в среднем 1,35м.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68313" y="404813"/>
            <a:ext cx="4248150" cy="1027112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/>
              <a:t>       </a:t>
            </a:r>
            <a:r>
              <a:rPr lang="ru-RU" sz="3600" dirty="0"/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Берега                                                                                                                                         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6" descr="P915143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250825" y="1709738"/>
            <a:ext cx="4896196" cy="4156364"/>
          </a:xfrm>
          <a:prstGeom prst="rect">
            <a:avLst/>
          </a:prstGeom>
          <a:noFill/>
          <a:ln>
            <a:noFill/>
          </a:ln>
        </p:spPr>
      </p:pic>
      <p:sp>
        <p:nvSpPr>
          <p:cNvPr id="161799" name="Rectangle 7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788025" y="404813"/>
            <a:ext cx="4355976" cy="5691187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Берега озера плоские, сильно заболоченные. С запада и востока – это свободно прогибающаяся сплавина, состоящая из неразложившихся мхов, осок .</a:t>
            </a:r>
          </a:p>
          <a:p>
            <a:pPr eaLnBrk="1" hangingPunct="1"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 севера и юга к озеру близко подходят суходольные берега, покрытые смешанным лесом.</a:t>
            </a:r>
          </a:p>
          <a:p>
            <a:pPr eaLnBrk="1" hangingPunct="1">
              <a:defRPr/>
            </a:pP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5" name="Rectangle 9"/>
          <p:cNvSpPr>
            <a:spLocks noGrp="1" noRot="1" noChangeArrowheads="1"/>
          </p:cNvSpPr>
          <p:nvPr>
            <p:ph type="title"/>
          </p:nvPr>
        </p:nvSpPr>
        <p:spPr>
          <a:xfrm>
            <a:off x="468313" y="333375"/>
            <a:ext cx="8385175" cy="7112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/>
              <a:t> 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озера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508" name="Rectangle 12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95288" y="2060575"/>
            <a:ext cx="3671887" cy="446405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  Чаша озера под слоем воды заполнена сапропелем (пресноводным илом)</a:t>
            </a:r>
          </a:p>
          <a:p>
            <a:pPr eaLnBrk="1" hangingPunct="1"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толщиной 3 – 3,5 м, </a:t>
            </a:r>
          </a:p>
          <a:p>
            <a:pPr eaLnBrk="1" hangingPunct="1"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объемом не менее 200 тысяч м</a:t>
            </a:r>
            <a:r>
              <a:rPr lang="ru-RU" sz="28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aseline="30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/>
              <a:t>             </a:t>
            </a:r>
          </a:p>
        </p:txBody>
      </p:sp>
      <p:pic>
        <p:nvPicPr>
          <p:cNvPr id="11268" name="Picture 11" descr="IMGP179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4284663" y="1196975"/>
            <a:ext cx="4609407" cy="525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Использование лечебной грязи (сапропеля) Пионерского озера</a:t>
            </a:r>
          </a:p>
        </p:txBody>
      </p:sp>
      <p:sp>
        <p:nvSpPr>
          <p:cNvPr id="11366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971599" y="1773238"/>
            <a:ext cx="7504063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/>
              <a:t>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Грязь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применяется для лечения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кожных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заболеваний (псориаз,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дерматит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экземы, нейродермиты и др.),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пародонтите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пародонтозе,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болезней опорно-двигательного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аппарата,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лечении воспалительных заболеваний мужской и женской половой сферы, при бесплодии.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 После использования сапропель вывозится на дачные участки и применяется  в качестве удобрения.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Многообразие растений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79512" y="1905000"/>
            <a:ext cx="4586163" cy="4191000"/>
          </a:xfrm>
        </p:spPr>
        <p:txBody>
          <a:bodyPr/>
          <a:lstStyle/>
          <a:p>
            <a:pPr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Обнаружено 69 видов сосудистых растений.</a:t>
            </a:r>
          </a:p>
          <a:p>
            <a:pPr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Верхний ярус: сосны, ель, береза бородавчатая, осина, рябина.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Содержимое 4" descr="DSC01665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214813" y="1928813"/>
            <a:ext cx="4630737" cy="414337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3152</TotalTime>
  <Words>369</Words>
  <Application>Microsoft Office PowerPoint</Application>
  <PresentationFormat>Экран (4:3)</PresentationFormat>
  <Paragraphs>67</Paragraphs>
  <Slides>22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Трава</vt:lpstr>
      <vt:lpstr>Слайд 1</vt:lpstr>
      <vt:lpstr>      Цель экскурсии:</vt:lpstr>
      <vt:lpstr>      Задачи:</vt:lpstr>
      <vt:lpstr>Слайд 4</vt:lpstr>
      <vt:lpstr>       Местонахождение</vt:lpstr>
      <vt:lpstr>         Берега                                                                                                                                               </vt:lpstr>
      <vt:lpstr>    Использование озера</vt:lpstr>
      <vt:lpstr>Использование лечебной грязи (сапропеля) Пионерского озера</vt:lpstr>
      <vt:lpstr>     Многообразие растений</vt:lpstr>
      <vt:lpstr> </vt:lpstr>
      <vt:lpstr>                                Кустарники:    смородина                            шиповник</vt:lpstr>
      <vt:lpstr>  жимолость                            можжевельник   ива   козья                             ива серая</vt:lpstr>
      <vt:lpstr>                       Кустарнички:         багульник                       подбел                   голубика</vt:lpstr>
      <vt:lpstr>                                                                                                      брусника</vt:lpstr>
      <vt:lpstr> Травянистые растения болотистых                             берегов:  осока пузырчатая                 пушица       росянка круглолистная       вахта трехлистная</vt:lpstr>
      <vt:lpstr>           грушанка                         сабельник болотный             морошка                           шейхцерия болотная</vt:lpstr>
      <vt:lpstr>Травянистые растения  суходольных                             берегов:                                     иван-чай </vt:lpstr>
      <vt:lpstr>          клевер        луговой     грушанка            вероника            дубравная     гравилат речной     </vt:lpstr>
      <vt:lpstr> костяника                                      герань луговая  лютик ползучий                           седмичник</vt:lpstr>
      <vt:lpstr>Папоротники щитовник                              голокучник    остистый                        трехраздельный                                                                                           плаун булавовидный </vt:lpstr>
      <vt:lpstr>Водные растения                      роголистник погруженный</vt:lpstr>
      <vt:lpstr>          хвощ приречный </vt:lpstr>
    </vt:vector>
  </TitlesOfParts>
  <Company>Хата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Пионерское озеро</dc:title>
  <dc:creator>Мама Папа и Маша</dc:creator>
  <cp:lastModifiedBy>Шешукова </cp:lastModifiedBy>
  <cp:revision>164</cp:revision>
  <dcterms:created xsi:type="dcterms:W3CDTF">2007-10-31T14:11:01Z</dcterms:created>
  <dcterms:modified xsi:type="dcterms:W3CDTF">2016-02-03T19:58:28Z</dcterms:modified>
</cp:coreProperties>
</file>