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Играете ли вы в компьютерные игры?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Играете ли вы в компьютерные игры?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3</c:v>
                </c:pt>
              </c:numCache>
            </c:numRef>
          </c:val>
        </c:ser>
        <c:shape val="cylinder"/>
        <c:axId val="78476800"/>
        <c:axId val="78478336"/>
        <c:axId val="0"/>
      </c:bar3DChart>
      <c:catAx>
        <c:axId val="7847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8478336"/>
        <c:crosses val="autoZero"/>
        <c:auto val="1"/>
        <c:lblAlgn val="ctr"/>
        <c:lblOffset val="100"/>
      </c:catAx>
      <c:valAx>
        <c:axId val="78478336"/>
        <c:scaling>
          <c:orientation val="minMax"/>
        </c:scaling>
        <c:axPos val="l"/>
        <c:majorGridlines/>
        <c:numFmt formatCode="General" sourceLinked="1"/>
        <c:tickLblPos val="nextTo"/>
        <c:crossAx val="784768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title>
      <c:tx>
        <c:rich>
          <a:bodyPr/>
          <a:lstStyle/>
          <a:p>
            <a:pPr>
              <a:defRPr/>
            </a:pPr>
            <a:r>
              <a:rPr lang="ru-RU"/>
              <a:t>Наиболее популярные компьютерные игры среди учащихся 5-х классов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выборов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Sims</c:v>
                </c:pt>
                <c:pt idx="1">
                  <c:v>GTA</c:v>
                </c:pt>
                <c:pt idx="2">
                  <c:v>Contre Strike</c:v>
                </c:pt>
                <c:pt idx="3">
                  <c:v>Как достать соседа</c:v>
                </c:pt>
                <c:pt idx="4">
                  <c:v>Ненси Дрю</c:v>
                </c:pt>
                <c:pt idx="5">
                  <c:v>Call of Duty</c:v>
                </c:pt>
                <c:pt idx="6">
                  <c:v>S.T.A.L.K.E.R.</c:v>
                </c:pt>
                <c:pt idx="7">
                  <c:v>Assasin Cred</c:v>
                </c:pt>
                <c:pt idx="8">
                  <c:v>Need of speed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hape val="cylinder"/>
        <c:axId val="78531584"/>
        <c:axId val="78537472"/>
        <c:axId val="0"/>
      </c:bar3DChart>
      <c:catAx>
        <c:axId val="7853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8537472"/>
        <c:crosses val="autoZero"/>
        <c:auto val="1"/>
        <c:lblAlgn val="ctr"/>
        <c:lblOffset val="100"/>
      </c:catAx>
      <c:valAx>
        <c:axId val="78537472"/>
        <c:scaling>
          <c:orientation val="minMax"/>
        </c:scaling>
        <c:axPos val="l"/>
        <c:majorGridlines/>
        <c:numFmt formatCode="General" sourceLinked="1"/>
        <c:tickLblPos val="nextTo"/>
        <c:crossAx val="785315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/>
              <a:t>Как часто вы играете в компьютерные игры?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через день</c:v>
                </c:pt>
                <c:pt idx="2">
                  <c:v>раз в неделю</c:v>
                </c:pt>
                <c:pt idx="3">
                  <c:v>раз в месяц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shape val="cone"/>
        <c:axId val="78382208"/>
        <c:axId val="78384128"/>
        <c:axId val="79719488"/>
      </c:bar3DChart>
      <c:catAx>
        <c:axId val="7838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8384128"/>
        <c:crosses val="autoZero"/>
        <c:auto val="1"/>
        <c:lblAlgn val="ctr"/>
        <c:lblOffset val="100"/>
      </c:catAx>
      <c:valAx>
        <c:axId val="78384128"/>
        <c:scaling>
          <c:orientation val="minMax"/>
        </c:scaling>
        <c:axPos val="l"/>
        <c:majorGridlines/>
        <c:numFmt formatCode="General" sourceLinked="1"/>
        <c:tickLblPos val="nextTo"/>
        <c:crossAx val="78382208"/>
        <c:crosses val="autoZero"/>
        <c:crossBetween val="between"/>
      </c:valAx>
      <c:serAx>
        <c:axId val="79719488"/>
        <c:scaling>
          <c:orientation val="minMax"/>
        </c:scaling>
        <c:delete val="1"/>
        <c:axPos val="b"/>
        <c:tickLblPos val="none"/>
        <c:crossAx val="78384128"/>
        <c:crosses val="autoZero"/>
      </c:ser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/>
              <a:t>Сколько времени вы тратите на игру </a:t>
            </a:r>
          </a:p>
          <a:p>
            <a:pPr>
              <a:defRPr/>
            </a:pPr>
            <a:r>
              <a:rPr lang="ru-RU"/>
              <a:t>в день?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час</c:v>
                </c:pt>
                <c:pt idx="1">
                  <c:v>2 часа</c:v>
                </c:pt>
                <c:pt idx="2">
                  <c:v>более 2-х часов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16</c:v>
                </c:pt>
              </c:numCache>
            </c:numRef>
          </c:val>
        </c:ser>
        <c:shape val="cone"/>
        <c:axId val="78592256"/>
        <c:axId val="78622720"/>
        <c:axId val="0"/>
      </c:bar3DChart>
      <c:catAx>
        <c:axId val="78592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8622720"/>
        <c:crosses val="autoZero"/>
        <c:auto val="1"/>
        <c:lblAlgn val="ctr"/>
        <c:lblOffset val="100"/>
      </c:catAx>
      <c:valAx>
        <c:axId val="78622720"/>
        <c:scaling>
          <c:orientation val="minMax"/>
        </c:scaling>
        <c:axPos val="l"/>
        <c:majorGridlines/>
        <c:numFmt formatCode="General" sourceLinked="1"/>
        <c:tickLblPos val="nextTo"/>
        <c:crossAx val="7859225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title>
      <c:tx>
        <c:rich>
          <a:bodyPr/>
          <a:lstStyle/>
          <a:p>
            <a:pPr>
              <a:defRPr/>
            </a:pPr>
            <a:r>
              <a:rPr lang="ru-RU"/>
              <a:t>Как компьютерные игры влияют </a:t>
            </a:r>
          </a:p>
          <a:p>
            <a:pPr>
              <a:defRPr/>
            </a:pPr>
            <a:r>
              <a:rPr lang="ru-RU"/>
              <a:t>на здоровье?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плохо</c:v>
                </c:pt>
                <c:pt idx="1">
                  <c:v>никак не влияют</c:v>
                </c:pt>
                <c:pt idx="2">
                  <c:v>хорошо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</c:ser>
        <c:shape val="cylinder"/>
        <c:axId val="78809344"/>
        <c:axId val="78819328"/>
        <c:axId val="0"/>
      </c:bar3DChart>
      <c:catAx>
        <c:axId val="78809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8819328"/>
        <c:crosses val="autoZero"/>
        <c:auto val="1"/>
        <c:lblAlgn val="ctr"/>
        <c:lblOffset val="100"/>
      </c:catAx>
      <c:valAx>
        <c:axId val="78819328"/>
        <c:scaling>
          <c:orientation val="minMax"/>
        </c:scaling>
        <c:axPos val="l"/>
        <c:majorGridlines/>
        <c:numFmt formatCode="General" sourceLinked="1"/>
        <c:tickLblPos val="nextTo"/>
        <c:crossAx val="7880934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title>
      <c:tx>
        <c:rich>
          <a:bodyPr/>
          <a:lstStyle/>
          <a:p>
            <a:pPr>
              <a:defRPr/>
            </a:pPr>
            <a:r>
              <a:rPr lang="ru-RU"/>
              <a:t>Могут ли компьютер и компьютерные игры заменить друзей?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в будущем - да!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3</c:v>
                </c:pt>
                <c:pt idx="2">
                  <c:v>3.5</c:v>
                </c:pt>
              </c:numCache>
            </c:numRef>
          </c:val>
        </c:ser>
        <c:shape val="cylinder"/>
        <c:axId val="80435072"/>
        <c:axId val="80436608"/>
        <c:axId val="0"/>
      </c:bar3DChart>
      <c:catAx>
        <c:axId val="8043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436608"/>
        <c:crosses val="autoZero"/>
        <c:auto val="1"/>
        <c:lblAlgn val="ctr"/>
        <c:lblOffset val="100"/>
      </c:catAx>
      <c:valAx>
        <c:axId val="80436608"/>
        <c:scaling>
          <c:orientation val="minMax"/>
        </c:scaling>
        <c:axPos val="l"/>
        <c:majorGridlines/>
        <c:numFmt formatCode="General" sourceLinked="1"/>
        <c:tickLblPos val="nextTo"/>
        <c:crossAx val="8043507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компьютерная игра и ее влияние на человека.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4544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МОУ «СОШ №1 г. Анадыря»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43438" y="3500438"/>
            <a:ext cx="3971908" cy="25003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142984"/>
            <a:ext cx="6400800" cy="4544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29124" y="3571876"/>
            <a:ext cx="4400536" cy="2928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Выполнили: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Конарева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Анастасия,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Ладейщикова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Кристина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b="1" baseline="0" dirty="0" smtClean="0">
                <a:solidFill>
                  <a:schemeClr val="bg1"/>
                </a:solidFill>
              </a:rPr>
              <a:t>Руководитель: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Кабачкова Е.Н.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Вя\Desktop\для през по авто\девочка и ко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" y="3677523"/>
            <a:ext cx="3792536" cy="260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3" y="285728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282" y="285728"/>
          <a:ext cx="864399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825820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1.Компьютерные игры развивают у ребенка: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быстроту реакции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мелкую моторику рук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визуальное восприятие объектов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память и внимание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логическое мышление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зрительно-моторную координацию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Компьютерные игры учат ребенка: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классифицировать и обобщать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аналитически мыслить в нестандартной ситуации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добиваться своей цели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совершенствовать интеллектуальные навыки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78579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Компьютерная игра: за или против?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9215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Цели работы: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6435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Теоретические: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300" b="1" i="1" dirty="0" smtClean="0">
                <a:solidFill>
                  <a:schemeClr val="bg1"/>
                </a:solidFill>
              </a:rPr>
              <a:t>Выяснить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Как компьютер и компьютерная игра могут повлиять на здоровье человека, в том числе на его психику.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Как защитить свое здоровье в век, когда компьютер неотъемлемая часть жизни каждого человека.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Практические: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Осуществить опрос среди учащихся МОУ «СОШ №1 г. Анадыря», провести анализ данных и сделать выводы об отношении пятиклассников к компьютерным играм.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Когда был сконструирован компьютер?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1428736"/>
            <a:ext cx="5186370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Первый действующий автоматический компьютер был сделан в 1944 году в Гарвардском университете профессором </a:t>
            </a:r>
            <a:r>
              <a:rPr lang="ru-RU" dirty="0" err="1" smtClean="0">
                <a:solidFill>
                  <a:schemeClr val="bg1"/>
                </a:solidFill>
              </a:rPr>
              <a:t>Говардом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Эйкеном</a:t>
            </a:r>
            <a:r>
              <a:rPr lang="ru-RU" dirty="0" smtClean="0">
                <a:solidFill>
                  <a:schemeClr val="bg1"/>
                </a:solidFill>
              </a:rPr>
              <a:t> и группой инженеров из корпорации «</a:t>
            </a:r>
            <a:r>
              <a:rPr lang="ru-RU" dirty="0" err="1" smtClean="0">
                <a:solidFill>
                  <a:schemeClr val="bg1"/>
                </a:solidFill>
              </a:rPr>
              <a:t>Интернешнл</a:t>
            </a:r>
            <a:r>
              <a:rPr lang="ru-RU" dirty="0" smtClean="0">
                <a:solidFill>
                  <a:schemeClr val="bg1"/>
                </a:solidFill>
              </a:rPr>
              <a:t> Бизнес </a:t>
            </a:r>
            <a:r>
              <a:rPr lang="ru-RU" dirty="0" err="1" smtClean="0">
                <a:solidFill>
                  <a:schemeClr val="bg1"/>
                </a:solidFill>
              </a:rPr>
              <a:t>Машинз</a:t>
            </a:r>
            <a:r>
              <a:rPr lang="ru-RU" dirty="0" smtClean="0">
                <a:solidFill>
                  <a:schemeClr val="bg1"/>
                </a:solidFill>
              </a:rPr>
              <a:t>». Они назвали свое устройство «Гарвард Ай </a:t>
            </a:r>
            <a:r>
              <a:rPr lang="ru-RU" dirty="0" err="1" smtClean="0">
                <a:solidFill>
                  <a:schemeClr val="bg1"/>
                </a:solidFill>
              </a:rPr>
              <a:t>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Эм</a:t>
            </a:r>
            <a:r>
              <a:rPr lang="ru-RU" dirty="0" smtClean="0">
                <a:solidFill>
                  <a:schemeClr val="bg1"/>
                </a:solidFill>
              </a:rPr>
              <a:t>—1».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Вя\Desktop\для през по авто\говард эйк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46730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я\Desktop\для през по авто\прев ко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715304" cy="637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Первые компьютерные игры.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Вя\Desktop\для през по авто\1962_spacewar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21160"/>
            <a:ext cx="3899209" cy="2636840"/>
          </a:xfrm>
          <a:prstGeom prst="rect">
            <a:avLst/>
          </a:prstGeom>
          <a:noFill/>
        </p:spPr>
      </p:pic>
      <p:pic>
        <p:nvPicPr>
          <p:cNvPr id="3075" name="Picture 3" descr="C:\Users\Вя\Desktop\для през по авто\steve-russ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960696" cy="27976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4071942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Стив </a:t>
            </a:r>
            <a:r>
              <a:rPr lang="ru-RU" sz="3600" b="1" dirty="0" err="1" smtClean="0">
                <a:solidFill>
                  <a:schemeClr val="bg1"/>
                </a:solidFill>
              </a:rPr>
              <a:t>Расселл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C:\Users\Вя\Desktop\для през по авто\spacewar.jpg - первая комп иг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620952" cy="23436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3357562"/>
            <a:ext cx="220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SpaceWar</a:t>
            </a:r>
            <a:r>
              <a:rPr lang="ru-RU" sz="3200" dirty="0" smtClean="0">
                <a:solidFill>
                  <a:schemeClr val="bg1"/>
                </a:solidFill>
              </a:rPr>
              <a:t>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Классификация игр по жанрам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5043510"/>
          </a:xfrm>
        </p:spPr>
        <p:txBody>
          <a:bodyPr/>
          <a:lstStyle/>
          <a:p>
            <a:pPr marL="651510" indent="-514350">
              <a:buNone/>
            </a:pPr>
            <a:r>
              <a:rPr lang="ru-RU" b="1" dirty="0" smtClean="0"/>
              <a:t>1.    </a:t>
            </a:r>
            <a:r>
              <a:rPr lang="ru-RU" b="1" dirty="0" err="1" smtClean="0">
                <a:solidFill>
                  <a:schemeClr val="bg1"/>
                </a:solidFill>
              </a:rPr>
              <a:t>Экшен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(от англ. </a:t>
            </a:r>
            <a:r>
              <a:rPr lang="en-US" dirty="0" smtClean="0">
                <a:solidFill>
                  <a:schemeClr val="bg1"/>
                </a:solidFill>
              </a:rPr>
              <a:t>Action</a:t>
            </a:r>
            <a:r>
              <a:rPr lang="ru-RU" dirty="0" smtClean="0">
                <a:solidFill>
                  <a:schemeClr val="bg1"/>
                </a:solidFill>
              </a:rPr>
              <a:t>/Действие)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Franklin Gothic Book"/>
              </a:rPr>
              <a:t>► </a:t>
            </a:r>
            <a:r>
              <a:rPr lang="ru-RU" b="1" dirty="0" err="1" smtClean="0">
                <a:solidFill>
                  <a:schemeClr val="bg1"/>
                </a:solidFill>
              </a:rPr>
              <a:t>шутер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(от англ. </a:t>
            </a:r>
            <a:r>
              <a:rPr lang="en-US" dirty="0" smtClean="0">
                <a:solidFill>
                  <a:schemeClr val="bg1"/>
                </a:solidFill>
              </a:rPr>
              <a:t>Shoot</a:t>
            </a:r>
            <a:r>
              <a:rPr lang="ru-RU" dirty="0" smtClean="0">
                <a:solidFill>
                  <a:schemeClr val="bg1"/>
                </a:solidFill>
              </a:rPr>
              <a:t>/Стрелять)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Franklin Gothic Book"/>
              </a:rPr>
              <a:t>► </a:t>
            </a:r>
            <a:r>
              <a:rPr lang="ru-RU" b="1" dirty="0" err="1" smtClean="0">
                <a:solidFill>
                  <a:schemeClr val="bg1"/>
                </a:solidFill>
              </a:rPr>
              <a:t>файтинг</a:t>
            </a:r>
            <a:r>
              <a:rPr lang="ru-RU" dirty="0" smtClean="0">
                <a:solidFill>
                  <a:schemeClr val="bg1"/>
                </a:solidFill>
              </a:rPr>
              <a:t> (от англ. </a:t>
            </a:r>
            <a:r>
              <a:rPr lang="en-US" dirty="0" smtClean="0">
                <a:solidFill>
                  <a:schemeClr val="bg1"/>
                </a:solidFill>
              </a:rPr>
              <a:t>Fight</a:t>
            </a:r>
            <a:r>
              <a:rPr lang="ru-RU" dirty="0" smtClean="0">
                <a:solidFill>
                  <a:schemeClr val="bg1"/>
                </a:solidFill>
              </a:rPr>
              <a:t>/Борьба) </a:t>
            </a:r>
          </a:p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Book"/>
              </a:rPr>
              <a:t>      ► </a:t>
            </a:r>
            <a:r>
              <a:rPr lang="ru-RU" b="1" dirty="0" smtClean="0">
                <a:solidFill>
                  <a:schemeClr val="bg1"/>
                </a:solidFill>
              </a:rPr>
              <a:t>аркады</a:t>
            </a:r>
            <a:endParaRPr lang="ru-RU" b="1" dirty="0" smtClean="0">
              <a:solidFill>
                <a:schemeClr val="bg1"/>
              </a:solidFill>
              <a:latin typeface="Franklin Gothic Book"/>
            </a:endParaRPr>
          </a:p>
          <a:p>
            <a:pPr marL="651510" indent="-514350">
              <a:buNone/>
            </a:pPr>
            <a:r>
              <a:rPr lang="ru-RU" b="1" dirty="0" smtClean="0">
                <a:solidFill>
                  <a:schemeClr val="bg1"/>
                </a:solidFill>
                <a:latin typeface="Franklin Gothic Book"/>
              </a:rPr>
              <a:t>      ►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Сурвайвал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Хоррор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(от англ. </a:t>
            </a:r>
            <a:r>
              <a:rPr lang="en-US" sz="1600" dirty="0" smtClean="0">
                <a:solidFill>
                  <a:schemeClr val="bg1"/>
                </a:solidFill>
              </a:rPr>
              <a:t>Survival</a:t>
            </a:r>
            <a:r>
              <a:rPr lang="ru-RU" sz="1600" dirty="0" smtClean="0">
                <a:solidFill>
                  <a:schemeClr val="bg1"/>
                </a:solidFill>
              </a:rPr>
              <a:t>/Выживание и </a:t>
            </a:r>
            <a:r>
              <a:rPr lang="en-US" sz="1600" dirty="0" smtClean="0">
                <a:solidFill>
                  <a:schemeClr val="bg1"/>
                </a:solidFill>
              </a:rPr>
              <a:t>Horror</a:t>
            </a:r>
            <a:r>
              <a:rPr lang="ru-RU" sz="1600" dirty="0" smtClean="0">
                <a:solidFill>
                  <a:schemeClr val="bg1"/>
                </a:solidFill>
              </a:rPr>
              <a:t>/Ужас)</a:t>
            </a:r>
          </a:p>
          <a:p>
            <a:pPr marL="651510" indent="-514350">
              <a:buNone/>
            </a:pPr>
            <a:r>
              <a:rPr lang="ru-RU" sz="2400" dirty="0" smtClean="0"/>
              <a:t>2.    </a:t>
            </a:r>
            <a:r>
              <a:rPr lang="ru-RU" sz="2400" b="1" dirty="0" err="1" smtClean="0">
                <a:solidFill>
                  <a:schemeClr val="bg1"/>
                </a:solidFill>
              </a:rPr>
              <a:t>Адвенчуры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400" dirty="0" smtClean="0">
                <a:solidFill>
                  <a:schemeClr val="bg1"/>
                </a:solidFill>
              </a:rPr>
              <a:t>от англ. </a:t>
            </a:r>
            <a:r>
              <a:rPr lang="en-US" sz="2400" dirty="0" smtClean="0">
                <a:solidFill>
                  <a:schemeClr val="bg1"/>
                </a:solidFill>
              </a:rPr>
              <a:t>Adventure</a:t>
            </a:r>
            <a:r>
              <a:rPr lang="ru-RU" sz="2400" dirty="0" smtClean="0">
                <a:solidFill>
                  <a:schemeClr val="bg1"/>
                </a:solidFill>
              </a:rPr>
              <a:t>/Приключение)</a:t>
            </a:r>
          </a:p>
          <a:p>
            <a:pPr marL="651510" indent="-514350">
              <a:buAutoNum type="arabicPeriod" startAt="3"/>
            </a:pPr>
            <a:r>
              <a:rPr lang="ru-RU" sz="2400" b="1" dirty="0" smtClean="0">
                <a:solidFill>
                  <a:schemeClr val="bg1"/>
                </a:solidFill>
              </a:rPr>
              <a:t>Стратегии</a:t>
            </a:r>
          </a:p>
          <a:p>
            <a:pPr marL="651510" indent="-514350">
              <a:buAutoNum type="arabicPeriod" startAt="4"/>
            </a:pPr>
            <a:r>
              <a:rPr lang="ru-RU" sz="2400" b="1" dirty="0" smtClean="0">
                <a:solidFill>
                  <a:schemeClr val="bg1"/>
                </a:solidFill>
              </a:rPr>
              <a:t>Симуляторы</a:t>
            </a:r>
          </a:p>
          <a:p>
            <a:pPr marL="651510" indent="-514350">
              <a:buAutoNum type="arabicPeriod" startAt="4"/>
            </a:pPr>
            <a:r>
              <a:rPr lang="ru-RU" sz="2400" b="1" dirty="0" smtClean="0">
                <a:solidFill>
                  <a:schemeClr val="bg1"/>
                </a:solidFill>
              </a:rPr>
              <a:t>Образовательные</a:t>
            </a:r>
          </a:p>
          <a:p>
            <a:pPr marL="651510" indent="-514350">
              <a:buAutoNum type="arabicPeriod" startAt="4"/>
            </a:pPr>
            <a:r>
              <a:rPr lang="en-US" sz="2400" dirty="0" smtClean="0">
                <a:solidFill>
                  <a:schemeClr val="bg1"/>
                </a:solidFill>
              </a:rPr>
              <a:t>RPG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en-US" sz="2400" dirty="0" smtClean="0">
                <a:solidFill>
                  <a:schemeClr val="bg1"/>
                </a:solidFill>
              </a:rPr>
              <a:t>Role Playing Game</a:t>
            </a:r>
            <a:r>
              <a:rPr lang="ru-RU" sz="2400" dirty="0" smtClean="0">
                <a:solidFill>
                  <a:schemeClr val="bg1"/>
                </a:solidFill>
              </a:rPr>
              <a:t>/Ролевая Игра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984" y="5000636"/>
            <a:ext cx="252101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2" y="285728"/>
          <a:ext cx="8715435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2" y="214290"/>
          <a:ext cx="871543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307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компьютерная игра и ее влияние на человека.</vt:lpstr>
      <vt:lpstr>Цели работы:</vt:lpstr>
      <vt:lpstr>  Когда был сконструирован компьютер? </vt:lpstr>
      <vt:lpstr>Слайд 4</vt:lpstr>
      <vt:lpstr>Первые компьютерные игры. </vt:lpstr>
      <vt:lpstr>Классификация игр по жанрам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Компьютерная игра: за или против?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игры</dc:title>
  <cp:lastModifiedBy>309</cp:lastModifiedBy>
  <cp:revision>15</cp:revision>
  <dcterms:modified xsi:type="dcterms:W3CDTF">2016-02-04T02:27:24Z</dcterms:modified>
</cp:coreProperties>
</file>