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95" r:id="rId2"/>
    <p:sldId id="258" r:id="rId3"/>
    <p:sldId id="288" r:id="rId4"/>
    <p:sldId id="256" r:id="rId5"/>
    <p:sldId id="259" r:id="rId6"/>
    <p:sldId id="302" r:id="rId7"/>
    <p:sldId id="300" r:id="rId8"/>
    <p:sldId id="301" r:id="rId9"/>
    <p:sldId id="303" r:id="rId10"/>
    <p:sldId id="304" r:id="rId11"/>
    <p:sldId id="299" r:id="rId12"/>
    <p:sldId id="305" r:id="rId13"/>
    <p:sldId id="284" r:id="rId14"/>
    <p:sldId id="281" r:id="rId15"/>
    <p:sldId id="279" r:id="rId16"/>
    <p:sldId id="282" r:id="rId17"/>
    <p:sldId id="306" r:id="rId18"/>
    <p:sldId id="31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08" autoAdjust="0"/>
  </p:normalViewPr>
  <p:slideViewPr>
    <p:cSldViewPr>
      <p:cViewPr varScale="1">
        <p:scale>
          <a:sx n="66" d="100"/>
          <a:sy n="66" d="100"/>
        </p:scale>
        <p:origin x="-1458" y="-96"/>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C4A31-11C5-4C68-81E9-CB2F995B46A7}" type="datetimeFigureOut">
              <a:rPr lang="ru-RU" smtClean="0"/>
              <a:pPr/>
              <a:t>20.10.2013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2B207-3B5D-4300-934A-D461C1257B59}" type="slidenum">
              <a:rPr lang="ru-RU" smtClean="0"/>
              <a:pPr/>
              <a:t>‹#›</a:t>
            </a:fld>
            <a:endParaRPr lang="ru-RU"/>
          </a:p>
        </p:txBody>
      </p:sp>
    </p:spTree>
    <p:extLst>
      <p:ext uri="{BB962C8B-B14F-4D97-AF65-F5344CB8AC3E}">
        <p14:creationId xmlns:p14="http://schemas.microsoft.com/office/powerpoint/2010/main" val="224415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Рабочий стол\x_38ec57aa.jpg"/>
          <p:cNvPicPr>
            <a:picLocks noChangeAspect="1" noChangeArrowheads="1"/>
          </p:cNvPicPr>
          <p:nvPr/>
        </p:nvPicPr>
        <p:blipFill>
          <a:blip r:embed="rId2" cstate="print"/>
          <a:srcRect/>
          <a:stretch>
            <a:fillRect/>
          </a:stretch>
        </p:blipFill>
        <p:spPr bwMode="auto">
          <a:xfrm>
            <a:off x="0" y="12937"/>
            <a:ext cx="9144000" cy="6875687"/>
          </a:xfrm>
          <a:prstGeom prst="rect">
            <a:avLst/>
          </a:prstGeom>
          <a:noFill/>
        </p:spPr>
      </p:pic>
      <p:sp>
        <p:nvSpPr>
          <p:cNvPr id="6" name="Прямоугольник 5"/>
          <p:cNvSpPr/>
          <p:nvPr/>
        </p:nvSpPr>
        <p:spPr>
          <a:xfrm>
            <a:off x="357158" y="428605"/>
            <a:ext cx="8001056" cy="707886"/>
          </a:xfrm>
          <a:prstGeom prst="rect">
            <a:avLst/>
          </a:prstGeom>
        </p:spPr>
        <p:txBody>
          <a:bodyPr wrap="square">
            <a:spAutoFit/>
          </a:bodyPr>
          <a:lstStyle/>
          <a:p>
            <a:pPr algn="ctr"/>
            <a:r>
              <a:rPr lang="tt-RU" sz="2000" b="1" dirty="0" smtClean="0">
                <a:solidFill>
                  <a:srgbClr val="0070C0"/>
                </a:solidFill>
                <a:latin typeface="Times New Roman" pitchFamily="18" charset="0"/>
                <a:cs typeface="Times New Roman" pitchFamily="18" charset="0"/>
              </a:rPr>
              <a:t>“Чык тамчысы” исемендәге </a:t>
            </a:r>
          </a:p>
          <a:p>
            <a:pPr algn="ctr"/>
            <a:r>
              <a:rPr lang="tt-RU" sz="2000" b="1" dirty="0" smtClean="0">
                <a:solidFill>
                  <a:srgbClr val="0070C0"/>
                </a:solidFill>
                <a:latin typeface="Times New Roman" pitchFamily="18" charset="0"/>
                <a:cs typeface="Times New Roman" pitchFamily="18" charset="0"/>
              </a:rPr>
              <a:t>мәктәпкәчә белем һәм тәрбия бирү оешмасы</a:t>
            </a:r>
            <a:endParaRPr lang="ru-RU" sz="2000" b="1" dirty="0">
              <a:solidFill>
                <a:srgbClr val="0070C0"/>
              </a:solidFill>
              <a:latin typeface="Times New Roman" pitchFamily="18" charset="0"/>
              <a:cs typeface="Times New Roman" pitchFamily="18" charset="0"/>
            </a:endParaRPr>
          </a:p>
        </p:txBody>
      </p:sp>
      <p:sp>
        <p:nvSpPr>
          <p:cNvPr id="7" name="Прямоугольник 6"/>
          <p:cNvSpPr/>
          <p:nvPr/>
        </p:nvSpPr>
        <p:spPr>
          <a:xfrm>
            <a:off x="5286380" y="4786322"/>
            <a:ext cx="3286148" cy="1015663"/>
          </a:xfrm>
          <a:prstGeom prst="rect">
            <a:avLst/>
          </a:prstGeom>
        </p:spPr>
        <p:txBody>
          <a:bodyPr wrap="square">
            <a:spAutoFit/>
          </a:bodyPr>
          <a:lstStyle/>
          <a:p>
            <a:pPr algn="r"/>
            <a:r>
              <a:rPr lang="tt-RU" sz="2000" b="1" dirty="0" smtClean="0">
                <a:solidFill>
                  <a:srgbClr val="002060"/>
                </a:solidFill>
                <a:latin typeface="Times New Roman" pitchFamily="18" charset="0"/>
                <a:cs typeface="Times New Roman" pitchFamily="18" charset="0"/>
              </a:rPr>
              <a:t>Татар логопед төркеме </a:t>
            </a:r>
          </a:p>
          <a:p>
            <a:pPr algn="r"/>
            <a:r>
              <a:rPr lang="tt-RU" sz="2000" b="1" dirty="0">
                <a:solidFill>
                  <a:srgbClr val="002060"/>
                </a:solidFill>
                <a:latin typeface="Times New Roman" pitchFamily="18" charset="0"/>
                <a:cs typeface="Times New Roman" pitchFamily="18" charset="0"/>
              </a:rPr>
              <a:t>т</a:t>
            </a:r>
            <a:r>
              <a:rPr lang="ru-RU" sz="2000" b="1" dirty="0" err="1" smtClean="0">
                <a:solidFill>
                  <a:srgbClr val="002060"/>
                </a:solidFill>
                <a:latin typeface="Times New Roman" pitchFamily="18" charset="0"/>
                <a:cs typeface="Times New Roman" pitchFamily="18" charset="0"/>
              </a:rPr>
              <a:t>әрбиячесе</a:t>
            </a:r>
            <a:r>
              <a:rPr lang="ru-RU" sz="2000" b="1" dirty="0" smtClean="0">
                <a:solidFill>
                  <a:srgbClr val="002060"/>
                </a:solidFill>
                <a:latin typeface="Times New Roman" pitchFamily="18" charset="0"/>
                <a:cs typeface="Times New Roman" pitchFamily="18" charset="0"/>
              </a:rPr>
              <a:t>:</a:t>
            </a:r>
            <a:r>
              <a:rPr lang="tt-RU" sz="2000" b="1" dirty="0" smtClean="0">
                <a:solidFill>
                  <a:srgbClr val="002060"/>
                </a:solidFill>
                <a:latin typeface="Times New Roman" pitchFamily="18" charset="0"/>
                <a:cs typeface="Times New Roman" pitchFamily="18" charset="0"/>
              </a:rPr>
              <a:t> </a:t>
            </a:r>
          </a:p>
          <a:p>
            <a:pPr algn="r"/>
            <a:r>
              <a:rPr lang="tt-RU" sz="2000" b="1" dirty="0" smtClean="0">
                <a:solidFill>
                  <a:srgbClr val="002060"/>
                </a:solidFill>
                <a:latin typeface="Times New Roman" pitchFamily="18" charset="0"/>
                <a:cs typeface="Times New Roman" pitchFamily="18" charset="0"/>
              </a:rPr>
              <a:t>Гильмутдинова  Г.Х.</a:t>
            </a:r>
            <a:endParaRPr lang="ru-RU" sz="2000" b="1" dirty="0">
              <a:solidFill>
                <a:srgbClr val="002060"/>
              </a:solidFill>
              <a:latin typeface="Times New Roman" pitchFamily="18" charset="0"/>
              <a:cs typeface="Times New Roman" pitchFamily="18" charset="0"/>
            </a:endParaRPr>
          </a:p>
        </p:txBody>
      </p:sp>
      <p:sp>
        <p:nvSpPr>
          <p:cNvPr id="8" name="TextBox 7"/>
          <p:cNvSpPr txBox="1"/>
          <p:nvPr/>
        </p:nvSpPr>
        <p:spPr>
          <a:xfrm>
            <a:off x="428596" y="1500174"/>
            <a:ext cx="8072494" cy="2308324"/>
          </a:xfrm>
          <a:prstGeom prst="rect">
            <a:avLst/>
          </a:prstGeom>
          <a:noFill/>
        </p:spPr>
        <p:txBody>
          <a:bodyPr wrap="square" rtlCol="0">
            <a:spAutoFit/>
          </a:bodyPr>
          <a:lstStyle/>
          <a:p>
            <a:r>
              <a:rPr lang="tt-RU" sz="7200" b="1" i="1" dirty="0" smtClean="0">
                <a:solidFill>
                  <a:srgbClr val="0070C0"/>
                </a:solidFill>
                <a:latin typeface="Times New Roman" pitchFamily="18" charset="0"/>
                <a:cs typeface="Times New Roman" pitchFamily="18" charset="0"/>
              </a:rPr>
              <a:t>Туган ягым – </a:t>
            </a:r>
          </a:p>
          <a:p>
            <a:r>
              <a:rPr lang="tt-RU" sz="7200" b="1" i="1" dirty="0" smtClean="0">
                <a:solidFill>
                  <a:srgbClr val="0070C0"/>
                </a:solidFill>
                <a:latin typeface="Times New Roman" pitchFamily="18" charset="0"/>
                <a:cs typeface="Times New Roman" pitchFamily="18" charset="0"/>
              </a:rPr>
              <a:t>                     гүзәлем</a:t>
            </a:r>
            <a:endParaRPr lang="ru-RU" sz="72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38160" y="0"/>
            <a:ext cx="9182160" cy="6886620"/>
          </a:xfrm>
          <a:prstGeom prst="rect">
            <a:avLst/>
          </a:prstGeom>
          <a:noFill/>
        </p:spPr>
      </p:pic>
      <p:graphicFrame>
        <p:nvGraphicFramePr>
          <p:cNvPr id="5" name="Таблица 4"/>
          <p:cNvGraphicFramePr>
            <a:graphicFrameLocks noGrp="1"/>
          </p:cNvGraphicFramePr>
          <p:nvPr/>
        </p:nvGraphicFramePr>
        <p:xfrm>
          <a:off x="214282" y="1214422"/>
          <a:ext cx="8715436" cy="5466398"/>
        </p:xfrm>
        <a:graphic>
          <a:graphicData uri="http://schemas.openxmlformats.org/drawingml/2006/table">
            <a:tbl>
              <a:tblPr firstRow="1" bandRow="1">
                <a:tableStyleId>{5C22544A-7EE6-4342-B048-85BDC9FD1C3A}</a:tableStyleId>
              </a:tblPr>
              <a:tblGrid>
                <a:gridCol w="403493"/>
                <a:gridCol w="2159870"/>
                <a:gridCol w="2270407"/>
                <a:gridCol w="1977453"/>
                <a:gridCol w="1904213"/>
              </a:tblGrid>
              <a:tr h="833857">
                <a:tc>
                  <a:txBody>
                    <a:bodyPr/>
                    <a:lstStyle/>
                    <a:p>
                      <a:r>
                        <a:rPr lang="tt-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Эшчәнлек  тәртибе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Т</a:t>
                      </a:r>
                      <a:r>
                        <a:rPr lang="tt-RU" sz="1400" dirty="0" smtClean="0">
                          <a:latin typeface="Times New Roman" pitchFamily="18" charset="0"/>
                          <a:cs typeface="Times New Roman" pitchFamily="18" charset="0"/>
                        </a:rPr>
                        <a:t>ә</a:t>
                      </a:r>
                      <a:r>
                        <a:rPr lang="ru-RU" sz="1400" dirty="0" err="1" smtClean="0">
                          <a:latin typeface="Times New Roman" pitchFamily="18" charset="0"/>
                          <a:cs typeface="Times New Roman" pitchFamily="18" charset="0"/>
                        </a:rPr>
                        <a:t>рбияче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белән балаларның  бердәм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Балаларның мөстәкыйл</a:t>
                      </a:r>
                      <a:r>
                        <a:rPr lang="ru-RU" sz="140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Әти-әниләр эшчәнлеге</a:t>
                      </a:r>
                      <a:endParaRPr lang="ru-RU" sz="1400" dirty="0">
                        <a:latin typeface="Times New Roman" pitchFamily="18" charset="0"/>
                        <a:cs typeface="Times New Roman" pitchFamily="18" charset="0"/>
                      </a:endParaRPr>
                    </a:p>
                  </a:txBody>
                  <a:tcPr/>
                </a:tc>
              </a:tr>
              <a:tr h="4632541">
                <a:tc>
                  <a:txBody>
                    <a:bodyPr/>
                    <a:lstStyle/>
                    <a:p>
                      <a:r>
                        <a:rPr lang="tt-RU" sz="1400" dirty="0" smtClean="0">
                          <a:latin typeface="Times New Roman" pitchFamily="18" charset="0"/>
                          <a:cs typeface="Times New Roman" pitchFamily="18" charset="0"/>
                        </a:rPr>
                        <a:t>1.</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2.</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3.</a:t>
                      </a:r>
                    </a:p>
                  </a:txBody>
                  <a:tcPr/>
                </a:tc>
                <a:tc>
                  <a:txBody>
                    <a:bodyPr/>
                    <a:lstStyle/>
                    <a:p>
                      <a:r>
                        <a:rPr lang="tt-RU" sz="1400" dirty="0" smtClean="0">
                          <a:latin typeface="Times New Roman" pitchFamily="18" charset="0"/>
                          <a:cs typeface="Times New Roman" pitchFamily="18" charset="0"/>
                        </a:rPr>
                        <a:t>Тематик шөгыл</a:t>
                      </a:r>
                      <a:r>
                        <a:rPr lang="ru-RU" sz="1400" dirty="0" err="1" smtClean="0">
                          <a:latin typeface="Times New Roman" pitchFamily="18" charset="0"/>
                          <a:cs typeface="Times New Roman" pitchFamily="18" charset="0"/>
                        </a:rPr>
                        <a:t>ь</a:t>
                      </a:r>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“Республикам минем Татарстан”</a:t>
                      </a:r>
                    </a:p>
                    <a:p>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Үстерешле сөйләм: </a:t>
                      </a:r>
                    </a:p>
                    <a:p>
                      <a:r>
                        <a:rPr lang="tt-RU" sz="1400" dirty="0" smtClean="0">
                          <a:latin typeface="Times New Roman" pitchFamily="18" charset="0"/>
                          <a:cs typeface="Times New Roman" pitchFamily="18" charset="0"/>
                        </a:rPr>
                        <a:t> Г.Тукай “ И</a:t>
                      </a:r>
                      <a:r>
                        <a:rPr lang="tt-RU" sz="1400" baseline="0" dirty="0" smtClean="0">
                          <a:latin typeface="Times New Roman" pitchFamily="18" charset="0"/>
                          <a:cs typeface="Times New Roman" pitchFamily="18" charset="0"/>
                        </a:rPr>
                        <a:t> туган тел, и матур тел</a:t>
                      </a:r>
                      <a:r>
                        <a:rPr lang="tt-RU" sz="14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Татар  халык әкиятен сәхнәләштерү</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Йомгаклау</a:t>
                      </a:r>
                      <a:r>
                        <a:rPr lang="ru-RU" sz="1400" baseline="0" dirty="0" smtClean="0">
                          <a:latin typeface="Times New Roman" pitchFamily="18" charset="0"/>
                          <a:cs typeface="Times New Roman" pitchFamily="18" charset="0"/>
                        </a:rPr>
                        <a:t> </a:t>
                      </a:r>
                      <a:r>
                        <a:rPr lang="ru-RU" sz="1400" baseline="0" dirty="0" err="1" smtClean="0">
                          <a:latin typeface="Times New Roman" pitchFamily="18" charset="0"/>
                          <a:cs typeface="Times New Roman" pitchFamily="18" charset="0"/>
                        </a:rPr>
                        <a:t>ш</a:t>
                      </a:r>
                      <a:r>
                        <a:rPr lang="tt-RU" sz="1400" baseline="0" dirty="0" smtClean="0">
                          <a:latin typeface="Times New Roman" pitchFamily="18" charset="0"/>
                          <a:cs typeface="Times New Roman" pitchFamily="18" charset="0"/>
                        </a:rPr>
                        <a:t>өгыле:</a:t>
                      </a: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“Үзең эшләгәч, тәмле ул- кирәк эшләп ашарга”</a:t>
                      </a:r>
                    </a:p>
                    <a:p>
                      <a:endParaRPr lang="ru-RU"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Халык авыз иҗаты әсәрләре белән таныштыру.</a:t>
                      </a:r>
                      <a:endParaRPr lang="ru-RU" sz="1400" dirty="0" smtClean="0">
                        <a:latin typeface="Times New Roman" pitchFamily="18" charset="0"/>
                        <a:cs typeface="Times New Roman" pitchFamily="18" charset="0"/>
                      </a:endParaRPr>
                    </a:p>
                    <a:p>
                      <a:pPr>
                        <a:buFont typeface="Arial" pitchFamily="34" charset="0"/>
                        <a:buNone/>
                      </a:pPr>
                      <a:r>
                        <a:rPr lang="tt-RU" sz="1400" dirty="0" smtClean="0">
                          <a:latin typeface="Times New Roman" pitchFamily="18" charset="0"/>
                          <a:cs typeface="Times New Roman" pitchFamily="18" charset="0"/>
                        </a:rPr>
                        <a:t>Җырлы-биюле уен сүзләрен,хәрәкәтләрен</a:t>
                      </a:r>
                      <a:r>
                        <a:rPr lang="tt-RU" sz="1400" baseline="0" dirty="0" smtClean="0">
                          <a:latin typeface="Times New Roman" pitchFamily="18" charset="0"/>
                          <a:cs typeface="Times New Roman" pitchFamily="18" charset="0"/>
                        </a:rPr>
                        <a:t> өйрәнү, уйнау</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Әкиятләр уку. Эчтәлеге буенча сорауларга җавап бирү</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Сәнгат</a:t>
                      </a:r>
                      <a:r>
                        <a:rPr lang="ru-RU" sz="1400" dirty="0" err="1" smtClean="0">
                          <a:latin typeface="Times New Roman" pitchFamily="18" charset="0"/>
                          <a:cs typeface="Times New Roman" pitchFamily="18" charset="0"/>
                        </a:rPr>
                        <a:t>ьле</a:t>
                      </a:r>
                      <a:r>
                        <a:rPr lang="tt-RU" sz="1400" dirty="0" smtClean="0">
                          <a:latin typeface="Times New Roman" pitchFamily="18" charset="0"/>
                          <a:cs typeface="Times New Roman" pitchFamily="18" charset="0"/>
                        </a:rPr>
                        <a:t> итеп, хәрәкәтләр белән сөйләп карау</a:t>
                      </a:r>
                    </a:p>
                    <a:p>
                      <a:pPr>
                        <a:buFont typeface="Arial" pitchFamily="34" charset="0"/>
                        <a:buNone/>
                      </a:pPr>
                      <a:endParaRPr lang="tt-RU" sz="1400" dirty="0" smtClean="0">
                        <a:latin typeface="Times New Roman" pitchFamily="18" charset="0"/>
                        <a:cs typeface="Times New Roman" pitchFamily="18" charset="0"/>
                      </a:endParaRPr>
                    </a:p>
                    <a:p>
                      <a:pPr>
                        <a:buFont typeface="Arial" pitchFamily="34" charset="0"/>
                        <a:buNone/>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Әкиятне уку, рол</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ләргә бүлү</a:t>
                      </a:r>
                    </a:p>
                    <a:p>
                      <a:pPr>
                        <a:buFont typeface="Arial" pitchFamily="34" charset="0"/>
                        <a:buNone/>
                      </a:pP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Милли ризыклар турында сөйләшү,  бавырсак пешерү</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baseline="0" dirty="0" smtClean="0">
                          <a:latin typeface="Times New Roman" pitchFamily="18" charset="0"/>
                          <a:cs typeface="Times New Roman" pitchFamily="18" charset="0"/>
                        </a:rPr>
                        <a:t>Китаплар, ал</a:t>
                      </a:r>
                      <a:r>
                        <a:rPr lang="ru-RU" sz="1400" baseline="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бомнар, рәсемнәр карау</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400" dirty="0" err="1" smtClean="0">
                          <a:latin typeface="Times New Roman" pitchFamily="18" charset="0"/>
                          <a:cs typeface="Times New Roman" pitchFamily="18" charset="0"/>
                        </a:rPr>
                        <a:t>Уеннарны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үзлектән уйнау</a:t>
                      </a:r>
                      <a:r>
                        <a:rPr lang="ru-RU" sz="14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Тыңлаган</a:t>
                      </a:r>
                      <a:r>
                        <a:rPr lang="tt-RU" sz="1400" baseline="0" dirty="0" smtClean="0">
                          <a:latin typeface="Times New Roman" pitchFamily="18" charset="0"/>
                          <a:cs typeface="Times New Roman" pitchFamily="18" charset="0"/>
                        </a:rPr>
                        <a:t> әсәрләрнең эчтәләге буенча рәсемнәр ясау</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Яттан шигыр</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не</a:t>
                      </a:r>
                      <a:r>
                        <a:rPr lang="tt-RU" sz="1400" baseline="0" dirty="0" smtClean="0">
                          <a:latin typeface="Times New Roman" pitchFamily="18" charset="0"/>
                          <a:cs typeface="Times New Roman" pitchFamily="18" charset="0"/>
                        </a:rPr>
                        <a:t> сөйләргә өйрәнү</a:t>
                      </a: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baseline="0" dirty="0" smtClean="0">
                          <a:latin typeface="Times New Roman" pitchFamily="18" charset="0"/>
                          <a:cs typeface="Times New Roman" pitchFamily="18" charset="0"/>
                        </a:rPr>
                        <a:t>Әкиятнең сүзләрен өйрәнү, рәсемнәр төшерү</a:t>
                      </a: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baseline="0" dirty="0" smtClean="0">
                          <a:latin typeface="Times New Roman" pitchFamily="18" charset="0"/>
                          <a:cs typeface="Times New Roman" pitchFamily="18" charset="0"/>
                        </a:rPr>
                        <a:t>Милли ризык әвәләү</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baseline="0" dirty="0" smtClean="0">
                          <a:latin typeface="Times New Roman" pitchFamily="18" charset="0"/>
                          <a:cs typeface="Times New Roman" pitchFamily="18" charset="0"/>
                        </a:rPr>
                        <a:t>Татар х</a:t>
                      </a:r>
                      <a:r>
                        <a:rPr lang="tt-RU" sz="1400" dirty="0" smtClean="0">
                          <a:latin typeface="Times New Roman" pitchFamily="18" charset="0"/>
                          <a:cs typeface="Times New Roman" pitchFamily="18" charset="0"/>
                        </a:rPr>
                        <a:t>алык авыз иҗаты (табышмаклар, сынамышлар, мәкал</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ләр) әсәрләре әзерләп килү</a:t>
                      </a:r>
                      <a:endParaRPr lang="ru-RU" sz="1400" dirty="0" smtClean="0">
                        <a:latin typeface="Times New Roman" pitchFamily="18" charset="0"/>
                        <a:cs typeface="Times New Roman" pitchFamily="18" charset="0"/>
                      </a:endParaRPr>
                    </a:p>
                    <a:p>
                      <a:pPr>
                        <a:buFont typeface="Arial" pitchFamily="34" charset="0"/>
                        <a:buChar char="•"/>
                      </a:pPr>
                      <a:endParaRPr lang="ru-RU" sz="1400" dirty="0" smtClean="0">
                        <a:latin typeface="Times New Roman" pitchFamily="18" charset="0"/>
                        <a:cs typeface="Times New Roman" pitchFamily="18" charset="0"/>
                      </a:endParaRPr>
                    </a:p>
                    <a:p>
                      <a:pPr>
                        <a:buFont typeface="Arial" pitchFamily="34" charset="0"/>
                        <a:buChar char="•"/>
                      </a:pPr>
                      <a:endParaRPr lang="ru-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Костюмнар әзерләргә булышу</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t-RU" sz="1400" dirty="0" smtClean="0">
                          <a:latin typeface="Times New Roman" pitchFamily="18" charset="0"/>
                          <a:cs typeface="Times New Roman" pitchFamily="18" charset="0"/>
                        </a:rPr>
                        <a:t>Милли ризыклар пешереп алып килү</a:t>
                      </a:r>
                      <a:endParaRPr lang="ru-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0" y="428604"/>
            <a:ext cx="9144000" cy="461665"/>
          </a:xfrm>
          <a:prstGeom prst="rect">
            <a:avLst/>
          </a:prstGeom>
        </p:spPr>
        <p:txBody>
          <a:bodyPr wrap="square">
            <a:spAutoFit/>
          </a:bodyPr>
          <a:lstStyle/>
          <a:p>
            <a:pPr algn="ctr"/>
            <a:r>
              <a:rPr lang="tt-RU" sz="2400" b="1" i="1" dirty="0" smtClean="0">
                <a:solidFill>
                  <a:srgbClr val="0070C0"/>
                </a:solidFill>
                <a:latin typeface="Times New Roman" pitchFamily="18" charset="0"/>
                <a:cs typeface="Times New Roman" pitchFamily="18" charset="0"/>
              </a:rPr>
              <a:t>“Республикам Татарстан” айлыгына перспектив-тематик план</a:t>
            </a:r>
            <a:endParaRPr lang="ru-RU" sz="2400" b="1" i="1" dirty="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D:\Рабочий стол\детский сад\Изображение 057.jpg"/>
          <p:cNvPicPr>
            <a:picLocks noChangeAspect="1" noChangeArrowheads="1"/>
          </p:cNvPicPr>
          <p:nvPr/>
        </p:nvPicPr>
        <p:blipFill>
          <a:blip r:embed="rId3" cstate="print"/>
          <a:srcRect/>
          <a:stretch>
            <a:fillRect/>
          </a:stretch>
        </p:blipFill>
        <p:spPr bwMode="auto">
          <a:xfrm>
            <a:off x="357158" y="2214554"/>
            <a:ext cx="2408773" cy="4286280"/>
          </a:xfrm>
          <a:prstGeom prst="rect">
            <a:avLst/>
          </a:prstGeom>
          <a:ln>
            <a:noFill/>
          </a:ln>
          <a:effectLst>
            <a:outerShdw blurRad="292100" dist="139700" dir="2700000" algn="tl" rotWithShape="0">
              <a:srgbClr val="333333">
                <a:alpha val="65000"/>
              </a:srgbClr>
            </a:outerShdw>
          </a:effectLst>
        </p:spPr>
      </p:pic>
      <p:pic>
        <p:nvPicPr>
          <p:cNvPr id="6" name="Picture 3" descr="D:\Рабочий стол\детский сад\Изображение 014.jpg"/>
          <p:cNvPicPr>
            <a:picLocks noChangeAspect="1" noChangeArrowheads="1"/>
          </p:cNvPicPr>
          <p:nvPr/>
        </p:nvPicPr>
        <p:blipFill>
          <a:blip r:embed="rId4" cstate="print"/>
          <a:srcRect/>
          <a:stretch>
            <a:fillRect/>
          </a:stretch>
        </p:blipFill>
        <p:spPr bwMode="auto">
          <a:xfrm>
            <a:off x="3214678" y="1285860"/>
            <a:ext cx="2408774" cy="4286280"/>
          </a:xfrm>
          <a:prstGeom prst="rect">
            <a:avLst/>
          </a:prstGeom>
          <a:ln>
            <a:noFill/>
          </a:ln>
          <a:effectLst>
            <a:outerShdw blurRad="292100" dist="139700" dir="2700000" algn="tl" rotWithShape="0">
              <a:srgbClr val="333333">
                <a:alpha val="65000"/>
              </a:srgbClr>
            </a:outerShdw>
          </a:effectLst>
        </p:spPr>
      </p:pic>
      <p:pic>
        <p:nvPicPr>
          <p:cNvPr id="7" name="Picture 7" descr="D:\Рабочий стол\детский сад\Изображение 051.jpg"/>
          <p:cNvPicPr>
            <a:picLocks noChangeAspect="1" noChangeArrowheads="1"/>
          </p:cNvPicPr>
          <p:nvPr/>
        </p:nvPicPr>
        <p:blipFill>
          <a:blip r:embed="rId5" cstate="print"/>
          <a:srcRect/>
          <a:stretch>
            <a:fillRect/>
          </a:stretch>
        </p:blipFill>
        <p:spPr bwMode="auto">
          <a:xfrm>
            <a:off x="6143636" y="2285992"/>
            <a:ext cx="2428892" cy="432207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57224" y="428604"/>
            <a:ext cx="7286676" cy="584775"/>
          </a:xfrm>
          <a:prstGeom prst="rect">
            <a:avLst/>
          </a:prstGeom>
          <a:noFill/>
        </p:spPr>
        <p:txBody>
          <a:bodyPr wrap="square" rtlCol="0">
            <a:spAutoFit/>
          </a:bodyPr>
          <a:lstStyle/>
          <a:p>
            <a:pPr algn="ctr"/>
            <a:r>
              <a:rPr lang="tt-RU" sz="3200" b="1" dirty="0" smtClean="0">
                <a:solidFill>
                  <a:srgbClr val="0070C0"/>
                </a:solidFill>
                <a:latin typeface="Times New Roman" pitchFamily="18" charset="0"/>
                <a:cs typeface="Times New Roman" pitchFamily="18" charset="0"/>
              </a:rPr>
              <a:t>Татар халык бизәкләре һәм ашлары</a:t>
            </a:r>
            <a:endParaRPr lang="ru-RU" sz="3200" b="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pic>
        <p:nvPicPr>
          <p:cNvPr id="5" name="Picture 4" descr="D:\Рабочий стол\детский сад\Изображение 025.jpg"/>
          <p:cNvPicPr>
            <a:picLocks noChangeAspect="1" noChangeArrowheads="1"/>
          </p:cNvPicPr>
          <p:nvPr/>
        </p:nvPicPr>
        <p:blipFill>
          <a:blip r:embed="rId3" cstate="print"/>
          <a:srcRect/>
          <a:stretch>
            <a:fillRect/>
          </a:stretch>
        </p:blipFill>
        <p:spPr bwMode="auto">
          <a:xfrm>
            <a:off x="214282" y="4071942"/>
            <a:ext cx="4071967" cy="2288336"/>
          </a:xfrm>
          <a:prstGeom prst="rect">
            <a:avLst/>
          </a:prstGeom>
          <a:ln>
            <a:noFill/>
          </a:ln>
          <a:effectLst>
            <a:outerShdw blurRad="292100" dist="139700" dir="2700000" algn="tl" rotWithShape="0">
              <a:srgbClr val="333333">
                <a:alpha val="65000"/>
              </a:srgbClr>
            </a:outerShdw>
          </a:effectLst>
        </p:spPr>
      </p:pic>
      <p:pic>
        <p:nvPicPr>
          <p:cNvPr id="10243" name="Picture 3" descr="D:\Рабочий стол\детский сад\Изображение 087.jpg"/>
          <p:cNvPicPr>
            <a:picLocks noChangeAspect="1" noChangeArrowheads="1"/>
          </p:cNvPicPr>
          <p:nvPr/>
        </p:nvPicPr>
        <p:blipFill>
          <a:blip r:embed="rId4" cstate="print"/>
          <a:srcRect/>
          <a:stretch>
            <a:fillRect/>
          </a:stretch>
        </p:blipFill>
        <p:spPr bwMode="auto">
          <a:xfrm>
            <a:off x="4714876" y="4000504"/>
            <a:ext cx="4095107" cy="2301340"/>
          </a:xfrm>
          <a:prstGeom prst="rect">
            <a:avLst/>
          </a:prstGeom>
          <a:ln>
            <a:noFill/>
          </a:ln>
          <a:effectLst>
            <a:outerShdw blurRad="292100" dist="139700" dir="2700000" algn="tl" rotWithShape="0">
              <a:srgbClr val="333333">
                <a:alpha val="65000"/>
              </a:srgbClr>
            </a:outerShdw>
          </a:effectLst>
        </p:spPr>
      </p:pic>
      <p:pic>
        <p:nvPicPr>
          <p:cNvPr id="10244" name="Picture 4" descr="D:\Рабочий стол\детский сад\Изображение 041.jpg"/>
          <p:cNvPicPr>
            <a:picLocks noChangeAspect="1" noChangeArrowheads="1"/>
          </p:cNvPicPr>
          <p:nvPr/>
        </p:nvPicPr>
        <p:blipFill>
          <a:blip r:embed="rId5" cstate="print"/>
          <a:srcRect/>
          <a:stretch>
            <a:fillRect/>
          </a:stretch>
        </p:blipFill>
        <p:spPr bwMode="auto">
          <a:xfrm>
            <a:off x="2500298" y="1357298"/>
            <a:ext cx="4143404" cy="23284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4348" y="500042"/>
            <a:ext cx="7858180" cy="584775"/>
          </a:xfrm>
          <a:prstGeom prst="rect">
            <a:avLst/>
          </a:prstGeom>
          <a:noFill/>
        </p:spPr>
        <p:txBody>
          <a:bodyPr wrap="square" rtlCol="0">
            <a:spAutoFit/>
          </a:bodyPr>
          <a:lstStyle/>
          <a:p>
            <a:pPr algn="ctr"/>
            <a:r>
              <a:rPr lang="tt-RU" sz="3200" b="1" dirty="0" smtClean="0">
                <a:solidFill>
                  <a:srgbClr val="0070C0"/>
                </a:solidFill>
                <a:latin typeface="Times New Roman" pitchFamily="18" charset="0"/>
                <a:cs typeface="Times New Roman" pitchFamily="18" charset="0"/>
              </a:rPr>
              <a:t>Татар халык киемнәре һәм уеннары </a:t>
            </a:r>
            <a:endParaRPr lang="ru-RU" sz="3200" b="1" dirty="0">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Рабочий стол\Д. садик\Шаблоны\fuzz_green.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8675" name="Rectangle 3"/>
          <p:cNvSpPr>
            <a:spLocks noChangeArrowheads="1"/>
          </p:cNvSpPr>
          <p:nvPr/>
        </p:nvSpPr>
        <p:spPr bwMode="auto">
          <a:xfrm>
            <a:off x="285720" y="700962"/>
            <a:ext cx="857256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Максат:</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Татар халык ашлары турында белемнәрен киңәйтү, халык авыз иҗаты аша балаларның сөйләм осталыкларын үстерү,татар халык ашларын белдергән сүзләр хисабына сүзлек байлыгын арттыру, дөрес итеп җөмләләр төзергә өйрәтүне дәвам итү, татар теленә хас авазларның әйтелешен ныгыту,  пөхтә эшләү күнекмәсен үзләштерү, балаларда халкыбызның күркәм гореф-гадәтләрен, хезмәт сөючәнлек, кунакчыллык, әдәплелек сыйфатларын тәрбияләү.</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Җиһазлау: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татар милли ризыклары рәсемнәре, уен өчен маскалар, балалар өчен ал япкычлар һәм яулыклар, камыр, такталар, чәй табыны, магнитофон язмалары.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Әдәбият:</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Исәнбәт Н. “Балалар фольклоры”, Казан, 1984.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Шөгыльнең барышы:</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Тәрбияче(Т):</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Хәерле иртә, балалар! Карагыз әле, безгә бүген кунаклар килгән. Әйдәгез, бергәләп табигатькә, апаларга хәерле көн телик: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Хәерле иртә,апалар,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Хәерле иртә, агачлар,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Хәерле иртә, кошлар,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Хәерле иртә, дуслар!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-Әйткәнемчә, бүген бездә кунаклар бар. Ә кунакчыллык, ачык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йөзле булу – безнең татар халкының күркәм сыйфатларының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берсе. Кунак өйгә килеп керүгә, хуҗалар аңа хөрмәт күрсәтә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башлыйлар. Урынның түрен бирү, ризыкның иң тәмлеләре белән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генә сыйлау – беренче чиратта. Сезнең дә әниләрегез кунак килсә,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тәмле ризыклар пешерә торгандыр, сездә аларга булышасыздыр.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1бала: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Әнием пешермәгән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Ризык юктыр дөньяда.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Кызыгып карап торгач,</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Өйрәтә ул миңа да.</a:t>
            </a:r>
            <a:endParaRPr kumimoji="0" lang="tt-RU"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66768" y="188640"/>
            <a:ext cx="9715568" cy="461665"/>
          </a:xfrm>
          <a:prstGeom prst="rect">
            <a:avLst/>
          </a:prstGeom>
          <a:noFill/>
        </p:spPr>
        <p:txBody>
          <a:bodyPr wrap="square" rtlCol="0">
            <a:spAutoFit/>
          </a:bodyPr>
          <a:lstStyle/>
          <a:p>
            <a:pPr algn="ctr"/>
            <a:r>
              <a:rPr lang="tt-RU" sz="2400" b="1" dirty="0" smtClean="0">
                <a:solidFill>
                  <a:srgbClr val="0070C0"/>
                </a:solidFill>
                <a:latin typeface="Times New Roman" pitchFamily="18" charset="0"/>
                <a:cs typeface="Times New Roman" pitchFamily="18" charset="0"/>
              </a:rPr>
              <a:t>Йомгаклау шөгыле: </a:t>
            </a:r>
            <a:r>
              <a:rPr lang="tt-RU" sz="2000" b="1" dirty="0" smtClean="0">
                <a:solidFill>
                  <a:srgbClr val="0070C0"/>
                </a:solidFill>
                <a:latin typeface="Times New Roman" pitchFamily="18" charset="0"/>
                <a:cs typeface="Times New Roman" pitchFamily="18" charset="0"/>
              </a:rPr>
              <a:t>“Үзең эшләгәч, тәмле ул – кирәк эшләп ашарга”</a:t>
            </a:r>
            <a:endParaRPr lang="ru-RU"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чий стол\Д. садик\Шаблоны\fuzz_green.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053" name="Rectangle 5"/>
          <p:cNvSpPr>
            <a:spLocks noChangeArrowheads="1"/>
          </p:cNvSpPr>
          <p:nvPr/>
        </p:nvSpPr>
        <p:spPr bwMode="auto">
          <a:xfrm>
            <a:off x="357158" y="103327"/>
            <a:ext cx="857256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2бала: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Ниләр генә белми ул,</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Йөзем белән икмәкләр,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Гөбәдия, кабартма,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Коймаклар, тәбикмәкләр.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3бала:</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Өчпочмаклар, бәлешләр,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Исемсезләре шактый.</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Кыстыбый, пәрәмәчне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Хәтта әти дә мактый!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Менә  нинди уңган безнең әниләребез! Кемнең әнисе нәрсә</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пешерә, тыңлап карыйк әле.</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Әни бәлеш (коймак...) пешерә.</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-Әйе, әниләрегез бу ризыкларны бар күңел җылысын биреп,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иренмичә әзерли, кунакларны сыйлый. Безнең дә бүген кунакларыбыз бар. Шулай булгач, аларны сыйламыйча булмас.</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-Әйдәгез, бергәләп тәмле ризык пешерик, ә нәрсә пешерәсен безгә табышмак әйтер.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Әз генә камыр алсак,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Вак-вак итеп турасак,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Майлы табага салсак,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Нәрсә булыр? (бавырсак).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-Дөрес, балалар, бавырсак пешерербез. Бавырсакны элек-электән безнең әбиләребез муллык, байлык символы итеп пешергәннәр.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 хәзер эшкә әзерләник. Иң беренче нәрсә эшлибез?</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-Чәчләрне җыябыз, алъяпкыч киябез, кулларны юабыз.</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Балалар киенеп, юынып өстәл янына килә.</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-Менә без эш башларга әзер. Бавырсак пешерү өчен нәрсәләр кирәк?</a:t>
            </a:r>
            <a:endParaRPr kumimoji="0" lang="tt-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Рабочий стол\Д. садик\Шаблоны\fuzz_green.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4101" name="Rectangle 5"/>
          <p:cNvSpPr>
            <a:spLocks noChangeArrowheads="1"/>
          </p:cNvSpPr>
          <p:nvPr/>
        </p:nvSpPr>
        <p:spPr bwMode="auto">
          <a:xfrm>
            <a:off x="357158" y="385332"/>
            <a:ext cx="8429684"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 сарайның эчендә</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Көмеш су да, алтын су.</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Юк ишеге, тәрәзәсе,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Суларын эчәм дисәң,</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Була аны җимерәсе (йомырка).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 түгел, сыек, кар түгел, ак (сөт).</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-Камыр ашын нәрсәдән башка пешереп булмый (оннан).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Әйе, он да кирәк, тагын бераз гына шикәр комы да өстәсәк,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камыр әзер була.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-Эш өчен тагын ниләр кирәк? (такта, он)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-Эшләү өчен бармакларыбызны язып алыйк: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Хәзер ясыйбыз коймак,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Аннан ясыйк өчпочмак,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Монсы булыр бавырсак,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 чәк-чәк вак-вак, вак-вак.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Балалар эше (татар көе яңгырый).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 </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–Алдыгыздагы камырдан бармак юанлыгы бау тәгәрәтәбез, вак кисәкләргә бүләбез һәм алардан кечкенә шарлар әвәлибез. Чиста эшлибез, идәнгә он, камыр төшермәскә тырышабыз. Эшләве күңеллерәк булыр,                       мәкаль әйтешик.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Балалар:</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Эше җайлының ашы да тәмле.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Агач җимеше белән, кеше эше белән.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Аз сөйлә, күп эшлә.</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Ашыккан – ашка пешкән.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Башлаган эшнең беткәне яхшы.</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Эш беткәч, уйнарга ярый.</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-Менә бавырсаклар әзер, пешерәсе генә калды. Аны ничек пешерәләр соң?</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-Майда кыздыралар.</a:t>
            </a:r>
            <a:endParaRPr kumimoji="0" lang="tt-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Рабочий стол\Д. садик\Шаблоны\fuzz_green.jpg"/>
          <p:cNvPicPr>
            <a:picLocks noChangeAspect="1" noChangeArrowheads="1"/>
          </p:cNvPicPr>
          <p:nvPr/>
        </p:nvPicPr>
        <p:blipFill>
          <a:blip r:embed="rId2" cstate="print"/>
          <a:srcRect/>
          <a:stretch>
            <a:fillRect/>
          </a:stretch>
        </p:blipFill>
        <p:spPr bwMode="auto">
          <a:xfrm>
            <a:off x="-285784" y="-214338"/>
            <a:ext cx="9753600" cy="7315200"/>
          </a:xfrm>
          <a:prstGeom prst="rect">
            <a:avLst/>
          </a:prstGeom>
          <a:noFill/>
        </p:spPr>
      </p:pic>
      <p:sp>
        <p:nvSpPr>
          <p:cNvPr id="5122" name="Rectangle 2"/>
          <p:cNvSpPr>
            <a:spLocks noChangeArrowheads="1"/>
          </p:cNvSpPr>
          <p:nvPr/>
        </p:nvSpPr>
        <p:spPr bwMode="auto">
          <a:xfrm>
            <a:off x="0" y="559561"/>
            <a:ext cx="9144000" cy="55245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-Бик дөрес. Хәзер Алисаның</a:t>
            </a:r>
            <a:r>
              <a:rPr kumimoji="0" lang="tt-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әнисе</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аларны ашханәгә алып төшеп, пешереп алып менер.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 без өстәлне җыештырып, кулларны юып, чәй табыны әзерлик.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“Самавыр” уены.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 хәзер табынга рәхим итегез, үзебез пешергән бавырсаклар белән тәмләп чәй эчик. Табын кагыйдәләрен искә төшерик: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-Табында без һәрчак кунак,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Кунак булсаң, тыйнак бул!</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Кирәкмәс сүзләр сөйләмә,</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Түкмә, чәчмә, җыйнак бул!</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Кашык сине ияртмәсен,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Син хуҗа бул кашыкка,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Табында һәркем сынала,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Комсызланма, ашыкма!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Ризыгыңны чәйнәп аша,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Авыз төеп тутырма,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Чапылдатма, күршеләргә</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Бәреп-сугып утырма!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Ашаган йөрәккә ятсын,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Яхшырак эшләр башың,</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Әйдә, табынга рәхим ит,</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Бик тәмле булсын ашың! (В. Хәйруллина).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Балалар кунакларны табынга дәшәл</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a:t>
            </a:r>
            <a:r>
              <a:rPr kumimoji="0" lang="tt-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аннары үзләре утыралар.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91657" cy="6893743"/>
          </a:xfrm>
          <a:prstGeom prst="rect">
            <a:avLst/>
          </a:prstGeom>
          <a:noFill/>
        </p:spPr>
      </p:pic>
      <p:sp>
        <p:nvSpPr>
          <p:cNvPr id="5" name="Прямоугольник 4"/>
          <p:cNvSpPr/>
          <p:nvPr/>
        </p:nvSpPr>
        <p:spPr>
          <a:xfrm>
            <a:off x="928662" y="642918"/>
            <a:ext cx="7286676" cy="769441"/>
          </a:xfrm>
          <a:prstGeom prst="rect">
            <a:avLst/>
          </a:prstGeom>
        </p:spPr>
        <p:txBody>
          <a:bodyPr wrap="square">
            <a:spAutoFit/>
          </a:bodyPr>
          <a:lstStyle/>
          <a:p>
            <a:pPr algn="ctr"/>
            <a:r>
              <a:rPr lang="tt-RU" sz="4400" b="1" i="1" dirty="0" smtClean="0">
                <a:solidFill>
                  <a:srgbClr val="0070C0"/>
                </a:solidFill>
                <a:latin typeface="Times New Roman" pitchFamily="18" charset="0"/>
                <a:cs typeface="Times New Roman" pitchFamily="18" charset="0"/>
              </a:rPr>
              <a:t>Көтелгән нәтиҗәләр</a:t>
            </a:r>
            <a:endParaRPr lang="ru-RU" sz="4400" b="1" i="1" dirty="0">
              <a:solidFill>
                <a:srgbClr val="0070C0"/>
              </a:solidFill>
              <a:latin typeface="Times New Roman" pitchFamily="18" charset="0"/>
              <a:cs typeface="Times New Roman" pitchFamily="18" charset="0"/>
            </a:endParaRPr>
          </a:p>
        </p:txBody>
      </p:sp>
      <p:sp>
        <p:nvSpPr>
          <p:cNvPr id="7" name="TextBox 6"/>
          <p:cNvSpPr txBox="1"/>
          <p:nvPr/>
        </p:nvSpPr>
        <p:spPr>
          <a:xfrm>
            <a:off x="500034" y="1928802"/>
            <a:ext cx="8143932" cy="4093428"/>
          </a:xfrm>
          <a:prstGeom prst="rect">
            <a:avLst/>
          </a:prstGeom>
          <a:noFill/>
        </p:spPr>
        <p:txBody>
          <a:bodyPr wrap="square" rtlCol="0">
            <a:spAutoFit/>
          </a:bodyPr>
          <a:lstStyle/>
          <a:p>
            <a:pPr algn="just"/>
            <a:r>
              <a:rPr lang="tt-RU" dirty="0" smtClean="0">
                <a:latin typeface="Times New Roman" pitchFamily="18" charset="0"/>
                <a:cs typeface="Times New Roman" pitchFamily="18" charset="0"/>
              </a:rPr>
              <a:t>   </a:t>
            </a:r>
            <a:r>
              <a:rPr lang="tt-RU" sz="2000" dirty="0" smtClean="0">
                <a:solidFill>
                  <a:srgbClr val="002060"/>
                </a:solidFill>
                <a:latin typeface="Times New Roman" pitchFamily="18" charset="0"/>
                <a:cs typeface="Times New Roman" pitchFamily="18" charset="0"/>
              </a:rPr>
              <a:t>Проект дәвамында нәсел, гаилә әг</a:t>
            </a:r>
            <a:r>
              <a:rPr lang="ru-RU" sz="2000" dirty="0" err="1" smtClean="0">
                <a:solidFill>
                  <a:srgbClr val="002060"/>
                </a:solidFill>
                <a:latin typeface="Times New Roman" pitchFamily="18" charset="0"/>
                <a:cs typeface="Times New Roman" pitchFamily="18" charset="0"/>
              </a:rPr>
              <a:t>ъзалары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Алабуга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шәһәре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аның</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күренекле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шәхесләре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истәлекле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урыннары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шулай</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ук</a:t>
            </a:r>
            <a:r>
              <a:rPr lang="ru-RU" sz="2000" dirty="0" smtClean="0">
                <a:solidFill>
                  <a:srgbClr val="002060"/>
                </a:solidFill>
                <a:latin typeface="Times New Roman" pitchFamily="18" charset="0"/>
                <a:cs typeface="Times New Roman" pitchFamily="18" charset="0"/>
              </a:rPr>
              <a:t> Татарстан </a:t>
            </a:r>
            <a:r>
              <a:rPr lang="ru-RU" sz="2000" dirty="0" err="1" smtClean="0">
                <a:solidFill>
                  <a:srgbClr val="002060"/>
                </a:solidFill>
                <a:latin typeface="Times New Roman" pitchFamily="18" charset="0"/>
                <a:cs typeface="Times New Roman" pitchFamily="18" charset="0"/>
              </a:rPr>
              <a:t>Республикасы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турында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әти-әниләр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ярдәме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белән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зур</a:t>
            </a:r>
            <a:r>
              <a:rPr lang="ru-RU" sz="2000" dirty="0" smtClean="0">
                <a:solidFill>
                  <a:srgbClr val="002060"/>
                </a:solidFill>
                <a:latin typeface="Times New Roman" pitchFamily="18" charset="0"/>
                <a:cs typeface="Times New Roman" pitchFamily="18" charset="0"/>
              </a:rPr>
              <a:t> материал </a:t>
            </a:r>
            <a:r>
              <a:rPr lang="ru-RU" sz="2000" dirty="0" err="1" smtClean="0">
                <a:solidFill>
                  <a:srgbClr val="002060"/>
                </a:solidFill>
                <a:latin typeface="Times New Roman" pitchFamily="18" charset="0"/>
                <a:cs typeface="Times New Roman" pitchFamily="18" charset="0"/>
              </a:rPr>
              <a:t>тупланды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Бик</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күп уеннар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халык</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авыз</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иҗаты һәм күренекле шәхесләребезнең иҗаты белән таныштык</a:t>
            </a:r>
            <a:r>
              <a:rPr lang="ru-RU" sz="2000" dirty="0" smtClean="0">
                <a:solidFill>
                  <a:srgbClr val="002060"/>
                </a:solidFill>
                <a:latin typeface="Times New Roman" pitchFamily="18" charset="0"/>
                <a:cs typeface="Times New Roman" pitchFamily="18" charset="0"/>
              </a:rPr>
              <a:t>. </a:t>
            </a:r>
          </a:p>
          <a:p>
            <a:pPr algn="just"/>
            <a:r>
              <a:rPr lang="tt-RU" sz="2000" dirty="0" smtClean="0">
                <a:solidFill>
                  <a:srgbClr val="002060"/>
                </a:solidFill>
                <a:latin typeface="Times New Roman" pitchFamily="18" charset="0"/>
                <a:cs typeface="Times New Roman" pitchFamily="18" charset="0"/>
              </a:rPr>
              <a:t>   Нәсел   һәм нәсел агачы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турында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кызыксынучанлыклары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һәм  белемнәре артты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Әти-әниләр белән бергәлектә эшләү нәтиҗәсендә балалар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һәм әти-әниләр арасында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җылы мөнәсәбәт үсте.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Балаларда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бер-берсенә,</a:t>
            </a:r>
            <a:r>
              <a:rPr lang="ru-RU" sz="2000" dirty="0" smtClean="0">
                <a:solidFill>
                  <a:srgbClr val="002060"/>
                </a:solidFill>
                <a:latin typeface="Times New Roman" pitchFamily="18" charset="0"/>
                <a:cs typeface="Times New Roman" pitchFamily="18" charset="0"/>
              </a:rPr>
              <a:t> </a:t>
            </a:r>
            <a:r>
              <a:rPr lang="tt-RU" sz="2000" dirty="0" smtClean="0">
                <a:solidFill>
                  <a:srgbClr val="002060"/>
                </a:solidFill>
                <a:latin typeface="Times New Roman" pitchFamily="18" charset="0"/>
                <a:cs typeface="Times New Roman" pitchFamily="18" charset="0"/>
              </a:rPr>
              <a:t>гаилә әг</a:t>
            </a:r>
            <a:r>
              <a:rPr lang="ru-RU" sz="2000" dirty="0" err="1" smtClean="0">
                <a:solidFill>
                  <a:srgbClr val="002060"/>
                </a:solidFill>
                <a:latin typeface="Times New Roman" pitchFamily="18" charset="0"/>
                <a:cs typeface="Times New Roman" pitchFamily="18" charset="0"/>
              </a:rPr>
              <a:t>ъзаларына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өлкән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буынга</a:t>
            </a:r>
            <a:r>
              <a:rPr lang="ru-RU" sz="2000" dirty="0" smtClean="0">
                <a:solidFill>
                  <a:srgbClr val="002060"/>
                </a:solidFill>
                <a:latin typeface="Times New Roman" pitchFamily="18" charset="0"/>
                <a:cs typeface="Times New Roman" pitchFamily="18" charset="0"/>
              </a:rPr>
              <a:t> карата </a:t>
            </a:r>
            <a:r>
              <a:rPr lang="ru-RU" sz="2000" dirty="0" err="1" smtClean="0">
                <a:solidFill>
                  <a:srgbClr val="002060"/>
                </a:solidFill>
                <a:latin typeface="Times New Roman" pitchFamily="18" charset="0"/>
                <a:cs typeface="Times New Roman" pitchFamily="18" charset="0"/>
              </a:rPr>
              <a:t>хөрмәт</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һәм</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ихтирам</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артты</a:t>
            </a:r>
            <a:r>
              <a:rPr lang="ru-RU" sz="2000" dirty="0" smtClean="0">
                <a:solidFill>
                  <a:srgbClr val="002060"/>
                </a:solidFill>
                <a:latin typeface="Times New Roman" pitchFamily="18" charset="0"/>
                <a:cs typeface="Times New Roman" pitchFamily="18" charset="0"/>
              </a:rPr>
              <a:t>.</a:t>
            </a:r>
          </a:p>
          <a:p>
            <a:pPr algn="just"/>
            <a:r>
              <a:rPr lang="tt-RU" sz="2000" dirty="0" smtClean="0">
                <a:solidFill>
                  <a:srgbClr val="002060"/>
                </a:solidFill>
                <a:latin typeface="Times New Roman" pitchFamily="18" charset="0"/>
                <a:cs typeface="Times New Roman" pitchFamily="18" charset="0"/>
              </a:rPr>
              <a:t>   Балаларның сүз байлыгы артты. Тасвирлап сөйләү күнекмәләре үсте.</a:t>
            </a:r>
          </a:p>
          <a:p>
            <a:pPr algn="just"/>
            <a:r>
              <a:rPr lang="tt-RU" sz="2000" dirty="0" smtClean="0">
                <a:solidFill>
                  <a:srgbClr val="002060"/>
                </a:solidFill>
                <a:latin typeface="Times New Roman" pitchFamily="18" charset="0"/>
                <a:cs typeface="Times New Roman" pitchFamily="18" charset="0"/>
              </a:rPr>
              <a:t>Әти-әниләр һәм тәрбиячеләр арасында үзара мөнәсәбәтләрне дәвам иттерү теләге туды.</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253534" cy="6940151"/>
          </a:xfrm>
          <a:prstGeom prst="rect">
            <a:avLst/>
          </a:prstGeom>
          <a:noFill/>
        </p:spPr>
      </p:pic>
      <p:sp>
        <p:nvSpPr>
          <p:cNvPr id="8" name="TextBox 7"/>
          <p:cNvSpPr txBox="1"/>
          <p:nvPr/>
        </p:nvSpPr>
        <p:spPr>
          <a:xfrm>
            <a:off x="928662" y="428604"/>
            <a:ext cx="7215238" cy="707886"/>
          </a:xfrm>
          <a:prstGeom prst="rect">
            <a:avLst/>
          </a:prstGeom>
          <a:noFill/>
        </p:spPr>
        <p:txBody>
          <a:bodyPr wrap="square" rtlCol="0">
            <a:spAutoFit/>
          </a:bodyPr>
          <a:lstStyle/>
          <a:p>
            <a:pPr algn="ctr"/>
            <a:r>
              <a:rPr lang="tt-RU" sz="4000" b="1" dirty="0" smtClean="0">
                <a:solidFill>
                  <a:srgbClr val="002060"/>
                </a:solidFill>
                <a:latin typeface="Times New Roman" pitchFamily="18" charset="0"/>
                <a:cs typeface="Times New Roman" pitchFamily="18" charset="0"/>
              </a:rPr>
              <a:t>Кулланылган әдәбият</a:t>
            </a:r>
            <a:endParaRPr lang="ru-RU" sz="4000" b="1" dirty="0">
              <a:solidFill>
                <a:srgbClr val="002060"/>
              </a:solidFill>
              <a:latin typeface="Times New Roman" pitchFamily="18" charset="0"/>
              <a:cs typeface="Times New Roman" pitchFamily="18" charset="0"/>
            </a:endParaRPr>
          </a:p>
        </p:txBody>
      </p:sp>
      <p:sp>
        <p:nvSpPr>
          <p:cNvPr id="9" name="TextBox 8"/>
          <p:cNvSpPr txBox="1"/>
          <p:nvPr/>
        </p:nvSpPr>
        <p:spPr>
          <a:xfrm>
            <a:off x="571472" y="1142984"/>
            <a:ext cx="8072494" cy="5909310"/>
          </a:xfrm>
          <a:prstGeom prst="rect">
            <a:avLst/>
          </a:prstGeom>
          <a:noFill/>
        </p:spPr>
        <p:txBody>
          <a:bodyPr wrap="square" rtlCol="0">
            <a:spAutoFit/>
          </a:bodyPr>
          <a:lstStyle/>
          <a:p>
            <a:pPr marL="342900" indent="-342900">
              <a:buAutoNum type="arabicPeriod"/>
            </a:pPr>
            <a:r>
              <a:rPr lang="tt-RU" sz="2000" dirty="0" smtClean="0">
                <a:latin typeface="Times New Roman" pitchFamily="18" charset="0"/>
                <a:cs typeface="Times New Roman" pitchFamily="18" charset="0"/>
              </a:rPr>
              <a:t>Яг</a:t>
            </a:r>
            <a:r>
              <a:rPr lang="ru-RU" sz="2000" dirty="0" smtClean="0">
                <a:latin typeface="Times New Roman" pitchFamily="18" charset="0"/>
                <a:cs typeface="Times New Roman" pitchFamily="18" charset="0"/>
              </a:rPr>
              <a:t>ъ</a:t>
            </a:r>
            <a:r>
              <a:rPr lang="tt-RU" sz="2000" smtClean="0">
                <a:latin typeface="Times New Roman" pitchFamily="18" charset="0"/>
                <a:cs typeface="Times New Roman" pitchFamily="18" charset="0"/>
              </a:rPr>
              <a:t>фаров </a:t>
            </a:r>
            <a:r>
              <a:rPr lang="tt-RU" sz="2000" dirty="0" smtClean="0">
                <a:latin typeface="Times New Roman" pitchFamily="18" charset="0"/>
                <a:cs typeface="Times New Roman" pitchFamily="18" charset="0"/>
              </a:rPr>
              <a:t>Р.Ф. Ал кирәк, гәл кирәк. -Казан:Мәгариф, 1995.</a:t>
            </a:r>
          </a:p>
          <a:p>
            <a:pPr marL="342900" indent="-342900">
              <a:buAutoNum type="arabicPeriod"/>
            </a:pPr>
            <a:r>
              <a:rPr lang="tt-RU" sz="2000" dirty="0" smtClean="0">
                <a:latin typeface="Times New Roman" pitchFamily="18" charset="0"/>
                <a:cs typeface="Times New Roman" pitchFamily="18" charset="0"/>
              </a:rPr>
              <a:t>Борһанова Р.А.  Туган як табигате белән таныштыру.- Казан: ИУУ РТ, 1997.</a:t>
            </a:r>
          </a:p>
          <a:p>
            <a:pPr marL="342900" indent="-342900">
              <a:buAutoNum type="arabicPeriod"/>
            </a:pPr>
            <a:r>
              <a:rPr lang="tt-RU" sz="2000" dirty="0" smtClean="0">
                <a:latin typeface="Times New Roman" pitchFamily="18" charset="0"/>
                <a:cs typeface="Times New Roman" pitchFamily="18" charset="0"/>
              </a:rPr>
              <a:t>Гарәфиева Г.З. Сөмбеләне кем белә?  Казан-ТаРИХ-2003.</a:t>
            </a:r>
          </a:p>
          <a:p>
            <a:pPr marL="342900" indent="-342900">
              <a:buAutoNum type="arabicPeriod"/>
            </a:pPr>
            <a:r>
              <a:rPr lang="tt-RU" sz="2000" dirty="0" smtClean="0">
                <a:latin typeface="Times New Roman" pitchFamily="18" charset="0"/>
                <a:cs typeface="Times New Roman" pitchFamily="18" charset="0"/>
              </a:rPr>
              <a:t>Исәнбәт Н. Балалар Фол</a:t>
            </a:r>
            <a:r>
              <a:rPr lang="ru-RU" sz="2000" dirty="0" err="1" smtClean="0">
                <a:latin typeface="Times New Roman" pitchFamily="18" charset="0"/>
                <a:cs typeface="Times New Roman" pitchFamily="18" charset="0"/>
              </a:rPr>
              <a:t>ь</a:t>
            </a:r>
            <a:r>
              <a:rPr lang="tt-RU" sz="2000" dirty="0" smtClean="0">
                <a:latin typeface="Times New Roman" pitchFamily="18" charset="0"/>
                <a:cs typeface="Times New Roman" pitchFamily="18" charset="0"/>
              </a:rPr>
              <a:t>клоры –Казан , Татарстан китап нәшрияты,1984.</a:t>
            </a:r>
          </a:p>
          <a:p>
            <a:pPr marL="342900" indent="-342900">
              <a:buAutoNum type="arabicPeriod"/>
            </a:pPr>
            <a:r>
              <a:rPr lang="tt-RU" sz="2000" dirty="0" smtClean="0">
                <a:latin typeface="Times New Roman" pitchFamily="18" charset="0"/>
                <a:cs typeface="Times New Roman" pitchFamily="18" charset="0"/>
              </a:rPr>
              <a:t>Кашапова М.Ф. Иң гүзәл тел – туган тел. Казан,: РИ</a:t>
            </a:r>
            <a:r>
              <a:rPr lang="ru-RU" sz="2000" dirty="0" smtClean="0">
                <a:latin typeface="Times New Roman" pitchFamily="18" charset="0"/>
                <a:cs typeface="Times New Roman" pitchFamily="18" charset="0"/>
              </a:rPr>
              <a:t>Ц</a:t>
            </a:r>
            <a:r>
              <a:rPr lang="tt-RU" sz="2000" dirty="0" smtClean="0">
                <a:latin typeface="Times New Roman" pitchFamily="18" charset="0"/>
                <a:cs typeface="Times New Roman" pitchFamily="18" charset="0"/>
              </a:rPr>
              <a:t> “Школа”,2009.</a:t>
            </a:r>
          </a:p>
          <a:p>
            <a:pPr marL="342900" indent="-342900">
              <a:buAutoNum type="arabicPeriod"/>
            </a:pPr>
            <a:r>
              <a:rPr lang="tt-RU" sz="2000" dirty="0" smtClean="0">
                <a:latin typeface="Times New Roman" pitchFamily="18" charset="0"/>
                <a:cs typeface="Times New Roman" pitchFamily="18" charset="0"/>
              </a:rPr>
              <a:t>ХарисоваФ., Харисова Л. Уен – милли тәрбия чарасы.- Чаллы,  КАМАЗ нәшрияты,1994.</a:t>
            </a:r>
          </a:p>
          <a:p>
            <a:pPr marL="342900" indent="-342900">
              <a:buAutoNum type="arabicPeriod"/>
            </a:pPr>
            <a:r>
              <a:rPr lang="tt-RU" sz="2000" dirty="0" smtClean="0">
                <a:latin typeface="Times New Roman" pitchFamily="18" charset="0"/>
                <a:cs typeface="Times New Roman" pitchFamily="18" charset="0"/>
              </a:rPr>
              <a:t>Зарипова З.М. Белем бирү һәм тәрбия про</a:t>
            </a:r>
            <a:r>
              <a:rPr lang="ru-RU" sz="2000" dirty="0" err="1" smtClean="0">
                <a:latin typeface="Times New Roman" pitchFamily="18" charset="0"/>
                <a:cs typeface="Times New Roman" pitchFamily="18" charset="0"/>
              </a:rPr>
              <a:t>ц</a:t>
            </a:r>
            <a:r>
              <a:rPr lang="tt-RU" sz="2000" dirty="0" smtClean="0">
                <a:latin typeface="Times New Roman" pitchFamily="18" charset="0"/>
                <a:cs typeface="Times New Roman" pitchFamily="18" charset="0"/>
              </a:rPr>
              <a:t>ессында  милли-төбәк компоненты. Яр Чаллы,, “Яр Чаллы” типографиясе, 2000.</a:t>
            </a:r>
          </a:p>
          <a:p>
            <a:pPr marL="342900" indent="-342900">
              <a:buAutoNum type="arabicPeriod"/>
            </a:pPr>
            <a:r>
              <a:rPr lang="tt-RU" sz="2000" dirty="0" smtClean="0">
                <a:latin typeface="Times New Roman" pitchFamily="18" charset="0"/>
                <a:cs typeface="Times New Roman" pitchFamily="18" charset="0"/>
              </a:rPr>
              <a:t>Вороб</a:t>
            </a:r>
            <a:r>
              <a:rPr lang="ru-RU" sz="2000" dirty="0" err="1" smtClean="0">
                <a:latin typeface="Times New Roman" pitchFamily="18" charset="0"/>
                <a:cs typeface="Times New Roman" pitchFamily="18" charset="0"/>
              </a:rPr>
              <a:t>ь</a:t>
            </a:r>
            <a:r>
              <a:rPr lang="tt-RU" sz="2000" dirty="0" smtClean="0">
                <a:latin typeface="Times New Roman" pitchFamily="18" charset="0"/>
                <a:cs typeface="Times New Roman" pitchFamily="18" charset="0"/>
              </a:rPr>
              <a:t>ева Н.И. Татарский народный орнамент. –Казан</a:t>
            </a:r>
            <a:r>
              <a:rPr lang="ru-RU" sz="2000" dirty="0" err="1" smtClean="0">
                <a:latin typeface="Times New Roman" pitchFamily="18" charset="0"/>
                <a:cs typeface="Times New Roman" pitchFamily="18" charset="0"/>
              </a:rPr>
              <a:t>ь</a:t>
            </a:r>
            <a:r>
              <a:rPr lang="tt-RU" sz="2000" dirty="0" smtClean="0">
                <a:latin typeface="Times New Roman" pitchFamily="18" charset="0"/>
                <a:cs typeface="Times New Roman" pitchFamily="18" charset="0"/>
              </a:rPr>
              <a:t>, Татгосиздат,1948.</a:t>
            </a:r>
          </a:p>
          <a:p>
            <a:pPr marL="342900" indent="-342900">
              <a:buAutoNum type="arabicPeriod"/>
            </a:pPr>
            <a:r>
              <a:rPr lang="tt-RU" sz="2000" dirty="0" smtClean="0">
                <a:latin typeface="Times New Roman" pitchFamily="18" charset="0"/>
                <a:cs typeface="Times New Roman" pitchFamily="18" charset="0"/>
              </a:rPr>
              <a:t>Сергеева Н. Әбиемнең сандыгы. Казан, Татарстан китап нәшрияты,1995.</a:t>
            </a:r>
          </a:p>
          <a:p>
            <a:pPr marL="342900" indent="-342900">
              <a:buAutoNum type="arabicPeriod"/>
            </a:pPr>
            <a:r>
              <a:rPr lang="tt-RU" sz="2000" dirty="0" smtClean="0">
                <a:latin typeface="Times New Roman" pitchFamily="18" charset="0"/>
                <a:cs typeface="Times New Roman" pitchFamily="18" charset="0"/>
              </a:rPr>
              <a:t>Сергеева Н. Гомер агачы .Казан, изд. Мәгариф, 2008.</a:t>
            </a:r>
          </a:p>
          <a:p>
            <a:pPr marL="342900" indent="-342900">
              <a:buAutoNum type="arabicPeriod"/>
            </a:pPr>
            <a:r>
              <a:rPr lang="tt-RU" sz="2000" dirty="0" smtClean="0">
                <a:latin typeface="Times New Roman" pitchFamily="18" charset="0"/>
                <a:cs typeface="Times New Roman" pitchFamily="18" charset="0"/>
              </a:rPr>
              <a:t>Хабибуллина И.Җ.  Бабынина Т.Ф.Татарстан мәдәнияте чишмәләре. Яр Чаллы, ГОУ ВПО “НГПИ” 2011.</a:t>
            </a:r>
          </a:p>
          <a:p>
            <a:pPr marL="342900" indent="-342900">
              <a:buAutoNum type="arabicPeriod"/>
            </a:pPr>
            <a:endParaRPr lang="tt-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82128" cy="6886596"/>
          </a:xfrm>
          <a:prstGeom prst="rect">
            <a:avLst/>
          </a:prstGeom>
          <a:noFill/>
        </p:spPr>
      </p:pic>
      <p:sp>
        <p:nvSpPr>
          <p:cNvPr id="4" name="TextBox 3"/>
          <p:cNvSpPr txBox="1"/>
          <p:nvPr/>
        </p:nvSpPr>
        <p:spPr>
          <a:xfrm>
            <a:off x="214282" y="1000108"/>
            <a:ext cx="8429684" cy="1323439"/>
          </a:xfrm>
          <a:prstGeom prst="rect">
            <a:avLst/>
          </a:prstGeom>
          <a:noFill/>
        </p:spPr>
        <p:txBody>
          <a:bodyPr wrap="square" rtlCol="0">
            <a:spAutoFit/>
          </a:bodyPr>
          <a:lstStyle/>
          <a:p>
            <a:r>
              <a:rPr lang="ru-RU" sz="4000" b="1" i="1" dirty="0" err="1" smtClean="0">
                <a:solidFill>
                  <a:srgbClr val="0070C0"/>
                </a:solidFill>
                <a:latin typeface="Times New Roman" pitchFamily="18" charset="0"/>
                <a:cs typeface="Times New Roman" pitchFamily="18" charset="0"/>
              </a:rPr>
              <a:t>Проектның төре:                информацион-практик</a:t>
            </a:r>
            <a:r>
              <a:rPr lang="ru-RU" sz="4000" b="1" i="1" dirty="0" smtClean="0">
                <a:solidFill>
                  <a:srgbClr val="0070C0"/>
                </a:solidFill>
                <a:latin typeface="Times New Roman" pitchFamily="18" charset="0"/>
                <a:cs typeface="Times New Roman" pitchFamily="18" charset="0"/>
              </a:rPr>
              <a:t> </a:t>
            </a:r>
            <a:r>
              <a:rPr lang="ru-RU" sz="4000" b="1" i="1" dirty="0" err="1" smtClean="0">
                <a:solidFill>
                  <a:srgbClr val="0070C0"/>
                </a:solidFill>
                <a:latin typeface="Times New Roman" pitchFamily="18" charset="0"/>
                <a:cs typeface="Times New Roman" pitchFamily="18" charset="0"/>
              </a:rPr>
              <a:t>юнәлешле</a:t>
            </a:r>
            <a:endParaRPr lang="ru-RU" sz="4000" b="1" i="1" dirty="0">
              <a:solidFill>
                <a:srgbClr val="0070C0"/>
              </a:solidFill>
              <a:latin typeface="Times New Roman" pitchFamily="18" charset="0"/>
              <a:cs typeface="Times New Roman" pitchFamily="18" charset="0"/>
            </a:endParaRPr>
          </a:p>
        </p:txBody>
      </p:sp>
      <p:sp>
        <p:nvSpPr>
          <p:cNvPr id="5" name="TextBox 4"/>
          <p:cNvSpPr txBox="1"/>
          <p:nvPr/>
        </p:nvSpPr>
        <p:spPr>
          <a:xfrm>
            <a:off x="357158" y="3792967"/>
            <a:ext cx="8501122" cy="707886"/>
          </a:xfrm>
          <a:prstGeom prst="rect">
            <a:avLst/>
          </a:prstGeom>
          <a:noFill/>
        </p:spPr>
        <p:txBody>
          <a:bodyPr wrap="square" rtlCol="0">
            <a:spAutoFit/>
          </a:bodyPr>
          <a:lstStyle/>
          <a:p>
            <a:r>
              <a:rPr lang="ru-RU" sz="4000" b="1" i="1" dirty="0" err="1" smtClean="0">
                <a:solidFill>
                  <a:srgbClr val="7030A0"/>
                </a:solidFill>
                <a:latin typeface="Times New Roman" pitchFamily="18" charset="0"/>
                <a:cs typeface="Times New Roman" pitchFamily="18" charset="0"/>
              </a:rPr>
              <a:t>Проектны</a:t>
            </a:r>
            <a:r>
              <a:rPr lang="tt-RU" sz="4000" b="1" i="1" dirty="0" smtClean="0">
                <a:solidFill>
                  <a:srgbClr val="7030A0"/>
                </a:solidFill>
                <a:latin typeface="Times New Roman" pitchFamily="18" charset="0"/>
                <a:cs typeface="Times New Roman" pitchFamily="18" charset="0"/>
              </a:rPr>
              <a:t>ң дәвамлылыгы:  3 ай</a:t>
            </a:r>
            <a:endParaRPr lang="ru-RU" sz="40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Рабочий стол\Д. садик\Шаблоны\backgrounds-powerpoint-2007.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 name="TextBox 5"/>
          <p:cNvSpPr txBox="1"/>
          <p:nvPr/>
        </p:nvSpPr>
        <p:spPr>
          <a:xfrm>
            <a:off x="0" y="642918"/>
            <a:ext cx="9144000" cy="707886"/>
          </a:xfrm>
          <a:prstGeom prst="rect">
            <a:avLst/>
          </a:prstGeom>
          <a:noFill/>
        </p:spPr>
        <p:txBody>
          <a:bodyPr wrap="square" rtlCol="0">
            <a:spAutoFit/>
          </a:bodyPr>
          <a:lstStyle/>
          <a:p>
            <a:pPr algn="ctr"/>
            <a:r>
              <a:rPr lang="tt-RU" sz="4000" b="1" i="1" dirty="0" smtClean="0">
                <a:solidFill>
                  <a:srgbClr val="0070C0"/>
                </a:solidFill>
                <a:latin typeface="Georgia" pitchFamily="18" charset="0"/>
                <a:cs typeface="Times New Roman" pitchFamily="18" charset="0"/>
              </a:rPr>
              <a:t>Проектның  әһәмиятлелеге</a:t>
            </a:r>
            <a:endParaRPr lang="ru-RU" sz="4000" b="1" i="1" dirty="0">
              <a:solidFill>
                <a:srgbClr val="0070C0"/>
              </a:solidFill>
              <a:latin typeface="Georgia" pitchFamily="18" charset="0"/>
              <a:cs typeface="Times New Roman" pitchFamily="18" charset="0"/>
            </a:endParaRPr>
          </a:p>
        </p:txBody>
      </p:sp>
      <p:sp>
        <p:nvSpPr>
          <p:cNvPr id="4100" name="Rectangle 4"/>
          <p:cNvSpPr>
            <a:spLocks noChangeArrowheads="1"/>
          </p:cNvSpPr>
          <p:nvPr/>
        </p:nvSpPr>
        <p:spPr bwMode="auto">
          <a:xfrm>
            <a:off x="0" y="28545"/>
            <a:ext cx="2648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714348" y="1643050"/>
            <a:ext cx="7786742" cy="4524315"/>
          </a:xfrm>
          <a:prstGeom prst="rect">
            <a:avLst/>
          </a:prstGeom>
          <a:noFill/>
        </p:spPr>
        <p:txBody>
          <a:bodyPr wrap="square" rtlCol="0">
            <a:spAutoFit/>
          </a:bodyPr>
          <a:lstStyle/>
          <a:p>
            <a:pPr algn="just"/>
            <a:r>
              <a:rPr lang="tt-RU" dirty="0" smtClean="0"/>
              <a:t>   </a:t>
            </a:r>
            <a:r>
              <a:rPr lang="tt-RU" b="1" dirty="0" smtClean="0">
                <a:solidFill>
                  <a:schemeClr val="tx2">
                    <a:lumMod val="75000"/>
                  </a:schemeClr>
                </a:solidFill>
                <a:latin typeface="Times New Roman" pitchFamily="18" charset="0"/>
                <a:cs typeface="Times New Roman" pitchFamily="18" charset="0"/>
              </a:rPr>
              <a:t>Патриотик тәрбия бирү төшенчәсе киң мәг</a:t>
            </a:r>
            <a:r>
              <a:rPr lang="ru-RU" b="1" dirty="0" err="1" smtClean="0">
                <a:solidFill>
                  <a:schemeClr val="tx2">
                    <a:lumMod val="75000"/>
                  </a:schemeClr>
                </a:solidFill>
                <a:latin typeface="Times New Roman" pitchFamily="18" charset="0"/>
                <a:cs typeface="Times New Roman" pitchFamily="18" charset="0"/>
              </a:rPr>
              <a:t>ъ</a:t>
            </a:r>
            <a:r>
              <a:rPr lang="tt-RU" b="1" dirty="0" smtClean="0">
                <a:solidFill>
                  <a:schemeClr val="tx2">
                    <a:lumMod val="75000"/>
                  </a:schemeClr>
                </a:solidFill>
                <a:latin typeface="Times New Roman" pitchFamily="18" charset="0"/>
                <a:cs typeface="Times New Roman" pitchFamily="18" charset="0"/>
              </a:rPr>
              <a:t>нәне аңлата, ягъни ул бала күңелендә  Туган илнең табигатенә, туган йортына, туган авылына яки шәһәренә, халкының тарихына, аның мәдәниятенә мәхәббәт  уятудан  гыйбарәт.</a:t>
            </a:r>
          </a:p>
          <a:p>
            <a:pPr algn="just"/>
            <a:r>
              <a:rPr lang="tt-RU" b="1" dirty="0" smtClean="0">
                <a:solidFill>
                  <a:schemeClr val="tx2">
                    <a:lumMod val="75000"/>
                  </a:schemeClr>
                </a:solidFill>
                <a:latin typeface="Times New Roman" pitchFamily="18" charset="0"/>
                <a:cs typeface="Times New Roman" pitchFamily="18" charset="0"/>
              </a:rPr>
              <a:t>   Туган ил, туган җир. Бу сүзләр мәг</a:t>
            </a:r>
            <a:r>
              <a:rPr lang="ru-RU" b="1" dirty="0" err="1" smtClean="0">
                <a:solidFill>
                  <a:schemeClr val="tx2">
                    <a:lumMod val="75000"/>
                  </a:schemeClr>
                </a:solidFill>
                <a:latin typeface="Times New Roman" pitchFamily="18" charset="0"/>
                <a:cs typeface="Times New Roman" pitchFamily="18" charset="0"/>
              </a:rPr>
              <a:t>ъ</a:t>
            </a:r>
            <a:r>
              <a:rPr lang="tt-RU" b="1" dirty="0" smtClean="0">
                <a:solidFill>
                  <a:schemeClr val="tx2">
                    <a:lumMod val="75000"/>
                  </a:schemeClr>
                </a:solidFill>
                <a:latin typeface="Times New Roman" pitchFamily="18" charset="0"/>
                <a:cs typeface="Times New Roman" pitchFamily="18" charset="0"/>
              </a:rPr>
              <a:t>нәсенә шулай ук әти,  әни, әби, бабай - безнең якын кешеләребез, гомумән, барлык тереклек дөн</a:t>
            </a:r>
            <a:r>
              <a:rPr lang="ru-RU" b="1" dirty="0" err="1" smtClean="0">
                <a:solidFill>
                  <a:schemeClr val="tx2">
                    <a:lumMod val="75000"/>
                  </a:schemeClr>
                </a:solidFill>
                <a:latin typeface="Times New Roman" pitchFamily="18" charset="0"/>
                <a:cs typeface="Times New Roman" pitchFamily="18" charset="0"/>
              </a:rPr>
              <a:t>ь</a:t>
            </a:r>
            <a:r>
              <a:rPr lang="tt-RU" b="1" dirty="0" smtClean="0">
                <a:solidFill>
                  <a:schemeClr val="tx2">
                    <a:lumMod val="75000"/>
                  </a:schemeClr>
                </a:solidFill>
                <a:latin typeface="Times New Roman" pitchFamily="18" charset="0"/>
                <a:cs typeface="Times New Roman" pitchFamily="18" charset="0"/>
              </a:rPr>
              <a:t>ясы керә. </a:t>
            </a:r>
          </a:p>
          <a:p>
            <a:pPr algn="just"/>
            <a:r>
              <a:rPr lang="tt-RU" b="1" dirty="0" smtClean="0">
                <a:solidFill>
                  <a:schemeClr val="tx2">
                    <a:lumMod val="75000"/>
                  </a:schemeClr>
                </a:solidFill>
                <a:latin typeface="Times New Roman" pitchFamily="18" charset="0"/>
                <a:cs typeface="Times New Roman" pitchFamily="18" charset="0"/>
              </a:rPr>
              <a:t>   Милләтебезгә карата олы ихтирам хисләре тәрбияләгәндә, татар халкының  милли мирасыннан файдалануга җитди иг</a:t>
            </a:r>
            <a:r>
              <a:rPr lang="ru-RU" b="1" dirty="0" err="1" smtClean="0">
                <a:solidFill>
                  <a:schemeClr val="tx2">
                    <a:lumMod val="75000"/>
                  </a:schemeClr>
                </a:solidFill>
                <a:latin typeface="Times New Roman" pitchFamily="18" charset="0"/>
                <a:cs typeface="Times New Roman" pitchFamily="18" charset="0"/>
              </a:rPr>
              <a:t>ътибар</a:t>
            </a:r>
            <a:r>
              <a:rPr lang="ru-RU" b="1" dirty="0" smtClean="0">
                <a:solidFill>
                  <a:schemeClr val="tx2">
                    <a:lumMod val="75000"/>
                  </a:schemeClr>
                </a:solidFill>
                <a:latin typeface="Times New Roman" pitchFamily="18" charset="0"/>
                <a:cs typeface="Times New Roman" pitchFamily="18" charset="0"/>
              </a:rPr>
              <a:t> </a:t>
            </a:r>
            <a:r>
              <a:rPr lang="ru-RU" b="1" dirty="0" err="1" smtClean="0">
                <a:solidFill>
                  <a:schemeClr val="tx2">
                    <a:lumMod val="75000"/>
                  </a:schemeClr>
                </a:solidFill>
                <a:latin typeface="Times New Roman" pitchFamily="18" charset="0"/>
                <a:cs typeface="Times New Roman" pitchFamily="18" charset="0"/>
              </a:rPr>
              <a:t>ителергә тиеш</a:t>
            </a:r>
            <a:r>
              <a:rPr lang="ru-RU" b="1" dirty="0" smtClean="0">
                <a:solidFill>
                  <a:schemeClr val="tx2">
                    <a:lumMod val="75000"/>
                  </a:schemeClr>
                </a:solidFill>
                <a:latin typeface="Times New Roman" pitchFamily="18" charset="0"/>
                <a:cs typeface="Times New Roman" pitchFamily="18" charset="0"/>
              </a:rPr>
              <a:t>, </a:t>
            </a:r>
            <a:r>
              <a:rPr lang="ru-RU" b="1" dirty="0" err="1" smtClean="0">
                <a:solidFill>
                  <a:schemeClr val="tx2">
                    <a:lumMod val="75000"/>
                  </a:schemeClr>
                </a:solidFill>
                <a:latin typeface="Times New Roman" pitchFamily="18" charset="0"/>
                <a:cs typeface="Times New Roman" pitchFamily="18" charset="0"/>
              </a:rPr>
              <a:t>шунда</a:t>
            </a:r>
            <a:r>
              <a:rPr lang="ru-RU" b="1" dirty="0" smtClean="0">
                <a:solidFill>
                  <a:schemeClr val="tx2">
                    <a:lumMod val="75000"/>
                  </a:schemeClr>
                </a:solidFill>
                <a:latin typeface="Times New Roman" pitchFamily="18" charset="0"/>
                <a:cs typeface="Times New Roman" pitchFamily="18" charset="0"/>
              </a:rPr>
              <a:t> </a:t>
            </a:r>
            <a:r>
              <a:rPr lang="ru-RU" b="1" dirty="0" err="1" smtClean="0">
                <a:solidFill>
                  <a:schemeClr val="tx2">
                    <a:lumMod val="75000"/>
                  </a:schemeClr>
                </a:solidFill>
                <a:latin typeface="Times New Roman" pitchFamily="18" charset="0"/>
                <a:cs typeface="Times New Roman" pitchFamily="18" charset="0"/>
              </a:rPr>
              <a:t>гына</a:t>
            </a:r>
            <a:r>
              <a:rPr lang="ru-RU" b="1" dirty="0" smtClean="0">
                <a:solidFill>
                  <a:schemeClr val="tx2">
                    <a:lumMod val="75000"/>
                  </a:schemeClr>
                </a:solidFill>
                <a:latin typeface="Times New Roman" pitchFamily="18" charset="0"/>
                <a:cs typeface="Times New Roman" pitchFamily="18" charset="0"/>
              </a:rPr>
              <a:t> </a:t>
            </a:r>
            <a:r>
              <a:rPr lang="ru-RU" b="1" dirty="0" err="1" smtClean="0">
                <a:solidFill>
                  <a:schemeClr val="tx2">
                    <a:lumMod val="75000"/>
                  </a:schemeClr>
                </a:solidFill>
                <a:latin typeface="Times New Roman" pitchFamily="18" charset="0"/>
                <a:cs typeface="Times New Roman" pitchFamily="18" charset="0"/>
              </a:rPr>
              <a:t>мәктәпкәчә яшь</a:t>
            </a:r>
            <a:r>
              <a:rPr lang="tt-RU" b="1" dirty="0" smtClean="0">
                <a:solidFill>
                  <a:schemeClr val="tx2">
                    <a:lumMod val="75000"/>
                  </a:schemeClr>
                </a:solidFill>
                <a:latin typeface="Times New Roman" pitchFamily="18" charset="0"/>
                <a:cs typeface="Times New Roman" pitchFamily="18" charset="0"/>
              </a:rPr>
              <a:t>тәге балаларның туган телне яхшы үзләштерүләренә, аны ана теле итеп кабул итүләренә ирешергә мөмкин.</a:t>
            </a:r>
          </a:p>
          <a:p>
            <a:pPr algn="just"/>
            <a:r>
              <a:rPr lang="tt-RU" b="1" dirty="0" smtClean="0">
                <a:solidFill>
                  <a:schemeClr val="tx2">
                    <a:lumMod val="75000"/>
                  </a:schemeClr>
                </a:solidFill>
                <a:latin typeface="Times New Roman" pitchFamily="18" charset="0"/>
                <a:cs typeface="Times New Roman" pitchFamily="18" charset="0"/>
              </a:rPr>
              <a:t>   Туган тел – туган җир, Туган ил төшенчәләренең төп мәг</a:t>
            </a:r>
            <a:r>
              <a:rPr lang="ru-RU" b="1" dirty="0" err="1" smtClean="0">
                <a:solidFill>
                  <a:schemeClr val="tx2">
                    <a:lumMod val="75000"/>
                  </a:schemeClr>
                </a:solidFill>
                <a:latin typeface="Times New Roman" pitchFamily="18" charset="0"/>
                <a:cs typeface="Times New Roman" pitchFamily="18" charset="0"/>
              </a:rPr>
              <a:t>ъ</a:t>
            </a:r>
            <a:r>
              <a:rPr lang="tt-RU" b="1" dirty="0" smtClean="0">
                <a:solidFill>
                  <a:schemeClr val="tx2">
                    <a:lumMod val="75000"/>
                  </a:schemeClr>
                </a:solidFill>
                <a:latin typeface="Times New Roman" pitchFamily="18" charset="0"/>
                <a:cs typeface="Times New Roman" pitchFamily="18" charset="0"/>
              </a:rPr>
              <a:t>нәсен бала аңына җиткерүче иң мөһим чара. Балаларга патриотик тәрбия бирү туган телдән башка мәмкин түгел. Баланың аңы үсү, белеме арту, чынбарлыкны танып-белүе һәм чын кеше булып тәрбияләнүе аның туган телен –ана телен белүенә бәйле.</a:t>
            </a:r>
            <a:endParaRPr lang="ru-RU" b="1" dirty="0">
              <a:solidFill>
                <a:schemeClr val="tx2">
                  <a:lumMod val="75000"/>
                </a:schemeClr>
              </a:solidFill>
              <a:latin typeface="Times New Roman" pitchFamily="18" charset="0"/>
              <a:cs typeface="Times New Roman" pitchFamily="18" charset="0"/>
            </a:endParaRPr>
          </a:p>
        </p:txBody>
      </p:sp>
      <p:sp>
        <p:nvSpPr>
          <p:cNvPr id="4101" name="Rectangle 5"/>
          <p:cNvSpPr>
            <a:spLocks noChangeArrowheads="1"/>
          </p:cNvSpPr>
          <p:nvPr/>
        </p:nvSpPr>
        <p:spPr bwMode="auto">
          <a:xfrm>
            <a:off x="0" y="28545"/>
            <a:ext cx="2648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чий стол\Д. садик\Шаблоны\11екнкенпг.jpg"/>
          <p:cNvPicPr>
            <a:picLocks noChangeAspect="1" noChangeArrowheads="1"/>
          </p:cNvPicPr>
          <p:nvPr/>
        </p:nvPicPr>
        <p:blipFill>
          <a:blip r:embed="rId2" cstate="print"/>
          <a:srcRect/>
          <a:stretch>
            <a:fillRect/>
          </a:stretch>
        </p:blipFill>
        <p:spPr bwMode="auto">
          <a:xfrm>
            <a:off x="0" y="0"/>
            <a:ext cx="9144002" cy="6858000"/>
          </a:xfrm>
          <a:prstGeom prst="rect">
            <a:avLst/>
          </a:prstGeom>
          <a:noFill/>
        </p:spPr>
      </p:pic>
      <p:sp>
        <p:nvSpPr>
          <p:cNvPr id="6" name="TextBox 5"/>
          <p:cNvSpPr txBox="1"/>
          <p:nvPr/>
        </p:nvSpPr>
        <p:spPr>
          <a:xfrm>
            <a:off x="1000100" y="857232"/>
            <a:ext cx="7215238" cy="707886"/>
          </a:xfrm>
          <a:prstGeom prst="rect">
            <a:avLst/>
          </a:prstGeom>
          <a:noFill/>
        </p:spPr>
        <p:txBody>
          <a:bodyPr wrap="square" rtlCol="0">
            <a:spAutoFit/>
          </a:bodyPr>
          <a:lstStyle/>
          <a:p>
            <a:pPr algn="ctr"/>
            <a:r>
              <a:rPr lang="tt-RU" sz="4000" b="1" i="1" dirty="0" smtClean="0">
                <a:ln>
                  <a:solidFill>
                    <a:schemeClr val="accent5">
                      <a:lumMod val="50000"/>
                    </a:schemeClr>
                  </a:solidFill>
                </a:ln>
                <a:solidFill>
                  <a:srgbClr val="0070C0"/>
                </a:solidFill>
                <a:latin typeface="Times New Roman" pitchFamily="18" charset="0"/>
                <a:cs typeface="Times New Roman" pitchFamily="18" charset="0"/>
              </a:rPr>
              <a:t>Проектның максаты:</a:t>
            </a:r>
            <a:r>
              <a:rPr lang="tt-RU" sz="4000" b="1" i="1" dirty="0" smtClean="0">
                <a:solidFill>
                  <a:srgbClr val="0070C0"/>
                </a:solidFill>
                <a:latin typeface="Times New Roman" pitchFamily="18" charset="0"/>
                <a:cs typeface="Times New Roman" pitchFamily="18" charset="0"/>
              </a:rPr>
              <a:t> </a:t>
            </a:r>
            <a:endParaRPr lang="ru-RU" sz="4000" b="1" i="1" dirty="0">
              <a:solidFill>
                <a:srgbClr val="0070C0"/>
              </a:solidFill>
              <a:latin typeface="Times New Roman" pitchFamily="18" charset="0"/>
              <a:cs typeface="Times New Roman" pitchFamily="18" charset="0"/>
            </a:endParaRPr>
          </a:p>
        </p:txBody>
      </p:sp>
      <p:sp>
        <p:nvSpPr>
          <p:cNvPr id="7" name="TextBox 6"/>
          <p:cNvSpPr txBox="1"/>
          <p:nvPr/>
        </p:nvSpPr>
        <p:spPr>
          <a:xfrm>
            <a:off x="857224" y="2071678"/>
            <a:ext cx="7500990" cy="3046988"/>
          </a:xfrm>
          <a:prstGeom prst="rect">
            <a:avLst/>
          </a:prstGeom>
          <a:noFill/>
        </p:spPr>
        <p:txBody>
          <a:bodyPr wrap="square" rtlCol="0">
            <a:spAutoFit/>
          </a:bodyPr>
          <a:lstStyle/>
          <a:p>
            <a:pPr algn="just"/>
            <a:r>
              <a:rPr lang="tt-RU" sz="3200" dirty="0" smtClean="0">
                <a:ln>
                  <a:solidFill>
                    <a:schemeClr val="accent3">
                      <a:lumMod val="50000"/>
                    </a:schemeClr>
                  </a:solidFill>
                </a:ln>
                <a:solidFill>
                  <a:schemeClr val="accent1">
                    <a:lumMod val="50000"/>
                  </a:schemeClr>
                </a:solidFill>
                <a:latin typeface="Times New Roman" pitchFamily="18" charset="0"/>
                <a:cs typeface="Times New Roman" pitchFamily="18" charset="0"/>
              </a:rPr>
              <a:t>   </a:t>
            </a:r>
            <a:r>
              <a:rPr lang="tt-RU" sz="3200" b="1" dirty="0" smtClean="0">
                <a:solidFill>
                  <a:schemeClr val="accent1">
                    <a:lumMod val="50000"/>
                  </a:schemeClr>
                </a:solidFill>
                <a:latin typeface="Times New Roman" pitchFamily="18" charset="0"/>
                <a:cs typeface="Times New Roman" pitchFamily="18" charset="0"/>
              </a:rPr>
              <a:t>Балаларда патриотизм хисләре; үзен туган шәһәре (авылы), республикасы, иленең гра</a:t>
            </a:r>
            <a:r>
              <a:rPr lang="ru-RU" sz="3200" b="1" dirty="0" smtClean="0">
                <a:solidFill>
                  <a:schemeClr val="accent1">
                    <a:lumMod val="50000"/>
                  </a:schemeClr>
                </a:solidFill>
                <a:latin typeface="Times New Roman" pitchFamily="18" charset="0"/>
                <a:cs typeface="Times New Roman" pitchFamily="18" charset="0"/>
              </a:rPr>
              <a:t>ж</a:t>
            </a:r>
            <a:r>
              <a:rPr lang="tt-RU" sz="3200" b="1" dirty="0" smtClean="0">
                <a:solidFill>
                  <a:schemeClr val="accent1">
                    <a:lumMod val="50000"/>
                  </a:schemeClr>
                </a:solidFill>
                <a:latin typeface="Times New Roman" pitchFamily="18" charset="0"/>
                <a:cs typeface="Times New Roman" pitchFamily="18" charset="0"/>
              </a:rPr>
              <a:t>данины итеп тану;шәһәр, республика, ил символикасына (флаг, герб, гимнга) хөрмәт һәм горурлану хисе тәрбияләү.</a:t>
            </a:r>
            <a:endParaRPr lang="ru-RU" sz="3200"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57224" y="714356"/>
            <a:ext cx="7143800" cy="707886"/>
          </a:xfrm>
          <a:prstGeom prst="rect">
            <a:avLst/>
          </a:prstGeom>
          <a:noFill/>
        </p:spPr>
        <p:txBody>
          <a:bodyPr wrap="square" rtlCol="0">
            <a:spAutoFit/>
          </a:bodyPr>
          <a:lstStyle/>
          <a:p>
            <a:pPr algn="ctr"/>
            <a:r>
              <a:rPr lang="tt-RU" sz="4000" b="1" i="1" dirty="0" smtClean="0">
                <a:solidFill>
                  <a:srgbClr val="7030A0"/>
                </a:solidFill>
                <a:latin typeface="Georgia" pitchFamily="18" charset="0"/>
                <a:cs typeface="Times New Roman" pitchFamily="18" charset="0"/>
              </a:rPr>
              <a:t>Проекның бурычлары:</a:t>
            </a:r>
            <a:endParaRPr lang="ru-RU" sz="4000" b="1" i="1" dirty="0">
              <a:solidFill>
                <a:srgbClr val="7030A0"/>
              </a:solidFill>
              <a:latin typeface="Georgia" pitchFamily="18" charset="0"/>
              <a:cs typeface="Times New Roman" pitchFamily="18" charset="0"/>
            </a:endParaRPr>
          </a:p>
        </p:txBody>
      </p:sp>
      <p:sp>
        <p:nvSpPr>
          <p:cNvPr id="6" name="TextBox 5"/>
          <p:cNvSpPr txBox="1"/>
          <p:nvPr/>
        </p:nvSpPr>
        <p:spPr>
          <a:xfrm>
            <a:off x="857224" y="1643050"/>
            <a:ext cx="7215238" cy="4955203"/>
          </a:xfrm>
          <a:prstGeom prst="rect">
            <a:avLst/>
          </a:prstGeom>
          <a:noFill/>
        </p:spPr>
        <p:txBody>
          <a:bodyPr wrap="square" rtlCol="0">
            <a:spAutoFit/>
          </a:bodyPr>
          <a:lstStyle/>
          <a:p>
            <a:pPr marL="342900" indent="-342900" algn="just">
              <a:buFont typeface="Arial" pitchFamily="34" charset="0"/>
              <a:buChar char="•"/>
            </a:pPr>
            <a:r>
              <a:rPr lang="tt-RU" sz="2000" b="1" dirty="0" smtClean="0">
                <a:solidFill>
                  <a:srgbClr val="7030A0"/>
                </a:solidFill>
                <a:latin typeface="Times New Roman" pitchFamily="18" charset="0"/>
                <a:cs typeface="Times New Roman" pitchFamily="18" charset="0"/>
              </a:rPr>
              <a:t>Туган җир, туган җирнең табигате, туган тел, татар халкы, татар халык авыз иҗаты, гореф-гадәтләре белән таныштыруны дәвам итү. </a:t>
            </a:r>
          </a:p>
          <a:p>
            <a:pPr marL="342900" indent="-342900" algn="just">
              <a:buFont typeface="Arial" pitchFamily="34" charset="0"/>
              <a:buChar char="•"/>
            </a:pPr>
            <a:endParaRPr lang="tt-RU" sz="1000" b="1" dirty="0" smtClean="0">
              <a:solidFill>
                <a:srgbClr val="7030A0"/>
              </a:solidFill>
              <a:latin typeface="Times New Roman" pitchFamily="18" charset="0"/>
              <a:cs typeface="Times New Roman" pitchFamily="18" charset="0"/>
            </a:endParaRPr>
          </a:p>
          <a:p>
            <a:pPr marL="342900" indent="-342900" algn="just">
              <a:buFont typeface="Arial" pitchFamily="34" charset="0"/>
              <a:buChar char="•"/>
            </a:pPr>
            <a:r>
              <a:rPr lang="tt-RU" sz="2000" b="1" dirty="0" smtClean="0">
                <a:solidFill>
                  <a:srgbClr val="7030A0"/>
                </a:solidFill>
                <a:latin typeface="Times New Roman" pitchFamily="18" charset="0"/>
                <a:cs typeface="Times New Roman" pitchFamily="18" charset="0"/>
              </a:rPr>
              <a:t>Районыбызның күренекле шәхесләре турында мәг</a:t>
            </a:r>
            <a:r>
              <a:rPr lang="ru-RU" sz="2000" b="1" dirty="0" err="1" smtClean="0">
                <a:solidFill>
                  <a:srgbClr val="7030A0"/>
                </a:solidFill>
                <a:latin typeface="Times New Roman" pitchFamily="18" charset="0"/>
                <a:cs typeface="Times New Roman" pitchFamily="18" charset="0"/>
              </a:rPr>
              <a:t>ъ</a:t>
            </a:r>
            <a:r>
              <a:rPr lang="tt-RU" sz="2000" b="1" dirty="0" smtClean="0">
                <a:solidFill>
                  <a:srgbClr val="7030A0"/>
                </a:solidFill>
                <a:latin typeface="Times New Roman" pitchFamily="18" charset="0"/>
                <a:cs typeface="Times New Roman" pitchFamily="18" charset="0"/>
              </a:rPr>
              <a:t>лүмат бирү, аларның иҗади эшчәнлеге аша балаларда күпкырлы үзүсешкә ия булырга омтылыш уяту.  </a:t>
            </a:r>
          </a:p>
          <a:p>
            <a:pPr marL="342900" indent="-342900" algn="just">
              <a:buFont typeface="Arial" pitchFamily="34" charset="0"/>
              <a:buChar char="•"/>
            </a:pPr>
            <a:endParaRPr lang="tt-RU" sz="1000" b="1" dirty="0" smtClean="0">
              <a:solidFill>
                <a:srgbClr val="7030A0"/>
              </a:solidFill>
              <a:latin typeface="Times New Roman" pitchFamily="18" charset="0"/>
              <a:cs typeface="Times New Roman" pitchFamily="18" charset="0"/>
            </a:endParaRPr>
          </a:p>
          <a:p>
            <a:pPr marL="342900" indent="-342900" algn="just">
              <a:buFont typeface="Arial" pitchFamily="34" charset="0"/>
              <a:buChar char="•"/>
            </a:pPr>
            <a:r>
              <a:rPr lang="tt-RU" sz="2000" b="1" dirty="0" smtClean="0">
                <a:solidFill>
                  <a:srgbClr val="7030A0"/>
                </a:solidFill>
                <a:latin typeface="Times New Roman" pitchFamily="18" charset="0"/>
                <a:cs typeface="Times New Roman" pitchFamily="18" charset="0"/>
              </a:rPr>
              <a:t>Балаларда фол</a:t>
            </a:r>
            <a:r>
              <a:rPr lang="ru-RU" sz="2000" b="1" dirty="0" err="1" smtClean="0">
                <a:solidFill>
                  <a:srgbClr val="7030A0"/>
                </a:solidFill>
                <a:latin typeface="Times New Roman" pitchFamily="18" charset="0"/>
                <a:cs typeface="Times New Roman" pitchFamily="18" charset="0"/>
              </a:rPr>
              <a:t>ь</a:t>
            </a:r>
            <a:r>
              <a:rPr lang="tt-RU" sz="2000" b="1" dirty="0" smtClean="0">
                <a:solidFill>
                  <a:srgbClr val="7030A0"/>
                </a:solidFill>
                <a:latin typeface="Times New Roman" pitchFamily="18" charset="0"/>
                <a:cs typeface="Times New Roman" pitchFamily="18" charset="0"/>
              </a:rPr>
              <a:t>клор, шигыр</a:t>
            </a:r>
            <a:r>
              <a:rPr lang="ru-RU" sz="2000" b="1" dirty="0" err="1" smtClean="0">
                <a:solidFill>
                  <a:srgbClr val="7030A0"/>
                </a:solidFill>
                <a:latin typeface="Times New Roman" pitchFamily="18" charset="0"/>
                <a:cs typeface="Times New Roman" pitchFamily="18" charset="0"/>
              </a:rPr>
              <a:t>ьләр</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уеннар</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аша</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сәнгатьле</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дөрес</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сөйләм</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күнекмәләрен</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булдыру</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бәйләнешле</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сөйләм</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телен</a:t>
            </a:r>
            <a:r>
              <a:rPr lang="ru-RU" sz="2000" b="1" dirty="0" smtClean="0">
                <a:solidFill>
                  <a:srgbClr val="7030A0"/>
                </a:solidFill>
                <a:latin typeface="Times New Roman" pitchFamily="18" charset="0"/>
                <a:cs typeface="Times New Roman" pitchFamily="18" charset="0"/>
              </a:rPr>
              <a:t>, </a:t>
            </a:r>
            <a:r>
              <a:rPr lang="tt-RU" sz="2000" b="1" dirty="0" smtClean="0">
                <a:solidFill>
                  <a:srgbClr val="7030A0"/>
                </a:solidFill>
                <a:latin typeface="Times New Roman" pitchFamily="18" charset="0"/>
                <a:cs typeface="Times New Roman" pitchFamily="18" charset="0"/>
              </a:rPr>
              <a:t>иг</a:t>
            </a:r>
            <a:r>
              <a:rPr lang="ru-RU" sz="2000" b="1" dirty="0" smtClean="0">
                <a:solidFill>
                  <a:srgbClr val="7030A0"/>
                </a:solidFill>
                <a:latin typeface="Times New Roman" pitchFamily="18" charset="0"/>
                <a:cs typeface="Times New Roman" pitchFamily="18" charset="0"/>
              </a:rPr>
              <a:t>ъ</a:t>
            </a:r>
            <a:r>
              <a:rPr lang="tt-RU" sz="2000" b="1" dirty="0" smtClean="0">
                <a:solidFill>
                  <a:srgbClr val="7030A0"/>
                </a:solidFill>
                <a:latin typeface="Times New Roman" pitchFamily="18" charset="0"/>
                <a:cs typeface="Times New Roman" pitchFamily="18" charset="0"/>
              </a:rPr>
              <a:t>тибарлылык, фикерләү, хәтер сәләтен үстеру</a:t>
            </a:r>
            <a:r>
              <a:rPr lang="ru-RU" sz="2000" b="1" dirty="0" smtClean="0">
                <a:solidFill>
                  <a:srgbClr val="7030A0"/>
                </a:solidFill>
                <a:latin typeface="Times New Roman" pitchFamily="18" charset="0"/>
                <a:cs typeface="Times New Roman" pitchFamily="18" charset="0"/>
              </a:rPr>
              <a:t>,</a:t>
            </a:r>
            <a:r>
              <a:rPr lang="tt-RU" sz="2000" b="1" dirty="0" smtClean="0">
                <a:solidFill>
                  <a:srgbClr val="7030A0"/>
                </a:solidFill>
                <a:latin typeface="Times New Roman" pitchFamily="18" charset="0"/>
                <a:cs typeface="Times New Roman" pitchFamily="18" charset="0"/>
              </a:rPr>
              <a:t> эстетик зәвыклыгын баету.</a:t>
            </a:r>
          </a:p>
          <a:p>
            <a:pPr marL="342900" indent="-342900" algn="just">
              <a:buFont typeface="Arial" pitchFamily="34" charset="0"/>
              <a:buChar char="•"/>
            </a:pPr>
            <a:endParaRPr lang="ru-RU" sz="1000" b="1" dirty="0" smtClean="0">
              <a:solidFill>
                <a:srgbClr val="7030A0"/>
              </a:solidFill>
              <a:latin typeface="Times New Roman" pitchFamily="18" charset="0"/>
              <a:cs typeface="Times New Roman" pitchFamily="18" charset="0"/>
            </a:endParaRPr>
          </a:p>
          <a:p>
            <a:pPr marL="342900" indent="-342900" algn="just">
              <a:buFont typeface="Arial" pitchFamily="34" charset="0"/>
              <a:buChar char="•"/>
            </a:pPr>
            <a:r>
              <a:rPr lang="tt-RU" sz="2000" b="1" dirty="0" smtClean="0">
                <a:solidFill>
                  <a:srgbClr val="7030A0"/>
                </a:solidFill>
                <a:latin typeface="Times New Roman" pitchFamily="18" charset="0"/>
                <a:cs typeface="Times New Roman" pitchFamily="18" charset="0"/>
              </a:rPr>
              <a:t>Әти-әтиләргә, өлкәннәргә ихтирамлы булу, гаилә тарихына, туганнарга хәрмәт хисләре тәрбияләү. Өлкән һәм кече буыннар бәйләнешен ныгыту. </a:t>
            </a:r>
          </a:p>
          <a:p>
            <a:pPr marL="342900" indent="-342900" algn="just"/>
            <a:endParaRPr lang="tt-RU" sz="1600" dirty="0" smtClean="0">
              <a:solidFill>
                <a:srgbClr val="7030A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3427763703"/>
              </p:ext>
            </p:extLst>
          </p:nvPr>
        </p:nvGraphicFramePr>
        <p:xfrm>
          <a:off x="357158" y="1214422"/>
          <a:ext cx="8429684" cy="5303520"/>
        </p:xfrm>
        <a:graphic>
          <a:graphicData uri="http://schemas.openxmlformats.org/drawingml/2006/table">
            <a:tbl>
              <a:tblPr firstRow="1" bandRow="1">
                <a:tableStyleId>{5C22544A-7EE6-4342-B048-85BDC9FD1C3A}</a:tableStyleId>
              </a:tblPr>
              <a:tblGrid>
                <a:gridCol w="416721"/>
                <a:gridCol w="2226485"/>
                <a:gridCol w="2143140"/>
                <a:gridCol w="1928826"/>
                <a:gridCol w="1714512"/>
              </a:tblGrid>
              <a:tr h="267666">
                <a:tc>
                  <a:txBody>
                    <a:bodyPr/>
                    <a:lstStyle/>
                    <a:p>
                      <a:r>
                        <a:rPr lang="tt-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Эшчәнлек  тәртибе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Т</a:t>
                      </a:r>
                      <a:r>
                        <a:rPr lang="tt-RU" sz="1400" dirty="0" smtClean="0">
                          <a:latin typeface="Times New Roman" pitchFamily="18" charset="0"/>
                          <a:cs typeface="Times New Roman" pitchFamily="18" charset="0"/>
                        </a:rPr>
                        <a:t>ә</a:t>
                      </a:r>
                      <a:r>
                        <a:rPr lang="ru-RU" sz="1400" dirty="0" err="1" smtClean="0">
                          <a:latin typeface="Times New Roman" pitchFamily="18" charset="0"/>
                          <a:cs typeface="Times New Roman" pitchFamily="18" charset="0"/>
                        </a:rPr>
                        <a:t>рбияче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белән балаларның  бердәм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Балаларның мөстәкыйл</a:t>
                      </a:r>
                      <a:r>
                        <a:rPr lang="ru-RU" sz="140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Әти-әниләр эшчәнлеге</a:t>
                      </a:r>
                      <a:endParaRPr lang="ru-RU" sz="1400" dirty="0">
                        <a:latin typeface="Times New Roman" pitchFamily="18" charset="0"/>
                        <a:cs typeface="Times New Roman" pitchFamily="18" charset="0"/>
                      </a:endParaRPr>
                    </a:p>
                  </a:txBody>
                  <a:tcPr/>
                </a:tc>
              </a:tr>
              <a:tr h="370840">
                <a:tc>
                  <a:txBody>
                    <a:bodyPr/>
                    <a:lstStyle/>
                    <a:p>
                      <a:r>
                        <a:rPr lang="tt-RU" sz="1400" dirty="0" smtClean="0">
                          <a:latin typeface="Times New Roman" pitchFamily="18" charset="0"/>
                          <a:cs typeface="Times New Roman" pitchFamily="18" charset="0"/>
                        </a:rPr>
                        <a:t>1.</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2.</a:t>
                      </a: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3.</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4.</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5.</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Әңгәмә:</a:t>
                      </a:r>
                    </a:p>
                    <a:p>
                      <a:r>
                        <a:rPr lang="tt-RU" sz="1400" dirty="0" smtClean="0">
                          <a:latin typeface="Times New Roman" pitchFamily="18" charset="0"/>
                          <a:cs typeface="Times New Roman" pitchFamily="18" charset="0"/>
                        </a:rPr>
                        <a:t> “Минем бердәм гаиләм”</a:t>
                      </a: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Үстерешле сөйләм: </a:t>
                      </a:r>
                    </a:p>
                    <a:p>
                      <a:r>
                        <a:rPr lang="tt-RU" sz="1400" dirty="0" smtClean="0">
                          <a:latin typeface="Times New Roman" pitchFamily="18" charset="0"/>
                          <a:cs typeface="Times New Roman" pitchFamily="18" charset="0"/>
                        </a:rPr>
                        <a:t> Г.Тукай “ Безнең гаилә”</a:t>
                      </a: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Рәсем “Минем гаиләм”</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Стенгазета       </a:t>
                      </a:r>
                    </a:p>
                    <a:p>
                      <a:r>
                        <a:rPr lang="tt-RU" sz="1400" dirty="0" smtClean="0">
                          <a:latin typeface="Times New Roman" pitchFamily="18" charset="0"/>
                          <a:cs typeface="Times New Roman" pitchFamily="18" charset="0"/>
                        </a:rPr>
                        <a:t>    “Өебезнең нуры алар”</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Күргәзмә </a:t>
                      </a:r>
                    </a:p>
                    <a:p>
                      <a:r>
                        <a:rPr lang="tt-RU" sz="1400" dirty="0" smtClean="0">
                          <a:latin typeface="Times New Roman" pitchFamily="18" charset="0"/>
                          <a:cs typeface="Times New Roman" pitchFamily="18" charset="0"/>
                        </a:rPr>
                        <a:t>“Әбиемнең</a:t>
                      </a:r>
                      <a:r>
                        <a:rPr lang="tt-RU" sz="1400" baseline="0" dirty="0" smtClean="0">
                          <a:latin typeface="Times New Roman" pitchFamily="18" charset="0"/>
                          <a:cs typeface="Times New Roman" pitchFamily="18" charset="0"/>
                        </a:rPr>
                        <a:t> йомшак куллары”</a:t>
                      </a:r>
                    </a:p>
                    <a:p>
                      <a:endParaRPr lang="tt-RU" sz="1400" baseline="0" dirty="0" smtClean="0">
                        <a:latin typeface="Times New Roman" pitchFamily="18" charset="0"/>
                        <a:cs typeface="Times New Roman" pitchFamily="18" charset="0"/>
                      </a:endParaRPr>
                    </a:p>
                    <a:p>
                      <a:endParaRPr lang="tt-RU" sz="1400" baseline="0" dirty="0" smtClean="0">
                        <a:latin typeface="Times New Roman" pitchFamily="18" charset="0"/>
                        <a:cs typeface="Times New Roman" pitchFamily="18" charset="0"/>
                      </a:endParaRPr>
                    </a:p>
                    <a:p>
                      <a:r>
                        <a:rPr lang="tt-RU" sz="1400" baseline="0" dirty="0" smtClean="0">
                          <a:latin typeface="Times New Roman" pitchFamily="18" charset="0"/>
                          <a:cs typeface="Times New Roman" pitchFamily="18" charset="0"/>
                        </a:rPr>
                        <a:t>Иҗади эш</a:t>
                      </a:r>
                    </a:p>
                    <a:p>
                      <a:r>
                        <a:rPr lang="tt-RU" sz="1400" baseline="0" dirty="0" smtClean="0">
                          <a:latin typeface="Times New Roman" pitchFamily="18" charset="0"/>
                          <a:cs typeface="Times New Roman" pitchFamily="18" charset="0"/>
                        </a:rPr>
                        <a:t>”Нәсел агачы”</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Үстерешле диалог</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Сәнгат</a:t>
                      </a:r>
                      <a:r>
                        <a:rPr lang="ru-RU" sz="1400" dirty="0" err="1" smtClean="0">
                          <a:latin typeface="Times New Roman" pitchFamily="18" charset="0"/>
                          <a:cs typeface="Times New Roman" pitchFamily="18" charset="0"/>
                        </a:rPr>
                        <a:t>ьле</a:t>
                      </a:r>
                      <a:r>
                        <a:rPr lang="tt-RU" sz="1400" dirty="0" smtClean="0">
                          <a:latin typeface="Times New Roman" pitchFamily="18" charset="0"/>
                          <a:cs typeface="Times New Roman" pitchFamily="18" charset="0"/>
                        </a:rPr>
                        <a:t> итеп, хәрәкәтләр белән сөйләп карау</a:t>
                      </a:r>
                    </a:p>
                    <a:p>
                      <a:r>
                        <a:rPr lang="tt-RU" sz="1400" dirty="0" smtClean="0">
                          <a:latin typeface="Times New Roman" pitchFamily="18" charset="0"/>
                          <a:cs typeface="Times New Roman" pitchFamily="18" charset="0"/>
                        </a:rPr>
                        <a:t>Рәсем ясау ысуллары, материал сайлау</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Өлкәннәр</a:t>
                      </a:r>
                      <a:r>
                        <a:rPr lang="tt-RU" sz="1400" baseline="0" dirty="0" smtClean="0">
                          <a:latin typeface="Times New Roman" pitchFamily="18" charset="0"/>
                          <a:cs typeface="Times New Roman" pitchFamily="18" charset="0"/>
                        </a:rPr>
                        <a:t> турында әңгәмә</a:t>
                      </a:r>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Татар</a:t>
                      </a:r>
                      <a:r>
                        <a:rPr lang="tt-RU" sz="1400" baseline="0" dirty="0" smtClean="0">
                          <a:latin typeface="Times New Roman" pitchFamily="18" charset="0"/>
                          <a:cs typeface="Times New Roman" pitchFamily="18" charset="0"/>
                        </a:rPr>
                        <a:t> халкының борынгыдан килгән кул эше, һөнәрчелеге   турында ә</a:t>
                      </a:r>
                      <a:r>
                        <a:rPr lang="tt-RU" sz="1400" dirty="0" smtClean="0">
                          <a:latin typeface="Times New Roman" pitchFamily="18" charset="0"/>
                          <a:cs typeface="Times New Roman" pitchFamily="18" charset="0"/>
                        </a:rPr>
                        <a:t>ңгәмә </a:t>
                      </a:r>
                    </a:p>
                    <a:p>
                      <a:endParaRPr lang="ru-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Схемалар карау, танышу</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Рәсем ясау</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Яттан шигыр</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не</a:t>
                      </a:r>
                      <a:r>
                        <a:rPr lang="tt-RU" sz="1400" baseline="0" dirty="0" smtClean="0">
                          <a:latin typeface="Times New Roman" pitchFamily="18" charset="0"/>
                          <a:cs typeface="Times New Roman" pitchFamily="18" charset="0"/>
                        </a:rPr>
                        <a:t> сөйләргә өйрәнү</a:t>
                      </a: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Рәсем</a:t>
                      </a:r>
                      <a:r>
                        <a:rPr lang="tt-RU" sz="1400" baseline="0" dirty="0" smtClean="0">
                          <a:latin typeface="Times New Roman" pitchFamily="18" charset="0"/>
                          <a:cs typeface="Times New Roman" pitchFamily="18" charset="0"/>
                        </a:rPr>
                        <a:t> буенча хикәя төзү</a:t>
                      </a: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Сю</a:t>
                      </a:r>
                      <a:r>
                        <a:rPr lang="ru-RU" sz="1400" dirty="0" err="1" smtClean="0">
                          <a:latin typeface="Times New Roman" pitchFamily="18" charset="0"/>
                          <a:cs typeface="Times New Roman" pitchFamily="18" charset="0"/>
                        </a:rPr>
                        <a:t>жетлы-рольле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уеннар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«Гаилә», «Әбиемдә кунакта</a:t>
                      </a:r>
                      <a:r>
                        <a:rPr lang="ru-RU" sz="1400" dirty="0" smtClean="0">
                          <a:latin typeface="Times New Roman" pitchFamily="18" charset="0"/>
                          <a:cs typeface="Times New Roman" pitchFamily="18" charset="0"/>
                        </a:rPr>
                        <a:t>»</a:t>
                      </a: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Татар</a:t>
                      </a:r>
                      <a:r>
                        <a:rPr lang="tt-RU" sz="1400" baseline="0" dirty="0" smtClean="0">
                          <a:latin typeface="Times New Roman" pitchFamily="18" charset="0"/>
                          <a:cs typeface="Times New Roman" pitchFamily="18" charset="0"/>
                        </a:rPr>
                        <a:t> халык бизәкләре ярдәмендә читек, ал</a:t>
                      </a:r>
                      <a:r>
                        <a:rPr lang="ru-RU" sz="1400" baseline="0" dirty="0" err="1" smtClean="0">
                          <a:latin typeface="Times New Roman" pitchFamily="18" charset="0"/>
                          <a:cs typeface="Times New Roman" pitchFamily="18" charset="0"/>
                        </a:rPr>
                        <a:t>ъ</a:t>
                      </a:r>
                      <a:r>
                        <a:rPr lang="tt-RU" sz="1400" baseline="0" dirty="0" smtClean="0">
                          <a:latin typeface="Times New Roman" pitchFamily="18" charset="0"/>
                          <a:cs typeface="Times New Roman" pitchFamily="18" charset="0"/>
                        </a:rPr>
                        <a:t>япкыч, күлмәк  бизәү</a:t>
                      </a:r>
                    </a:p>
                    <a:p>
                      <a:endParaRPr lang="tt-RU" sz="1400" baseline="0" dirty="0" smtClean="0">
                        <a:latin typeface="Times New Roman" pitchFamily="18" charset="0"/>
                        <a:cs typeface="Times New Roman" pitchFamily="18" charset="0"/>
                      </a:endParaRPr>
                    </a:p>
                    <a:p>
                      <a:r>
                        <a:rPr lang="tt-RU" sz="1400" baseline="0" dirty="0" smtClean="0">
                          <a:latin typeface="Times New Roman" pitchFamily="18" charset="0"/>
                          <a:cs typeface="Times New Roman" pitchFamily="18" charset="0"/>
                        </a:rPr>
                        <a:t>Рәсемнәр ясау</a:t>
                      </a:r>
                      <a:endParaRPr lang="tt-RU" sz="1400" dirty="0" smtClean="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Нәсел турында материал туплау</a:t>
                      </a: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Шигыр</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 эчтәлеге</a:t>
                      </a:r>
                      <a:r>
                        <a:rPr lang="tt-RU" sz="1400" baseline="0" dirty="0" smtClean="0">
                          <a:latin typeface="Times New Roman" pitchFamily="18" charset="0"/>
                          <a:cs typeface="Times New Roman" pitchFamily="18" charset="0"/>
                        </a:rPr>
                        <a:t> буенча рәсем ясап килү</a:t>
                      </a:r>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Үз гаиләң турында кыскача</a:t>
                      </a:r>
                      <a:r>
                        <a:rPr lang="tt-RU" sz="1400" baseline="0" dirty="0" smtClean="0">
                          <a:latin typeface="Times New Roman" pitchFamily="18" charset="0"/>
                          <a:cs typeface="Times New Roman" pitchFamily="18" charset="0"/>
                        </a:rPr>
                        <a:t> сөйләргә әзерләнеп килү</a:t>
                      </a:r>
                    </a:p>
                    <a:p>
                      <a:endParaRPr lang="tt-RU" sz="1400" dirty="0" smtClean="0">
                        <a:latin typeface="Times New Roman" pitchFamily="18" charset="0"/>
                        <a:cs typeface="Times New Roman" pitchFamily="18" charset="0"/>
                      </a:endParaRPr>
                    </a:p>
                    <a:p>
                      <a:r>
                        <a:rPr lang="tt-RU" sz="1400" baseline="0" dirty="0" smtClean="0">
                          <a:latin typeface="Times New Roman" pitchFamily="18" charset="0"/>
                          <a:cs typeface="Times New Roman" pitchFamily="18" charset="0"/>
                        </a:rPr>
                        <a:t>Фотосүрәтләр  алып килү</a:t>
                      </a:r>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Күргәзмә</a:t>
                      </a:r>
                      <a:r>
                        <a:rPr lang="tt-RU" sz="1400" baseline="0" dirty="0" smtClean="0">
                          <a:latin typeface="Times New Roman" pitchFamily="18" charset="0"/>
                          <a:cs typeface="Times New Roman" pitchFamily="18" charset="0"/>
                        </a:rPr>
                        <a:t> оештыруда  ярдәм итү</a:t>
                      </a:r>
                    </a:p>
                    <a:p>
                      <a:endParaRPr lang="tt-RU" sz="1400" baseline="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“Нәсел агачы” ясау</a:t>
                      </a:r>
                    </a:p>
                  </a:txBody>
                  <a:tcPr/>
                </a:tc>
              </a:tr>
            </a:tbl>
          </a:graphicData>
        </a:graphic>
      </p:graphicFrame>
      <p:sp>
        <p:nvSpPr>
          <p:cNvPr id="4" name="TextBox 3"/>
          <p:cNvSpPr txBox="1"/>
          <p:nvPr/>
        </p:nvSpPr>
        <p:spPr>
          <a:xfrm>
            <a:off x="714348" y="642918"/>
            <a:ext cx="7643866" cy="369332"/>
          </a:xfrm>
          <a:prstGeom prst="rect">
            <a:avLst/>
          </a:prstGeom>
          <a:noFill/>
        </p:spPr>
        <p:txBody>
          <a:bodyPr wrap="square" rtlCol="0">
            <a:spAutoFit/>
          </a:bodyPr>
          <a:lstStyle/>
          <a:p>
            <a:endParaRPr lang="ru-RU" dirty="0"/>
          </a:p>
        </p:txBody>
      </p:sp>
      <p:sp>
        <p:nvSpPr>
          <p:cNvPr id="6" name="TextBox 5"/>
          <p:cNvSpPr txBox="1"/>
          <p:nvPr/>
        </p:nvSpPr>
        <p:spPr>
          <a:xfrm>
            <a:off x="142844" y="500042"/>
            <a:ext cx="9001156" cy="461665"/>
          </a:xfrm>
          <a:prstGeom prst="rect">
            <a:avLst/>
          </a:prstGeom>
          <a:noFill/>
        </p:spPr>
        <p:txBody>
          <a:bodyPr wrap="square" rtlCol="0">
            <a:spAutoFit/>
          </a:bodyPr>
          <a:lstStyle/>
          <a:p>
            <a:pPr algn="ctr"/>
            <a:r>
              <a:rPr lang="tt-RU" sz="2400" b="1" i="1" dirty="0" smtClean="0">
                <a:solidFill>
                  <a:srgbClr val="0070C0"/>
                </a:solidFill>
                <a:latin typeface="Times New Roman" pitchFamily="18" charset="0"/>
                <a:cs typeface="Times New Roman" pitchFamily="18" charset="0"/>
              </a:rPr>
              <a:t>“Минем бердәм гаиләм” айлыгына перспектив-тематик план</a:t>
            </a:r>
            <a:endParaRPr lang="ru-RU" sz="2400" b="1" i="1" dirty="0">
              <a:solidFill>
                <a:srgbClr val="0070C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0"/>
            <a:ext cx="9253534" cy="6940151"/>
          </a:xfrm>
          <a:prstGeom prst="rect">
            <a:avLst/>
          </a:prstGeom>
          <a:noFill/>
        </p:spPr>
      </p:pic>
      <p:pic>
        <p:nvPicPr>
          <p:cNvPr id="5" name="Picture 5" descr="D:\Рабочий стол\детский сад\Изображение 071.jpg"/>
          <p:cNvPicPr>
            <a:picLocks noChangeAspect="1" noChangeArrowheads="1"/>
          </p:cNvPicPr>
          <p:nvPr/>
        </p:nvPicPr>
        <p:blipFill>
          <a:blip r:embed="rId3" cstate="print"/>
          <a:srcRect/>
          <a:stretch>
            <a:fillRect/>
          </a:stretch>
        </p:blipFill>
        <p:spPr bwMode="auto">
          <a:xfrm>
            <a:off x="142844" y="2571720"/>
            <a:ext cx="2408774" cy="4286280"/>
          </a:xfrm>
          <a:prstGeom prst="rect">
            <a:avLst/>
          </a:prstGeom>
          <a:ln>
            <a:noFill/>
          </a:ln>
          <a:effectLst>
            <a:outerShdw blurRad="292100" dist="139700" dir="2700000" algn="tl" rotWithShape="0">
              <a:srgbClr val="333333">
                <a:alpha val="65000"/>
              </a:srgbClr>
            </a:outerShdw>
          </a:effectLst>
        </p:spPr>
      </p:pic>
      <p:pic>
        <p:nvPicPr>
          <p:cNvPr id="6" name="Picture 3" descr="D:\Рабочий стол\детский сад\Изображение 079.jpg"/>
          <p:cNvPicPr>
            <a:picLocks noChangeAspect="1" noChangeArrowheads="1"/>
          </p:cNvPicPr>
          <p:nvPr/>
        </p:nvPicPr>
        <p:blipFill>
          <a:blip r:embed="rId4" cstate="print"/>
          <a:srcRect/>
          <a:stretch>
            <a:fillRect/>
          </a:stretch>
        </p:blipFill>
        <p:spPr bwMode="auto">
          <a:xfrm>
            <a:off x="3214678" y="1428736"/>
            <a:ext cx="2428892" cy="4322079"/>
          </a:xfrm>
          <a:prstGeom prst="rect">
            <a:avLst/>
          </a:prstGeom>
          <a:ln>
            <a:noFill/>
          </a:ln>
          <a:effectLst>
            <a:outerShdw blurRad="292100" dist="139700" dir="2700000" algn="tl" rotWithShape="0">
              <a:srgbClr val="333333">
                <a:alpha val="65000"/>
              </a:srgbClr>
            </a:outerShdw>
          </a:effectLst>
        </p:spPr>
      </p:pic>
      <p:pic>
        <p:nvPicPr>
          <p:cNvPr id="5123" name="Picture 3" descr="D:\Рабочий стол\детский сад\Изображение 067.jpg"/>
          <p:cNvPicPr>
            <a:picLocks noChangeAspect="1" noChangeArrowheads="1"/>
          </p:cNvPicPr>
          <p:nvPr/>
        </p:nvPicPr>
        <p:blipFill>
          <a:blip r:embed="rId5" cstate="print"/>
          <a:srcRect/>
          <a:stretch>
            <a:fillRect/>
          </a:stretch>
        </p:blipFill>
        <p:spPr bwMode="auto">
          <a:xfrm>
            <a:off x="6357950" y="2507122"/>
            <a:ext cx="2445077" cy="4350878"/>
          </a:xfrm>
          <a:prstGeom prst="rect">
            <a:avLst/>
          </a:prstGeom>
          <a:noFill/>
        </p:spPr>
      </p:pic>
      <p:sp>
        <p:nvSpPr>
          <p:cNvPr id="7" name="TextBox 6"/>
          <p:cNvSpPr txBox="1"/>
          <p:nvPr/>
        </p:nvSpPr>
        <p:spPr>
          <a:xfrm>
            <a:off x="785786" y="214290"/>
            <a:ext cx="8072494" cy="923330"/>
          </a:xfrm>
          <a:prstGeom prst="rect">
            <a:avLst/>
          </a:prstGeom>
          <a:noFill/>
        </p:spPr>
        <p:txBody>
          <a:bodyPr wrap="square" rtlCol="0">
            <a:spAutoFit/>
          </a:bodyPr>
          <a:lstStyle/>
          <a:p>
            <a:pPr algn="ctr"/>
            <a:r>
              <a:rPr lang="tt-RU" sz="5400" b="1" i="1" dirty="0" smtClean="0">
                <a:solidFill>
                  <a:srgbClr val="0070C0"/>
                </a:solidFill>
                <a:latin typeface="Times New Roman" pitchFamily="18" charset="0"/>
                <a:cs typeface="Times New Roman" pitchFamily="18" charset="0"/>
              </a:rPr>
              <a:t>Рәсем “Минем гаиләм”</a:t>
            </a:r>
            <a:endParaRPr lang="ru-RU" sz="5400" b="1" i="1" dirty="0">
              <a:solidFill>
                <a:srgbClr val="0070C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5" name="Picture 2" descr="D:\Рабочий стол\Д. садик\фотки детский сад!\Изображение 282.jpg"/>
          <p:cNvPicPr>
            <a:picLocks noChangeAspect="1" noChangeArrowheads="1"/>
          </p:cNvPicPr>
          <p:nvPr/>
        </p:nvPicPr>
        <p:blipFill>
          <a:blip r:embed="rId3" cstate="print"/>
          <a:srcRect/>
          <a:stretch>
            <a:fillRect/>
          </a:stretch>
        </p:blipFill>
        <p:spPr bwMode="auto">
          <a:xfrm>
            <a:off x="4786314" y="3714752"/>
            <a:ext cx="4159662" cy="2337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3" descr="D:\Рабочий стол\Д. садик\фотки детский сад!\Изображение 291.jpg"/>
          <p:cNvPicPr>
            <a:picLocks noChangeAspect="1" noChangeArrowheads="1"/>
          </p:cNvPicPr>
          <p:nvPr/>
        </p:nvPicPr>
        <p:blipFill>
          <a:blip r:embed="rId4" cstate="print"/>
          <a:srcRect/>
          <a:stretch>
            <a:fillRect/>
          </a:stretch>
        </p:blipFill>
        <p:spPr bwMode="auto">
          <a:xfrm>
            <a:off x="214282" y="3714752"/>
            <a:ext cx="4214842" cy="2368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P1210035.JPG"/>
          <p:cNvPicPr>
            <a:picLocks noChangeAspect="1"/>
          </p:cNvPicPr>
          <p:nvPr/>
        </p:nvPicPr>
        <p:blipFill>
          <a:blip r:embed="rId5" cstate="print"/>
          <a:stretch>
            <a:fillRect/>
          </a:stretch>
        </p:blipFill>
        <p:spPr>
          <a:xfrm>
            <a:off x="2357422" y="500042"/>
            <a:ext cx="4214842" cy="3161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Рабочий стол\Д. садик\Шаблоны\abstract-desktop-1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540291483"/>
              </p:ext>
            </p:extLst>
          </p:nvPr>
        </p:nvGraphicFramePr>
        <p:xfrm>
          <a:off x="357158" y="1071546"/>
          <a:ext cx="8501123" cy="5546441"/>
        </p:xfrm>
        <a:graphic>
          <a:graphicData uri="http://schemas.openxmlformats.org/drawingml/2006/table">
            <a:tbl>
              <a:tblPr firstRow="1" bandRow="1">
                <a:tableStyleId>{5C22544A-7EE6-4342-B048-85BDC9FD1C3A}</a:tableStyleId>
              </a:tblPr>
              <a:tblGrid>
                <a:gridCol w="393571"/>
                <a:gridCol w="2392512"/>
                <a:gridCol w="2000263"/>
                <a:gridCol w="1857389"/>
                <a:gridCol w="1857388"/>
              </a:tblGrid>
              <a:tr h="761081">
                <a:tc>
                  <a:txBody>
                    <a:bodyPr/>
                    <a:lstStyle/>
                    <a:p>
                      <a:r>
                        <a:rPr lang="tt-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Эшчәнлек  тәртибе</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Т</a:t>
                      </a:r>
                      <a:r>
                        <a:rPr lang="tt-RU" sz="1400" dirty="0" smtClean="0">
                          <a:latin typeface="Times New Roman" pitchFamily="18" charset="0"/>
                          <a:cs typeface="Times New Roman" pitchFamily="18" charset="0"/>
                        </a:rPr>
                        <a:t>ә</a:t>
                      </a:r>
                      <a:r>
                        <a:rPr lang="ru-RU" sz="1400" dirty="0" err="1" smtClean="0">
                          <a:latin typeface="Times New Roman" pitchFamily="18" charset="0"/>
                          <a:cs typeface="Times New Roman" pitchFamily="18" charset="0"/>
                        </a:rPr>
                        <a:t>рбияче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белән балаларның  бердәм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Балаларның мөстәкыйл</a:t>
                      </a:r>
                      <a:r>
                        <a:rPr lang="ru-RU" sz="140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 эшчәнлеге</a:t>
                      </a:r>
                      <a:endParaRPr lang="ru-RU" sz="1400" dirty="0">
                        <a:latin typeface="Times New Roman" pitchFamily="18" charset="0"/>
                        <a:cs typeface="Times New Roman" pitchFamily="18" charset="0"/>
                      </a:endParaRPr>
                    </a:p>
                  </a:txBody>
                  <a:tcPr/>
                </a:tc>
                <a:tc>
                  <a:txBody>
                    <a:bodyPr/>
                    <a:lstStyle/>
                    <a:p>
                      <a:r>
                        <a:rPr lang="tt-RU" sz="1400" dirty="0" smtClean="0">
                          <a:latin typeface="Times New Roman" pitchFamily="18" charset="0"/>
                          <a:cs typeface="Times New Roman" pitchFamily="18" charset="0"/>
                        </a:rPr>
                        <a:t>Әти-әниләр эшчәнлеге</a:t>
                      </a:r>
                      <a:endParaRPr lang="ru-RU" sz="1400" dirty="0">
                        <a:latin typeface="Times New Roman" pitchFamily="18" charset="0"/>
                        <a:cs typeface="Times New Roman" pitchFamily="18" charset="0"/>
                      </a:endParaRPr>
                    </a:p>
                  </a:txBody>
                  <a:tcPr/>
                </a:tc>
              </a:tr>
              <a:tr h="4596769">
                <a:tc>
                  <a:txBody>
                    <a:bodyPr/>
                    <a:lstStyle/>
                    <a:p>
                      <a:r>
                        <a:rPr lang="tt-RU" sz="1400" dirty="0" smtClean="0">
                          <a:latin typeface="Times New Roman" pitchFamily="18" charset="0"/>
                          <a:cs typeface="Times New Roman" pitchFamily="18" charset="0"/>
                        </a:rPr>
                        <a:t>1.</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2.</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3.</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4.</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5.</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Тематик шөгыл</a:t>
                      </a:r>
                      <a:r>
                        <a:rPr lang="ru-RU" sz="1400" dirty="0" smtClean="0">
                          <a:latin typeface="Times New Roman" pitchFamily="18" charset="0"/>
                          <a:cs typeface="Times New Roman" pitchFamily="18" charset="0"/>
                        </a:rPr>
                        <a:t>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Алабугам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ак</a:t>
                      </a:r>
                      <a:r>
                        <a:rPr lang="ru-RU" sz="1400" dirty="0" smtClean="0">
                          <a:latin typeface="Times New Roman" pitchFamily="18" charset="0"/>
                          <a:cs typeface="Times New Roman" pitchFamily="18" charset="0"/>
                        </a:rPr>
                        <a:t> калам»</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Әңгәмә</a:t>
                      </a: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“Шәһәребезнең күренекле шәхесләре</a:t>
                      </a:r>
                      <a:r>
                        <a:rPr lang="tt-RU" sz="1400" baseline="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Үстерешле сөйләм: </a:t>
                      </a: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Якташларыбызның  иҗади эшчәнлеге”</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Шәһәр  буенча экскурсия “Истәлекле урыннар”</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Фотокүргәзмә  “Шәһәремнең яраткан почмагы”</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Шәһәр музеена экскурсия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Дидактик  уеннар:</a:t>
                      </a:r>
                      <a:r>
                        <a:rPr lang="tt-RU" sz="1400" baseline="0" dirty="0" smtClean="0">
                          <a:latin typeface="Times New Roman" pitchFamily="18" charset="0"/>
                          <a:cs typeface="Times New Roman" pitchFamily="18" charset="0"/>
                        </a:rPr>
                        <a:t> “Истәлекле урыннар”</a:t>
                      </a: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“Кисәкләрне җый”</a:t>
                      </a: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Китаплар, ал</a:t>
                      </a:r>
                      <a:r>
                        <a:rPr lang="ru-RU" sz="1400" baseline="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бомнар, рәсемнәр карау; үстерешле диалог</a:t>
                      </a: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Сәнгат</a:t>
                      </a:r>
                      <a:r>
                        <a:rPr lang="ru-RU" sz="1400" dirty="0" err="1" smtClean="0">
                          <a:latin typeface="Times New Roman" pitchFamily="18" charset="0"/>
                          <a:cs typeface="Times New Roman" pitchFamily="18" charset="0"/>
                        </a:rPr>
                        <a:t>ьле</a:t>
                      </a:r>
                      <a:r>
                        <a:rPr lang="tt-RU" sz="1400" dirty="0" smtClean="0">
                          <a:latin typeface="Times New Roman" pitchFamily="18" charset="0"/>
                          <a:cs typeface="Times New Roman" pitchFamily="18" charset="0"/>
                        </a:rPr>
                        <a:t> итеп, хәрәкәтләр белән сөйләп карау</a:t>
                      </a:r>
                    </a:p>
                    <a:p>
                      <a:endParaRPr lang="tt-RU" sz="1400" dirty="0" smtClean="0">
                        <a:latin typeface="Times New Roman" pitchFamily="18" charset="0"/>
                        <a:cs typeface="Times New Roman" pitchFamily="18" charset="0"/>
                      </a:endParaRPr>
                    </a:p>
                    <a:p>
                      <a:r>
                        <a:rPr lang="tt-RU" sz="1400" baseline="0" dirty="0" smtClean="0">
                          <a:latin typeface="Times New Roman" pitchFamily="18" charset="0"/>
                          <a:cs typeface="Times New Roman" pitchFamily="18" charset="0"/>
                        </a:rPr>
                        <a:t>Китаплар, ал</a:t>
                      </a:r>
                      <a:r>
                        <a:rPr lang="ru-RU" sz="1400" baseline="0" dirty="0" err="1" smtClean="0">
                          <a:latin typeface="Times New Roman" pitchFamily="18" charset="0"/>
                          <a:cs typeface="Times New Roman" pitchFamily="18" charset="0"/>
                        </a:rPr>
                        <a:t>ь</a:t>
                      </a:r>
                      <a:r>
                        <a:rPr lang="tt-RU" sz="1400" baseline="0" dirty="0" smtClean="0">
                          <a:latin typeface="Times New Roman" pitchFamily="18" charset="0"/>
                          <a:cs typeface="Times New Roman" pitchFamily="18" charset="0"/>
                        </a:rPr>
                        <a:t>бомнар, рәсемнәр карау; үстерешле диалог</a:t>
                      </a:r>
                    </a:p>
                    <a:p>
                      <a:r>
                        <a:rPr lang="tt-RU" sz="1400" baseline="0" dirty="0" smtClean="0">
                          <a:latin typeface="Times New Roman" pitchFamily="18" charset="0"/>
                          <a:cs typeface="Times New Roman" pitchFamily="18" charset="0"/>
                        </a:rPr>
                        <a:t>Истәлекле урыннар, күренекле шәхесләр турында тасвирлап сөйләү</a:t>
                      </a:r>
                    </a:p>
                    <a:p>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Музей белән танышу, музей экспонатларын</a:t>
                      </a:r>
                      <a:r>
                        <a:rPr lang="tt-RU" sz="1400" baseline="0" dirty="0" smtClean="0">
                          <a:latin typeface="Times New Roman" pitchFamily="18" charset="0"/>
                          <a:cs typeface="Times New Roman" pitchFamily="18" charset="0"/>
                        </a:rPr>
                        <a:t> карау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Яттан шигыр</a:t>
                      </a:r>
                      <a:r>
                        <a:rPr lang="ru-RU" sz="1400" dirty="0" err="1" smtClean="0">
                          <a:latin typeface="Times New Roman" pitchFamily="18" charset="0"/>
                          <a:cs typeface="Times New Roman" pitchFamily="18" charset="0"/>
                        </a:rPr>
                        <a:t>ь</a:t>
                      </a:r>
                      <a:r>
                        <a:rPr lang="tt-RU" sz="1400" dirty="0" smtClean="0">
                          <a:latin typeface="Times New Roman" pitchFamily="18" charset="0"/>
                          <a:cs typeface="Times New Roman" pitchFamily="18" charset="0"/>
                        </a:rPr>
                        <a:t>не</a:t>
                      </a:r>
                      <a:r>
                        <a:rPr lang="tt-RU" sz="1400" baseline="0" dirty="0" smtClean="0">
                          <a:latin typeface="Times New Roman" pitchFamily="18" charset="0"/>
                          <a:cs typeface="Times New Roman" pitchFamily="18" charset="0"/>
                        </a:rPr>
                        <a:t> сөйләргә өйрәнү</a:t>
                      </a:r>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Рәсем</a:t>
                      </a:r>
                      <a:r>
                        <a:rPr lang="tt-RU" sz="1400" baseline="0" dirty="0" smtClean="0">
                          <a:latin typeface="Times New Roman" pitchFamily="18" charset="0"/>
                          <a:cs typeface="Times New Roman" pitchFamily="18" charset="0"/>
                        </a:rPr>
                        <a:t> ясау</a:t>
                      </a:r>
                    </a:p>
                    <a:p>
                      <a:endParaRPr lang="tt-RU" sz="1400" baseline="0" dirty="0" smtClean="0">
                        <a:latin typeface="Times New Roman" pitchFamily="18" charset="0"/>
                        <a:cs typeface="Times New Roman" pitchFamily="18" charset="0"/>
                      </a:endParaRPr>
                    </a:p>
                    <a:p>
                      <a:endParaRPr lang="tt-RU" sz="14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Дидактик  уеннар:</a:t>
                      </a:r>
                      <a:r>
                        <a:rPr lang="tt-RU" sz="1400" baseline="0" dirty="0" smtClean="0">
                          <a:latin typeface="Times New Roman" pitchFamily="18" charset="0"/>
                          <a:cs typeface="Times New Roman" pitchFamily="18" charset="0"/>
                        </a:rPr>
                        <a:t> “Истәлекле урыннар”</a:t>
                      </a:r>
                    </a:p>
                    <a:p>
                      <a:pPr marL="0" marR="0" indent="0" algn="l" defTabSz="914400" rtl="0" eaLnBrk="1" fontAlgn="auto" latinLnBrk="0" hangingPunct="1">
                        <a:lnSpc>
                          <a:spcPct val="100000"/>
                        </a:lnSpc>
                        <a:spcBef>
                          <a:spcPts val="0"/>
                        </a:spcBef>
                        <a:spcAft>
                          <a:spcPts val="0"/>
                        </a:spcAft>
                        <a:buClrTx/>
                        <a:buSzTx/>
                        <a:buFontTx/>
                        <a:buNone/>
                        <a:tabLst/>
                        <a:defRPr/>
                      </a:pPr>
                      <a:r>
                        <a:rPr lang="tt-RU" sz="1400" baseline="0" dirty="0" smtClean="0">
                          <a:latin typeface="Times New Roman" pitchFamily="18" charset="0"/>
                          <a:cs typeface="Times New Roman" pitchFamily="18" charset="0"/>
                        </a:rPr>
                        <a:t>“Кисәкләрне җый”</a:t>
                      </a:r>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Рәсем ясау</a:t>
                      </a:r>
                    </a:p>
                  </a:txBody>
                  <a:tcPr/>
                </a:tc>
                <a:tc>
                  <a:txBody>
                    <a:bodyPr/>
                    <a:lstStyle/>
                    <a:p>
                      <a:r>
                        <a:rPr lang="tt-RU" sz="1400" dirty="0" smtClean="0">
                          <a:latin typeface="Times New Roman" pitchFamily="18" charset="0"/>
                          <a:cs typeface="Times New Roman" pitchFamily="18" charset="0"/>
                        </a:rPr>
                        <a:t>Шәһәребезнең</a:t>
                      </a:r>
                      <a:r>
                        <a:rPr lang="tt-RU" sz="1400" baseline="0" dirty="0" smtClean="0">
                          <a:latin typeface="Times New Roman" pitchFamily="18" charset="0"/>
                          <a:cs typeface="Times New Roman" pitchFamily="18" charset="0"/>
                        </a:rPr>
                        <a:t> тарихы,  истәлекле урыннары, күренекле шәхесләре турында материал туплау</a:t>
                      </a:r>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r>
                        <a:rPr lang="tt-RU" sz="1400" dirty="0" smtClean="0">
                          <a:latin typeface="Times New Roman" pitchFamily="18" charset="0"/>
                          <a:cs typeface="Times New Roman" pitchFamily="18" charset="0"/>
                        </a:rPr>
                        <a:t>Экскурсия оештыруда ярдәм</a:t>
                      </a:r>
                    </a:p>
                    <a:p>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Күргәзмә</a:t>
                      </a:r>
                      <a:r>
                        <a:rPr lang="tt-RU" sz="1400" baseline="0" dirty="0" smtClean="0">
                          <a:latin typeface="Times New Roman" pitchFamily="18" charset="0"/>
                          <a:cs typeface="Times New Roman" pitchFamily="18" charset="0"/>
                        </a:rPr>
                        <a:t> оештыруда  ярдәм итү</a:t>
                      </a: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endParaRPr lang="tt-RU"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t-RU" sz="1400" dirty="0" smtClean="0">
                          <a:latin typeface="Times New Roman" pitchFamily="18" charset="0"/>
                          <a:cs typeface="Times New Roman" pitchFamily="18" charset="0"/>
                        </a:rPr>
                        <a:t>Экскурсия оештыруда ярдәм</a:t>
                      </a:r>
                    </a:p>
                  </a:txBody>
                  <a:tcPr/>
                </a:tc>
              </a:tr>
            </a:tbl>
          </a:graphicData>
        </a:graphic>
      </p:graphicFrame>
      <p:sp>
        <p:nvSpPr>
          <p:cNvPr id="4" name="Прямоугольник 3"/>
          <p:cNvSpPr/>
          <p:nvPr/>
        </p:nvSpPr>
        <p:spPr>
          <a:xfrm>
            <a:off x="0" y="428604"/>
            <a:ext cx="9144000" cy="461665"/>
          </a:xfrm>
          <a:prstGeom prst="rect">
            <a:avLst/>
          </a:prstGeom>
        </p:spPr>
        <p:txBody>
          <a:bodyPr wrap="square">
            <a:spAutoFit/>
          </a:bodyPr>
          <a:lstStyle/>
          <a:p>
            <a:pPr algn="ctr"/>
            <a:r>
              <a:rPr lang="tt-RU" sz="2400" b="1" i="1" dirty="0" smtClean="0">
                <a:solidFill>
                  <a:srgbClr val="0070C0"/>
                </a:solidFill>
                <a:latin typeface="Times New Roman" pitchFamily="18" charset="0"/>
                <a:cs typeface="Times New Roman" pitchFamily="18" charset="0"/>
              </a:rPr>
              <a:t>“Алабугам – ак калам” айлыгына перспектив-тематик план</a:t>
            </a:r>
            <a:endParaRPr lang="ru-RU" sz="2400" b="1" i="1" dirty="0">
              <a:solidFill>
                <a:srgbClr val="0070C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2012</Words>
  <Application>Microsoft Office PowerPoint</Application>
  <PresentationFormat>Экран (4:3)</PresentationFormat>
  <Paragraphs>388</Paragraphs>
  <Slides>18</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179</cp:revision>
  <dcterms:modified xsi:type="dcterms:W3CDTF">2013-10-19T23:41:35Z</dcterms:modified>
</cp:coreProperties>
</file>