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57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EE60-EBBE-40A6-825B-C907D672934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6B05-B04E-46A0-A5BD-E316EF2F4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CD2-E363-4EDE-9971-1701A7F6A82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D01E-B68B-4CFD-B7B9-B6A26F4C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Эволюция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приматов. Первые этапы антропогенеза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player.myshared.ru/1003977/data/images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214554"/>
            <a:ext cx="8858263" cy="4429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Австралопитек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(«Южная обезьяна»)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5"/>
            <a:ext cx="8640960" cy="1440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Первооткрыватель австралопитека, который дал название, английский анатом Р.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нашел в 1924 году на территории ЮАР череп детеныша этой обезьяны). Время становления австралопитеков относят к периоду от 9 до 5 миллионов лет назад.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img0.joyreactor.cc/pics/comment/%D0%B4%D0%BB%D0%B8%D0%BD%D0%BD%D1%8B%D0%B5-%D0%BA%D0%B0%D1%80%D1%82%D0%B8%D0%BD%D0%BA%D0%B8-%D0%BE%D0%B1%D1%89%D0%B5%D1%81%D1%82%D0%B2%D0%BE-%D0%B6%D1%80%D0%B0%D1%82%D1%8C-%D1%81%D1%80%D0%B0%D1%82%D1%8C-45295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187624" y="2119567"/>
            <a:ext cx="6624736" cy="4364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53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австралопитеков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320480" cy="58326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мозга 600 куб см;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 бегать на двух ногах, высвободив руки;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Лицевая часть черепа больше мозговой;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Надбровные дуги;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пользовались орудиями, которые подбирали в природе;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всего жили стаями;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на теле волосяного покрова;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форма таза (он становится уже)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you-books.com/picture.php?transliterautor=N-Ya-Ejdelman&amp;transliterbook=Ishhu-predka&amp;filename=i_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369975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73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1440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хорошо изучены остатки одного из ранних австралопитеков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афарского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найденного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Д.Джохансоном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Эфиопии. Это относительно небольшая (110-120 см) обезьяна с двуногой походкой и зубами, похожими на человеческие жила 3,5-4 млн. лет назад.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1019.photobucket.com/albums/af319/stretchmonkey66/Australopithecus_afaren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80" y="1763542"/>
            <a:ext cx="6462322" cy="4846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6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4764"/>
            <a:ext cx="8712968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представитель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австралопитек?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908720"/>
            <a:ext cx="8712968" cy="2376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вулканическом ущелье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Олдувай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Олдовай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Танзании английские ученые  М. Лики и Л. Лики нашли остатки скелета оригинального австралопитека.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особенности: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мозга 642 куб см;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изготавливать примитивные орудия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чопперы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(сечки)).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i.dailymail.co.uk/i/pix/2013/10/18/article-0-0900CF6F000005DC-778_634x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39118"/>
            <a:ext cx="3480321" cy="3463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anread.ru/img/g/?src=8412692&amp;i=20&amp;ext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4844"/>
            <a:ext cx="4615958" cy="251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94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– 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 – 1,4 млн. лет назад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именно человек умелый первым овладел огнем.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figurkada.ru/images/d/2/proishozhdenie-chelove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536504" cy="416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51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Приматы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10001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из наиболее прогрессивных отрядов плацентарных млекопитающих, включающий, в том числе, обезьян и человека. Отряд насчитывает более 400 видов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kk.convdocs.org/pars_docs/refs/256/255519/255519_html_m2d72a8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88832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Родство человека и человекообразных обезьян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Родство человека и человекообразных обезьян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1"/>
          <a:ext cx="8643998" cy="5888736"/>
        </p:xfrm>
        <a:graphic>
          <a:graphicData uri="http://schemas.openxmlformats.org/drawingml/2006/table">
            <a:tbl>
              <a:tblPr/>
              <a:tblGrid>
                <a:gridCol w="4321999"/>
                <a:gridCol w="4321999"/>
              </a:tblGrid>
              <a:tr h="2721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 и человекообразные обезьяны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Сходства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Различия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крупный размер тела, отсутствие хвоста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Скелет: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связи с большим объемом мозга мозговая часть черепа больше лицевой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отсутствуют надбровные дуги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связи с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прямохождением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сводчатая стопа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расширенный таз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изгибы в позвоночнике (S-образный позвоночник)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Courier New"/>
                        <a:buChar char="o"/>
                        <a:tabLst>
                          <a:tab pos="9144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грудная клетка расширена в стороны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связи с трудовой деятельностью большой палец руки хорошо развит и сильнее противопоставлен остальным пальцам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связи с речью развит подбородок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сходные формы ушной раковины, жевательных поверхностей коренных зубов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группы крови, 5 долей в легких, 7-8 сосочков в почке, червеобразный отросток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сходные заболевания (СПИД, сифилис, проказа)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сходная мимика, эмоции, сложное поведение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сходства генома (91% с шимпанзе)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0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0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Головной мозг и психические процессы: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мозга в 2 раза больше, объем коры в 3 раза больше за счет извилин.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второй сигнальной системы – речь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Абстрактное мышление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Рисунок 4" descr="http://4.bp.blogspot.com/-Tbjk7NmVoCY/Tc4Euf9917I/AAAAAAAAANw/V1glXyfxNOM/s1600/%25D0%25A0%25D0%25B8%25D1%2581%25D1%2583%25D0%25BD%25D0%25BE%25D0%25B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3305175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332656"/>
            <a:ext cx="2160240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Приматы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57358" y="1340768"/>
            <a:ext cx="2160240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Низшие (полуобезьяны)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01177" y="1340768"/>
            <a:ext cx="2160240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2390" y="2348880"/>
            <a:ext cx="166129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лемуры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6954" y="3077344"/>
            <a:ext cx="166129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долгопяты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3878560"/>
            <a:ext cx="166129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тупайи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95936" y="2204864"/>
            <a:ext cx="2160240" cy="8724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Широконосые (обезьяны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ового Света)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58534" y="3212976"/>
            <a:ext cx="2160240" cy="9065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Узконосые (обезьяны Старого Света)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53194" y="4962223"/>
            <a:ext cx="2370919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Человекообразные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96219" y="6021288"/>
            <a:ext cx="166129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Понгиды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24620" y="5989691"/>
            <a:ext cx="166129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Гоминиды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237478" y="764704"/>
            <a:ext cx="96637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8104" y="764704"/>
            <a:ext cx="101629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75656" y="19168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</p:cNvCxnSpPr>
          <p:nvPr/>
        </p:nvCxnSpPr>
        <p:spPr>
          <a:xfrm>
            <a:off x="2237478" y="1916832"/>
            <a:ext cx="0" cy="1160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68127" y="1916832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076056" y="1772816"/>
            <a:ext cx="61769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524396" y="1952836"/>
            <a:ext cx="0" cy="1124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095783" y="4142534"/>
            <a:ext cx="0" cy="667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200792" y="5659152"/>
            <a:ext cx="184109" cy="332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82821" y="5659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237478" y="3007077"/>
            <a:ext cx="3246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43485" y="3763103"/>
            <a:ext cx="3246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798903" y="6021288"/>
            <a:ext cx="166129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гиббоны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3656179" y="5538287"/>
            <a:ext cx="1275861" cy="467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6" descr="&amp;Mcy;&amp;acy;&amp;rcy;&amp;tcy;&amp;ycy;&amp;shcy;&amp;kcy;&amp;acy; &amp;mcy;&amp;ocy;&amp;ncy;&amp;acy; (Cercopithecus mona)&#10;       &amp;Icy;&amp;scy;&amp;tcy;&amp;ocy;&amp;chcy;&amp;ncy;&amp;icy;&amp;kcy;: http://cercopan.wildlifedirect.org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54" y="2497088"/>
            <a:ext cx="1152128" cy="161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&amp;Zcy;&amp;ocy;&amp;lcy;&amp;ocy;&amp;tcy;&amp;ocy;&amp;gcy;&amp;ocy;&amp;lcy;&amp;ocy;&amp;vcy;&amp;ycy;&amp;jcy; &amp;tcy;&amp;acy;&amp;mcy;&amp;acy;&amp;rcy;&amp;icy;&amp;ncy; (Leontideus chrysomelas)&#10;        &amp;Icy;&amp;scy;&amp;tcy;&amp;ocy;&amp;chcy;&amp;ncy;&amp;icy;&amp;kcy;: http://www.safari.co.il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2" y="2950484"/>
            <a:ext cx="1196807" cy="1531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&amp;Dcy;&amp;ocy;&amp;lcy;&amp;gcy;&amp;ocy;&amp;pcy;&amp;yacy;&amp;tcy;.&#10;      &amp;Icy;&amp;scy;&amp;tcy;&amp;ocy;&amp;chcy;&amp;ncy;&amp;icy;&amp;kcy;: http://blass.com.au/definitions/tarsi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083"/>
            <a:ext cx="1214149" cy="1645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6879204" y="4234083"/>
            <a:ext cx="1982777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Мартышковые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9" name="Соединительная линия уступом 58"/>
          <p:cNvCxnSpPr>
            <a:endCxn id="56" idx="1"/>
          </p:cNvCxnSpPr>
          <p:nvPr/>
        </p:nvCxnSpPr>
        <p:spPr>
          <a:xfrm rot="16200000" flipH="1">
            <a:off x="6614246" y="4257157"/>
            <a:ext cx="281682" cy="2482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Tupaia tana&#10;        &amp;Icy;&amp;lcy;&amp;lcy;&amp;yucy;&amp;scy;&amp;tcy;&amp;rcy;&amp;acy;&amp;tscy;&amp;icy;&amp;yacy;: Joseph Smit (1836–1929)&#10;        &amp;Icy;&amp;scy;&amp;tcy;&amp;ocy;&amp;chcy;&amp;ncy;&amp;icy;&amp;kcy;: http://tolweb.org/Scandentia/159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98" y="4581980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56" y="95097"/>
            <a:ext cx="3067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http://antropogenez.ru/extant-primates/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11188" y="2205038"/>
            <a:ext cx="50482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84213" y="2924175"/>
            <a:ext cx="6477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908175" y="35734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1692275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042988" y="49418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827088" y="2565400"/>
            <a:ext cx="1444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331913" y="3357563"/>
            <a:ext cx="576262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116013" y="3500438"/>
            <a:ext cx="576262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900113" y="3500438"/>
            <a:ext cx="215900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187450" y="5300663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187450" y="5589588"/>
            <a:ext cx="194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187450" y="6092825"/>
            <a:ext cx="1871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1187450" y="6524625"/>
            <a:ext cx="1871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0" name="WordArt 18"/>
          <p:cNvSpPr>
            <a:spLocks noChangeArrowheads="1" noChangeShapeType="1" noTextEdit="1"/>
          </p:cNvSpPr>
          <p:nvPr/>
        </p:nvSpPr>
        <p:spPr bwMode="auto">
          <a:xfrm>
            <a:off x="1334943" y="1772816"/>
            <a:ext cx="7199313" cy="360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малоспециализированные</a:t>
            </a:r>
            <a:r>
              <a:rPr lang="ru-RU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насекомоядные млекопитающие</a:t>
            </a:r>
          </a:p>
        </p:txBody>
      </p:sp>
      <p:sp>
        <p:nvSpPr>
          <p:cNvPr id="23571" name="WordArt 19"/>
          <p:cNvSpPr>
            <a:spLocks noChangeArrowheads="1" noChangeShapeType="1" noTextEdit="1"/>
          </p:cNvSpPr>
          <p:nvPr/>
        </p:nvSpPr>
        <p:spPr bwMode="auto">
          <a:xfrm>
            <a:off x="1619250" y="2852738"/>
            <a:ext cx="3384550" cy="30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Древние приматы</a:t>
            </a:r>
          </a:p>
        </p:txBody>
      </p:sp>
      <p:sp>
        <p:nvSpPr>
          <p:cNvPr id="23572" name="WordArt 20"/>
          <p:cNvSpPr>
            <a:spLocks noChangeArrowheads="1" noChangeShapeType="1" noTextEdit="1"/>
          </p:cNvSpPr>
          <p:nvPr/>
        </p:nvSpPr>
        <p:spPr bwMode="auto">
          <a:xfrm>
            <a:off x="2484438" y="3573463"/>
            <a:ext cx="1984375" cy="303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Гиббоны</a:t>
            </a:r>
          </a:p>
        </p:txBody>
      </p:sp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2484438" y="4292600"/>
            <a:ext cx="28082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Орангутаны</a:t>
            </a:r>
          </a:p>
        </p:txBody>
      </p:sp>
      <p:sp>
        <p:nvSpPr>
          <p:cNvPr id="23574" name="WordArt 22"/>
          <p:cNvSpPr>
            <a:spLocks noChangeArrowheads="1" noChangeShapeType="1" noTextEdit="1"/>
          </p:cNvSpPr>
          <p:nvPr/>
        </p:nvSpPr>
        <p:spPr bwMode="auto">
          <a:xfrm>
            <a:off x="1619250" y="4868863"/>
            <a:ext cx="2736850" cy="37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Дриопитеки</a:t>
            </a:r>
          </a:p>
        </p:txBody>
      </p:sp>
      <p:sp>
        <p:nvSpPr>
          <p:cNvPr id="23575" name="WordArt 23"/>
          <p:cNvSpPr>
            <a:spLocks noChangeArrowheads="1" noChangeShapeType="1" noTextEdit="1"/>
          </p:cNvSpPr>
          <p:nvPr/>
        </p:nvSpPr>
        <p:spPr bwMode="auto">
          <a:xfrm>
            <a:off x="3779838" y="5373688"/>
            <a:ext cx="194468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шимпанзе</a:t>
            </a:r>
          </a:p>
        </p:txBody>
      </p:sp>
      <p:sp>
        <p:nvSpPr>
          <p:cNvPr id="23576" name="WordArt 24"/>
          <p:cNvSpPr>
            <a:spLocks noChangeArrowheads="1" noChangeShapeType="1" noTextEdit="1"/>
          </p:cNvSpPr>
          <p:nvPr/>
        </p:nvSpPr>
        <p:spPr bwMode="auto">
          <a:xfrm>
            <a:off x="3779838" y="5876925"/>
            <a:ext cx="19446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горилла</a:t>
            </a:r>
          </a:p>
        </p:txBody>
      </p:sp>
      <p:sp>
        <p:nvSpPr>
          <p:cNvPr id="23577" name="WordArt 25"/>
          <p:cNvSpPr>
            <a:spLocks noChangeArrowheads="1" noChangeShapeType="1" noTextEdit="1"/>
          </p:cNvSpPr>
          <p:nvPr/>
        </p:nvSpPr>
        <p:spPr bwMode="auto">
          <a:xfrm>
            <a:off x="3708400" y="6308725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человек?</a:t>
            </a:r>
          </a:p>
        </p:txBody>
      </p:sp>
    </p:spTree>
    <p:extLst>
      <p:ext uri="{BB962C8B-B14F-4D97-AF65-F5344CB8AC3E}">
        <p14:creationId xmlns="" xmlns:p14="http://schemas.microsoft.com/office/powerpoint/2010/main" val="2536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7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Дриопитеки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1"/>
            <a:ext cx="8712968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Произошли около 30 миллионов лет назад. Подобно другим гоминидам, у них был довольно крупный головой мозг, а длинные и подвижные кисти рук были прекрасно приспособлены для висения и раскачивания на ветвях. Внешне эти обезьяны напоминали шимпанзе, но из руки были пропорционально короче (лишь немного длиннее ног). Они дали три ветви, которые привели к шимпанзе, горилле и человеку.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www.donsmaps.com/images29/procuns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" y="2852936"/>
            <a:ext cx="5184576" cy="3768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onspekta.net/studopediaorg/baza4/898126688653.files/image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260741"/>
            <a:ext cx="3779912" cy="3141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29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дриопитекам виды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рамапитек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сивапитек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описаны из отложений Африки и Индии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877272"/>
            <a:ext cx="8712968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дриопитековые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вымерли около 9 миллионов лет назад.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class2004.ru/images/stories/pervobytnye_lyudi/ramapitek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7" y="1196752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47.radikal.ru/i117/0810/d1/90f26efab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324225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85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159329"/>
            <a:ext cx="8460253" cy="1397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недавнего времени азиатские роды рамапитек и сивапитек считались претендентами на роль наших предков. Сейчас более вероятным нашим пращуром кажется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африканский дриопитек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кениапитек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живший на территории Кении около 14 миллионов лет назад.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5229200"/>
            <a:ext cx="8460253" cy="1397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тогда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дриопитеоквых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особенности, которые предопределили путь антропогенеза: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развитие ЦНС, хорошее цветное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бинакулярное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зрение и хватательные конечности – не только передние, но и задние.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наследие древесной жизни первых приматов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пригодилось,когда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предки человека вступили в новую стадию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АВСТРАЛОПИТЕКОВ.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mg.wikinut.com/img/1u.klgd-flyhbn91/jpeg/0/Kenyapithecu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7" y="1700808"/>
            <a:ext cx="2695575" cy="2695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64.photobucket.com/albums/h174/aenocyon/pier-procons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81124"/>
            <a:ext cx="4962525" cy="364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49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625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Эволюция приматов. Первые этапы антропогенеза</vt:lpstr>
      <vt:lpstr>Приматы</vt:lpstr>
      <vt:lpstr>Родство человека и человекообразных обезьян</vt:lpstr>
      <vt:lpstr>Родство человека и человекообразных обезьян</vt:lpstr>
      <vt:lpstr>Слайд 5</vt:lpstr>
      <vt:lpstr>Слайд 6</vt:lpstr>
      <vt:lpstr>Дриопитеки </vt:lpstr>
      <vt:lpstr>Родственные дриопитекам виды – рамапитек и сивапитек – описаны из отложений Африки и Индии </vt:lpstr>
      <vt:lpstr>Слайд 9</vt:lpstr>
      <vt:lpstr>Австралопитек («Южная обезьяна»)</vt:lpstr>
      <vt:lpstr>Особенности австралопитеков</vt:lpstr>
      <vt:lpstr>Слайд 12</vt:lpstr>
      <vt:lpstr>Первый представитель рода Homo или австралопитек?</vt:lpstr>
      <vt:lpstr>Время Homo habilеs – 2,5 – 1,4 млн. лет назад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приматов</dc:title>
  <dc:creator>Amunra</dc:creator>
  <cp:lastModifiedBy>309</cp:lastModifiedBy>
  <cp:revision>23</cp:revision>
  <dcterms:created xsi:type="dcterms:W3CDTF">2015-12-02T05:22:45Z</dcterms:created>
  <dcterms:modified xsi:type="dcterms:W3CDTF">2016-02-01T03:21:17Z</dcterms:modified>
</cp:coreProperties>
</file>