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7" r:id="rId3"/>
    <p:sldId id="266" r:id="rId4"/>
    <p:sldId id="257" r:id="rId5"/>
    <p:sldId id="258" r:id="rId6"/>
    <p:sldId id="259" r:id="rId7"/>
    <p:sldId id="269" r:id="rId8"/>
    <p:sldId id="270" r:id="rId9"/>
    <p:sldId id="272" r:id="rId10"/>
    <p:sldId id="273" r:id="rId11"/>
    <p:sldId id="271" r:id="rId12"/>
    <p:sldId id="260" r:id="rId13"/>
    <p:sldId id="262" r:id="rId14"/>
    <p:sldId id="277" r:id="rId15"/>
    <p:sldId id="278" r:id="rId16"/>
    <p:sldId id="263" r:id="rId17"/>
    <p:sldId id="274" r:id="rId18"/>
    <p:sldId id="264" r:id="rId19"/>
    <p:sldId id="275" r:id="rId20"/>
    <p:sldId id="276" r:id="rId21"/>
    <p:sldId id="26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47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81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3694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4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7322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833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9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4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63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43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61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196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22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30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3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05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2E9FC-5D97-4660-B75F-3A99DE8FD654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1907F0D-56A9-4DCB-A0EB-982B22A0F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tod-kopilka.ru/go.html?href=http://festival.1september.ru/articles/580821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самообразование педагога в условиях реализации ФГОС</a:t>
            </a:r>
          </a:p>
          <a:p>
            <a:pPr marL="0" indent="0" algn="ctr">
              <a:buNone/>
            </a:pPr>
            <a:endParaRPr lang="ru-RU" sz="4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Заместитель директора по научно-методической работе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МОУ «Санаторная школа-интернат № 2 для детей, 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нуждающихся в длительном лечении» г. Магнитогорска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М.Б.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Баландина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4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актуальности: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на вопрос: почему данную проблему нужно изучать сегодня, насколько она важна и значима для практики обучения, воспитания и развития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обучающихся?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заключаться в новом решении вопросов, затрагивать региональные особенности.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4225119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тему самообразования, выделить ее актуальность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627" y="2133600"/>
            <a:ext cx="10753985" cy="4512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Формулируйте темы по схемам: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ЧТО-ТО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условие развития ЧЕГО-ЛИБО;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ЧТО-ТО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средство формирования ЧЕГО-ЛИБО;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ЧЕГО-ЛИБО как средство (или условие) развития (или формирования, воспитания, становления) ЧЕГО-ТО.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спользование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этических бесед и диалогов как средство повышения духовно-нравственного воспитания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указания на исследуемый процесс и на условия, в которых он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изучается.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20289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580" y="756847"/>
            <a:ext cx="10515600" cy="76319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правильно формулировать тему самообразования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026814"/>
              </p:ext>
            </p:extLst>
          </p:nvPr>
        </p:nvGraphicFramePr>
        <p:xfrm>
          <a:off x="273134" y="1291234"/>
          <a:ext cx="11530938" cy="53644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843646"/>
                <a:gridCol w="3843646"/>
                <a:gridCol w="3843646"/>
              </a:tblGrid>
              <a:tr h="1006475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часть </a:t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(основная часть: содержит проблему)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 часть (связующее звено)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часть               </a:t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(аспект, через который будет решаться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обозначенная   проблема)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5900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 … Формирование…        </a:t>
                      </a:r>
                      <a:b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Интеграция …   </a:t>
                      </a:r>
                      <a:b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…                 </a:t>
                      </a:r>
                      <a:b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   …       </a:t>
                      </a:r>
                      <a:b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  …   </a:t>
                      </a:r>
                      <a:b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   …         </a:t>
                      </a:r>
                      <a:b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… Управление…                     </a:t>
                      </a:r>
                      <a:b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…                   </a:t>
                      </a:r>
                      <a:b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…                  </a:t>
                      </a:r>
                      <a:b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…                  </a:t>
                      </a:r>
                      <a:b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="1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="1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средство…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 как условие…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…аспект…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…фактор…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…основа…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…механизм…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b="1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развития 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совершенствования 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активизации 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повышения 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оптимизации 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эффективности …</a:t>
                      </a:r>
                      <a:b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9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176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38151"/>
            <a:ext cx="10515600" cy="559327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инновационных технологий в обучении  … (предмет)»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Слишком общая</a:t>
            </a:r>
          </a:p>
          <a:p>
            <a:pPr marL="0" lv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активизации познавательной деятельности обучающихся»  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езавершенная</a:t>
            </a:r>
            <a:endParaRPr lang="ru-RU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знаний, умений, навыков на уроках … (предмет)», «Активизация мыслительной деятельности на уроках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lvl="0" indent="0">
              <a:buNone/>
            </a:pPr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Слишком повседневная</a:t>
            </a:r>
            <a:endParaRPr lang="ru-RU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83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</a:rPr>
              <a:t>Этапы работы</a:t>
            </a:r>
            <a:br>
              <a:rPr lang="ru-RU" alt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</a:rPr>
              <a:t>над темой самообразования</a:t>
            </a:r>
            <a:r>
              <a:rPr lang="ru-RU" altLang="ru-RU" sz="5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856811"/>
              </p:ext>
            </p:extLst>
          </p:nvPr>
        </p:nvGraphicFramePr>
        <p:xfrm>
          <a:off x="587375" y="2133600"/>
          <a:ext cx="10917238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8619"/>
                <a:gridCol w="54586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Выступления по теме самообразования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год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темы, знакомство с передовым педагогическим опытом, наработанным коллегами в муниципалитете, регионе, стране; сбор библиографии по данной теме; постановка целей и задач.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Выступление с сообщением на МО</a:t>
                      </a:r>
                    </a:p>
                    <a:p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год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теоретического материала, практических методов; формирование научной основы будущей работы .</a:t>
                      </a:r>
                    </a:p>
                    <a:p>
                      <a:pPr algn="just"/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Выступление с докладом на педсовете</a:t>
                      </a:r>
                      <a:r>
                        <a:rPr kumimoji="0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150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7217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353998"/>
              </p:ext>
            </p:extLst>
          </p:nvPr>
        </p:nvGraphicFramePr>
        <p:xfrm>
          <a:off x="600075" y="1228725"/>
          <a:ext cx="1090453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269"/>
                <a:gridCol w="545226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Адаптация теоретического материала к конкретной ситуации (классу, предмету); апробирование на практике выбранных методов; мониторинг, анкетирование.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Выступление на НМС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год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собственных наработок в русле выбранной темы с опорой на теоретический материал; апробация, коррекция, отслеживание результативности, рекомендации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Выступление на конференциях, открытые мероприятия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год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Систематизация материала по теме, обобщение, оформление в виде творческой работы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Выступления на конференциях, мастер – классы для педагогов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26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самообразования (например)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внедрение новых педагогических технологий;</a:t>
            </a:r>
          </a:p>
          <a:p>
            <a:pPr algn="just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внедрение новых форм, методов и приемов обучения;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знаний в области педагогической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психологии.</a:t>
            </a:r>
            <a:r>
              <a:rPr lang="ru-RU" alt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асширение </a:t>
            </a:r>
            <a:r>
              <a:rPr lang="ru-RU" alt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общепедагогических и психологических знаний с целью расширения и совершенствования методов обучения и воспитания;</a:t>
            </a:r>
          </a:p>
          <a:p>
            <a:pPr algn="just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52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0687" y="624110"/>
            <a:ext cx="7451677" cy="1280890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самообразования – это шаги по достижению цели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388" y="2133599"/>
            <a:ext cx="11327642" cy="4444621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зучение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литературы по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теме…….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недрение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практику новых…….(методов приемов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семинаров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конференций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проблеме……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открытых мероприятий коллег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самоанализа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самооценки собственных мероприятий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(событий, уроков) посредством…….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733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темы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самообразования: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005" y="760020"/>
            <a:ext cx="11709070" cy="58189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методы работы с родителями с целью усиления педагогического воздействия на ребенка.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как средство воспитания, обучения и развития личности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совместной деятельности родителей и детей как средство расширения поля позитивного общения в семье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Экологическое воспитание учащихся как путь к возрождению национального самосознания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здорового образа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основы развития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учащихся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общественной активности, самостоятельности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инициативы и творчества через активное участие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общественной жизни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 формы воспитания толерантного отношения к окружающим как составляющая часть коммуникативной культуры личности.</a:t>
            </a:r>
          </a:p>
          <a:p>
            <a:endParaRPr lang="ru-RU" dirty="0"/>
          </a:p>
          <a:p>
            <a:endParaRPr lang="ru-RU" dirty="0"/>
          </a:p>
          <a:p>
            <a:pPr lvl="0"/>
            <a:endParaRPr lang="ru-RU" dirty="0"/>
          </a:p>
          <a:p>
            <a:pPr lvl="0" algn="just"/>
            <a:endParaRPr lang="ru-RU" dirty="0"/>
          </a:p>
          <a:p>
            <a:pPr algn="just"/>
            <a:endParaRPr lang="ru-RU" dirty="0"/>
          </a:p>
          <a:p>
            <a:pPr lvl="0" algn="just"/>
            <a:endParaRPr lang="ru-RU" dirty="0"/>
          </a:p>
          <a:p>
            <a:pPr algn="just"/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7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Анкета "Выявление способности </a:t>
            </a:r>
            <a:r>
              <a:rPr lang="ru-RU" b="1" dirty="0" smtClean="0"/>
              <a:t>педагога к </a:t>
            </a:r>
            <a:r>
              <a:rPr lang="ru-RU" b="1" dirty="0"/>
              <a:t>саморазвитию"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627" y="2133599"/>
            <a:ext cx="10753985" cy="4212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Отвечая на вопросы анкеты, поставьте, пожалуйста, напротив каждого утверждения балл: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если данное утверждение полностью соответствует вашему мнению;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скорее соответствует, чем нет;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и да, и нет;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скорее не соответствует;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не соответствует.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35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3158" y="2133600"/>
            <a:ext cx="10735294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ФГОС. Раздел IV. п. 22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кадровым условиям реализации ООП ООО включают: … Непрерывность профессионального развития педагогических работников образовательного учреждения, реализующего образовательную программу основного общего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89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607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Обработка результатов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6979" y="2133600"/>
            <a:ext cx="10767633" cy="43763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Подсчитайте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общую сумму баллов.</a:t>
            </a:r>
          </a:p>
          <a:p>
            <a:pPr marL="0" indent="0" algn="just">
              <a:buNone/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и более баллов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 активно реализуете свои потребности в саморазвитии.</a:t>
            </a:r>
          </a:p>
          <a:p>
            <a:pPr marL="0" indent="0" algn="just">
              <a:buNone/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36–54 балла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 Вас нет сложившейся системы саморазвития, ориентация на развитие сильно зависит от условий.</a:t>
            </a:r>
          </a:p>
          <a:p>
            <a:pPr marL="0" indent="0" algn="just">
              <a:buNone/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15–35 баллов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 находитесь в стадии остановившегося развития.</a:t>
            </a: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802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Использованная литература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0649" y="1543792"/>
            <a:ext cx="10613963" cy="5314208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Н.В. Самообразование педагога – одна из составляющих его профессиональной компетенции. 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festival.1september.ru/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articles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/..</a:t>
            </a:r>
            <a:endParaRPr lang="ru-RU" sz="8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Ценарева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Н.Н. Модель организации образовательной деятельности учителя в системе повышения квалификации /Н.Н. 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Ценарева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//Стандарты и мониторинг.-2010.-№5.</a:t>
            </a:r>
          </a:p>
          <a:p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Блохина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Е.В. Повышение квалификации работника образования 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муниципальном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 /Е.В. Блохина //Народное образование.- 2010.-№8.</a:t>
            </a:r>
          </a:p>
          <a:p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Норенко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Е. Модель «Учитель XXI века»: проектирование и 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sz="8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внутришкольной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повышения квалификации /Е. Норенко //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Школьное планирование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.- 2010.-№5.</a:t>
            </a:r>
          </a:p>
          <a:p>
            <a:r>
              <a:rPr lang="ru-RU" sz="8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Трунцева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Т.Н. О субъектной (личностной) самообразовательной деятельности учителя /Т.Н. 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Трунцева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 Стандарты и мониторинг.-2010.-№3.</a:t>
            </a:r>
          </a:p>
          <a:p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Ермоленко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Г. Начни с себя: Метод проектов в системе повышения квалификации /Г. Ермоленко //Спорт в школе. Газет а Изд. дома «Первое сентября».- 2010.-№7.</a:t>
            </a:r>
          </a:p>
          <a:p>
            <a:r>
              <a:rPr lang="ru-RU" sz="8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Ясвин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 Радуга педагогической компетентности, или Модель педагогического портфолио /В. </a:t>
            </a:r>
            <a:r>
              <a:rPr lang="ru-RU" sz="8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Ясвин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 Директор школы.- 2010.-№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ru-RU" sz="8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461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7841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6275" y="1199408"/>
            <a:ext cx="10578337" cy="4711814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реализации ФГОС, использования современных технологий обучения и воспитания, способствующих повышению качества образовательного процесса, корректируется работа по совершенствованию профессионального мастерства педагога. </a:t>
            </a:r>
          </a:p>
          <a:p>
            <a:pPr algn="just">
              <a:lnSpc>
                <a:spcPct val="90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качества обучения напрямую зависит от уровня подготовки педагогов.</a:t>
            </a:r>
          </a:p>
          <a:p>
            <a:pPr algn="just">
              <a:lnSpc>
                <a:spcPct val="90000"/>
              </a:lnSpc>
            </a:pPr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должен включаться в режим развития, одним из компонентов которого является процесс самообразования.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7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6300" y="365125"/>
            <a:ext cx="9477499" cy="1998065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Самообразование педагога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5486400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целенаправленная познавательная деятельность, управляемая самой личностью, с целью приобретения систематических знаний в области педагогики.</a:t>
            </a:r>
          </a:p>
          <a:p>
            <a:pPr algn="just">
              <a:buNone/>
            </a:pPr>
            <a:endParaRPr lang="ru-RU" alt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alt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altLang="ru-RU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altLang="ru-R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Самообразование </a:t>
            </a:r>
            <a:r>
              <a:rPr lang="ru-RU" alt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необходимое условие профессиональной деятельности педагога.</a:t>
            </a:r>
          </a:p>
        </p:txBody>
      </p:sp>
    </p:spTree>
    <p:extLst>
      <p:ext uri="{BB962C8B-B14F-4D97-AF65-F5344CB8AC3E}">
        <p14:creationId xmlns:p14="http://schemas.microsoft.com/office/powerpoint/2010/main" val="325287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2920" y="0"/>
            <a:ext cx="8911687" cy="1280890"/>
          </a:xfrm>
        </p:spPr>
        <p:txBody>
          <a:bodyPr>
            <a:noAutofit/>
          </a:bodyPr>
          <a:lstStyle/>
          <a:p>
            <a:pPr lvl="0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используются самые разнообразные формы организации самообразования педагога: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8757" y="1825624"/>
            <a:ext cx="11554691" cy="4883933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специальная образовательная подготовка (получение высшего образования или второй специальности).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2) повышение квалификации (на курсах и в межкурсовой период):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рамках курсовой подготовки в ИПКРО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 использованием дистанционных технологий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3) групповая самообразовательная работа: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работа методических объединений, творческих групп (проведение собеседований, ежегодных отчетов, посещение и анализ уроков коллег)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проведение циклов лекций, семинаров, педагогических чтений – занятия школы молодого педагога.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4) индивидуальная самообразовательная работа </a:t>
            </a:r>
          </a:p>
        </p:txBody>
      </p:sp>
    </p:spTree>
    <p:extLst>
      <p:ext uri="{BB962C8B-B14F-4D97-AF65-F5344CB8AC3E}">
        <p14:creationId xmlns:p14="http://schemas.microsoft.com/office/powerpoint/2010/main" val="356467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9291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/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могут быть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самообразования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005" y="1484416"/>
            <a:ext cx="11614068" cy="5373584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преподавания предмета;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разработанные или изданные методические пособия, статьи, программы, сценарии, исследования;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новых форм, методов и приемов обучения;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доклады, выступления;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дидактических материалов, тестов, наглядностей;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методических рекомендаций по применению новой информационной технологии;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проведение открытых уроков по собственным, новаторским технологиям;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комплектов педагогических разработок;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тренингов, семинаров, конференций, мастер-классов, обобщение опыта по исследуемой проблеме (теме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32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самообразования педагогов</a:t>
            </a:r>
            <a:r>
              <a:rPr lang="ru-RU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самообразования </a:t>
            </a:r>
            <a:r>
              <a:rPr lang="ru-RU" altLang="ru-RU" sz="3200" dirty="0">
                <a:solidFill>
                  <a:schemeClr val="bg1"/>
                </a:solidFill>
              </a:rPr>
              <a:t>педагогов</a:t>
            </a:r>
            <a:r>
              <a:rPr lang="ru-RU" altLang="ru-RU" sz="4000" dirty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093" y="1787857"/>
            <a:ext cx="11286698" cy="507014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1‑й 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диагностический, </a:t>
            </a: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предусматривает создание определенного настроя на самостоятельную работу, анализ затруднений, постановку проблемы, изучение психолого-педагогической и методической литературы по выбранной проблеме, планирование и прогнозирование результатов. На этом этапе могут помочь анкеты "Оценка уровня готовности педагога к развитию"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2‑й этап</a:t>
            </a: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 – подготовительный этап (вводно-ознакомительный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себя: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Изучение научно-методической и учебно-методической литературы.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Изучение периодической печати.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работами других педагогов.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Ведение собственной картотеки литературы и периодической печати по теме.      </a:t>
            </a:r>
            <a:endParaRPr lang="ru-RU" alt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20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677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4525" y="1337481"/>
            <a:ext cx="10440087" cy="534992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3‑й этап</a:t>
            </a: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этап,</a:t>
            </a: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котором педагог в процессе дальнейшей работы использует собственный опыт, а также занимается его распространением.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данном этапе педагог может: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конспектов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 с использованием инновационных педагогических технологий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собственные методические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пособия.·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Участвовать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конференций, семинаров.      </a:t>
            </a:r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4‑й 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этап (отчет).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Формы отчета: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Презентация проекта.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Выступления на педсоветах, методических объединениях, конференциях по обмену и обобщению педагогического опыта.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Мастер – классы.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Участие в конкурсах «Педагог года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педагогического мастерства.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518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определить тему самообразования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627" y="2133599"/>
            <a:ext cx="11204812" cy="4198961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многообразия проблем, которые </a:t>
            </a:r>
            <a:r>
              <a:rPr lang="ru-RU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вытекают из наблюдений за обучающимися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(результатов диагностики, анализа работы) ту, которая является для Вас главной и </a:t>
            </a:r>
            <a:r>
              <a:rPr lang="ru-RU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которой могло бы дать устойчивый положительный результат. </a:t>
            </a:r>
          </a:p>
          <a:p>
            <a:pPr algn="just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</a:t>
            </a:r>
            <a:r>
              <a:rPr lang="ru-RU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данной проблемы, перспективность и практическую значимость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повышения образовательного процесса. </a:t>
            </a:r>
          </a:p>
        </p:txBody>
      </p:sp>
    </p:spTree>
    <p:extLst>
      <p:ext uri="{BB962C8B-B14F-4D97-AF65-F5344CB8AC3E}">
        <p14:creationId xmlns:p14="http://schemas.microsoft.com/office/powerpoint/2010/main" val="339672290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1005</Words>
  <Application>Microsoft Office PowerPoint</Application>
  <PresentationFormat>Широкоэкранный</PresentationFormat>
  <Paragraphs>153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Самообразование педагога</vt:lpstr>
      <vt:lpstr>Сегодня используются самые разнообразные формы организации самообразования педагога: </vt:lpstr>
      <vt:lpstr> Каковы могут быть результаты самообразования учителя:</vt:lpstr>
      <vt:lpstr>Технология организации самообразования педагогов самообразования педагогов </vt:lpstr>
      <vt:lpstr>Презентация PowerPoint</vt:lpstr>
      <vt:lpstr>Как определить тему самообразования</vt:lpstr>
      <vt:lpstr>Определение актуальности: </vt:lpstr>
      <vt:lpstr>Сформулировать тему самообразования, выделить ее актуальность</vt:lpstr>
      <vt:lpstr>Как правильно формулировать тему самообразования  </vt:lpstr>
      <vt:lpstr>Презентация PowerPoint</vt:lpstr>
      <vt:lpstr>Этапы работы над темой самообразования </vt:lpstr>
      <vt:lpstr>Презентация PowerPoint</vt:lpstr>
      <vt:lpstr>Цель самообразования (например)</vt:lpstr>
      <vt:lpstr>Задачи самообразования – это шаги по достижению цели самообразования </vt:lpstr>
      <vt:lpstr>Примерные темы самообразования:  </vt:lpstr>
      <vt:lpstr>Анкета "Выявление способности педагога к саморазвитию" </vt:lpstr>
      <vt:lpstr>Обработка результатов </vt:lpstr>
      <vt:lpstr>Использованная литература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21</cp:revision>
  <dcterms:created xsi:type="dcterms:W3CDTF">2015-09-09T13:03:16Z</dcterms:created>
  <dcterms:modified xsi:type="dcterms:W3CDTF">2016-01-31T13:19:56Z</dcterms:modified>
</cp:coreProperties>
</file>