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257" r:id="rId2"/>
    <p:sldId id="271" r:id="rId3"/>
    <p:sldId id="258" r:id="rId4"/>
    <p:sldId id="274" r:id="rId5"/>
    <p:sldId id="260" r:id="rId6"/>
    <p:sldId id="261" r:id="rId7"/>
    <p:sldId id="262" r:id="rId8"/>
    <p:sldId id="263" r:id="rId9"/>
    <p:sldId id="264" r:id="rId10"/>
    <p:sldId id="281" r:id="rId11"/>
    <p:sldId id="272" r:id="rId12"/>
    <p:sldId id="273" r:id="rId13"/>
    <p:sldId id="278" r:id="rId14"/>
    <p:sldId id="279" r:id="rId15"/>
    <p:sldId id="280" r:id="rId16"/>
    <p:sldId id="276" r:id="rId17"/>
  </p:sldIdLst>
  <p:sldSz cx="9144000" cy="6858000" type="screen4x3"/>
  <p:notesSz cx="6858000" cy="9144000"/>
  <p:defaultTextStyle>
    <a:defPPr>
      <a:defRPr lang="ru-RU"/>
    </a:defPPr>
    <a:lvl1pPr algn="l" defTabSz="912813" rtl="0" fontAlgn="base">
      <a:spcBef>
        <a:spcPct val="0"/>
      </a:spcBef>
      <a:spcAft>
        <a:spcPct val="0"/>
      </a:spcAft>
      <a:defRPr kern="1200">
        <a:solidFill>
          <a:schemeClr val="tx1"/>
        </a:solidFill>
        <a:latin typeface="Arial" charset="0"/>
        <a:ea typeface="+mn-ea"/>
        <a:cs typeface="+mn-cs"/>
      </a:defRPr>
    </a:lvl1pPr>
    <a:lvl2pPr marL="455613" indent="1588" algn="l" defTabSz="912813" rtl="0" fontAlgn="base">
      <a:spcBef>
        <a:spcPct val="0"/>
      </a:spcBef>
      <a:spcAft>
        <a:spcPct val="0"/>
      </a:spcAft>
      <a:defRPr kern="1200">
        <a:solidFill>
          <a:schemeClr val="tx1"/>
        </a:solidFill>
        <a:latin typeface="Arial" charset="0"/>
        <a:ea typeface="+mn-ea"/>
        <a:cs typeface="+mn-cs"/>
      </a:defRPr>
    </a:lvl2pPr>
    <a:lvl3pPr marL="912813" indent="1588" algn="l" defTabSz="912813" rtl="0" fontAlgn="base">
      <a:spcBef>
        <a:spcPct val="0"/>
      </a:spcBef>
      <a:spcAft>
        <a:spcPct val="0"/>
      </a:spcAft>
      <a:defRPr kern="1200">
        <a:solidFill>
          <a:schemeClr val="tx1"/>
        </a:solidFill>
        <a:latin typeface="Arial" charset="0"/>
        <a:ea typeface="+mn-ea"/>
        <a:cs typeface="+mn-cs"/>
      </a:defRPr>
    </a:lvl3pPr>
    <a:lvl4pPr marL="1370013" indent="1588" algn="l" defTabSz="912813" rtl="0" fontAlgn="base">
      <a:spcBef>
        <a:spcPct val="0"/>
      </a:spcBef>
      <a:spcAft>
        <a:spcPct val="0"/>
      </a:spcAft>
      <a:defRPr kern="1200">
        <a:solidFill>
          <a:schemeClr val="tx1"/>
        </a:solidFill>
        <a:latin typeface="Arial" charset="0"/>
        <a:ea typeface="+mn-ea"/>
        <a:cs typeface="+mn-cs"/>
      </a:defRPr>
    </a:lvl4pPr>
    <a:lvl5pPr marL="1827213" indent="1588" algn="l" defTabSz="9128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CCFF"/>
    <a:srgbClr val="003399"/>
    <a:srgbClr val="000000"/>
    <a:srgbClr val="FF3399"/>
    <a:srgbClr val="B9F2FF"/>
    <a:srgbClr val="94E494"/>
    <a:srgbClr val="33CC33"/>
    <a:srgbClr val="0066F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780" autoAdjust="0"/>
    <p:restoredTop sz="92551" autoAdjust="0"/>
  </p:normalViewPr>
  <p:slideViewPr>
    <p:cSldViewPr snapToObjects="1">
      <p:cViewPr>
        <p:scale>
          <a:sx n="75" d="100"/>
          <a:sy n="75" d="100"/>
        </p:scale>
        <p:origin x="-936" y="-42"/>
      </p:cViewPr>
      <p:guideLst>
        <p:guide orient="horz" pos="2296"/>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F0820C18-1CE8-4681-87E0-AAE61C3179F0}" type="datetimeFigureOut">
              <a:rPr lang="ru-RU"/>
              <a:pPr>
                <a:defRPr/>
              </a:pPr>
              <a:t>10.01.2010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615324F-D99E-4F65-903E-DEC0FECB6A98}"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p:spPr>
      </p:sp>
      <p:sp>
        <p:nvSpPr>
          <p:cNvPr id="23555"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2355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6385D6-4645-4DCE-9798-807604052366}" type="slidenum">
              <a:rPr lang="ru-RU" smtClean="0"/>
              <a:pPr/>
              <a:t>2</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bwMode="auto">
          <a:noFill/>
          <a:ln>
            <a:solidFill>
              <a:srgbClr val="000000"/>
            </a:solidFill>
            <a:miter lim="800000"/>
            <a:headEnd/>
            <a:tailEnd/>
          </a:ln>
        </p:spPr>
      </p:sp>
      <p:sp>
        <p:nvSpPr>
          <p:cNvPr id="2457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2458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685005-D811-4CA0-9580-8F8B07D06A08}" type="slidenum">
              <a:rPr lang="ru-RU" smtClean="0"/>
              <a:pPr/>
              <a:t>12</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bwMode="auto">
          <a:noFill/>
          <a:ln>
            <a:solidFill>
              <a:srgbClr val="000000"/>
            </a:solidFill>
            <a:miter lim="800000"/>
            <a:headEnd/>
            <a:tailEnd/>
          </a:ln>
        </p:spPr>
      </p:sp>
      <p:sp>
        <p:nvSpPr>
          <p:cNvPr id="2560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256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F8EED2-AC55-46BA-BA03-80A508C2AD68}" type="slidenum">
              <a:rPr lang="ru-RU" smtClean="0"/>
              <a:pPr/>
              <a:t>16</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7"/>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DAD8223B-FE0E-4DE9-8911-30C8A738E55D}" type="datetimeFigureOut">
              <a:rPr lang="ru-RU"/>
              <a:pPr>
                <a:defRPr/>
              </a:pPr>
              <a:t>10.01.2010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495311C-3C63-4FAE-AB27-163FF49046F6}" type="slidenum">
              <a:rPr lang="ru-RU"/>
              <a:pPr>
                <a:defRPr/>
              </a:pPr>
              <a:t>‹#›</a:t>
            </a:fld>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CC7BCDE-CE6A-451F-A12B-797853B55EEF}" type="datetimeFigureOut">
              <a:rPr lang="ru-RU"/>
              <a:pPr>
                <a:defRPr/>
              </a:pPr>
              <a:t>10.01.2010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7C3D325-6E67-4C9D-9D52-AAB43267F435}" type="slidenum">
              <a:rPr lang="ru-RU"/>
              <a:pPr>
                <a:defRPr/>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0"/>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40"/>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3A59CF4-C18F-4AEB-8547-481330C8BB1C}" type="datetimeFigureOut">
              <a:rPr lang="ru-RU"/>
              <a:pPr>
                <a:defRPr/>
              </a:pPr>
              <a:t>10.01.2010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EC13376-AB58-4B53-A271-32504DAE7C99}" type="slidenum">
              <a:rPr lang="ru-RU"/>
              <a:pPr>
                <a:defRPr/>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803E254-7828-4478-8E8B-208449431D82}" type="datetimeFigureOut">
              <a:rPr lang="ru-RU"/>
              <a:pPr>
                <a:defRPr/>
              </a:pPr>
              <a:t>10.01.2010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2326F33-6CA4-455D-A2EA-1E4E8531D463}" type="slidenum">
              <a:rPr lang="ru-RU"/>
              <a:pPr>
                <a:defRPr/>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7609776-605B-41A5-BCE3-11896577C352}" type="datetimeFigureOut">
              <a:rPr lang="ru-RU"/>
              <a:pPr>
                <a:defRPr/>
              </a:pPr>
              <a:t>10.01.2010</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D354E97-B3AD-4F2E-B428-DD194676A3AC}" type="slidenum">
              <a:rPr lang="ru-RU"/>
              <a:pPr>
                <a:defRPr/>
              </a:pPr>
              <a:t>‹#›</a:t>
            </a:fld>
            <a:endParaRPr 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C6F95524-3E32-42F8-A701-8E3003197096}" type="datetimeFigureOut">
              <a:rPr lang="ru-RU"/>
              <a:pPr>
                <a:defRPr/>
              </a:pPr>
              <a:t>10.01.2010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A455479-069F-486B-BF04-F2AB4D79A974}" type="slidenum">
              <a:rPr lang="ru-RU"/>
              <a:pPr>
                <a:defRPr/>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643CA665-0C25-4C8D-B489-CA38D014CC9A}" type="datetimeFigureOut">
              <a:rPr lang="ru-RU"/>
              <a:pPr>
                <a:defRPr/>
              </a:pPr>
              <a:t>10.01.2010</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86154A6-DC79-4022-847F-2229C396C079}" type="slidenum">
              <a:rPr lang="ru-RU"/>
              <a:pPr>
                <a:defRPr/>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9EA0911-EADA-4BEF-B0BC-D4A5781BC140}" type="datetimeFigureOut">
              <a:rPr lang="ru-RU"/>
              <a:pPr>
                <a:defRPr/>
              </a:pPr>
              <a:t>10.01.2010</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41259397-014E-4DB3-9701-2A570843B938}" type="slidenum">
              <a:rPr lang="ru-RU"/>
              <a:pPr>
                <a:defRPr/>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E3D39F7C-F012-4A12-962F-C06C41261577}" type="datetimeFigureOut">
              <a:rPr lang="ru-RU"/>
              <a:pPr>
                <a:defRPr/>
              </a:pPr>
              <a:t>10.01.2010</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7AE5635-74D9-44D2-8667-EF0DEA96EBFE}" type="slidenum">
              <a:rPr lang="ru-RU"/>
              <a:pPr>
                <a:defRPr/>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5ECDB20-0526-4C68-97BB-3DD42518A50A}" type="datetimeFigureOut">
              <a:rPr lang="ru-RU"/>
              <a:pPr>
                <a:defRPr/>
              </a:pPr>
              <a:t>10.01.2010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35D93A6-8784-4B67-911B-FFD300A56A01}" type="slidenum">
              <a:rPr lang="ru-RU"/>
              <a:pPr>
                <a:defRPr/>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DF9AC33-3F76-47B0-9673-DD9D500BB536}" type="datetimeFigureOut">
              <a:rPr lang="ru-RU"/>
              <a:pPr>
                <a:defRPr/>
              </a:pPr>
              <a:t>10.01.2010</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F891345-150F-4682-971D-A3BF4B77BBC2}" type="slidenum">
              <a:rPr lang="ru-RU"/>
              <a:pPr>
                <a:defRPr/>
              </a:pPr>
              <a:t>‹#›</a:t>
            </a:fld>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mn-lt"/>
              </a:defRPr>
            </a:lvl1pPr>
          </a:lstStyle>
          <a:p>
            <a:pPr>
              <a:defRPr/>
            </a:pPr>
            <a:fld id="{F8ECBB35-A3FA-4E1A-B45B-4A92AA3A3D96}" type="datetimeFigureOut">
              <a:rPr lang="ru-RU"/>
              <a:pPr>
                <a:defRPr/>
              </a:pPr>
              <a:t>10.01.2010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mn-lt"/>
              </a:defRPr>
            </a:lvl1pPr>
          </a:lstStyle>
          <a:p>
            <a:pPr>
              <a:defRPr/>
            </a:pPr>
            <a:fld id="{6698B477-826C-407E-93EC-CCD83325B53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xStyles>
    <p:titleStyle>
      <a:lvl1pPr algn="ctr" defTabSz="912813" rtl="0" eaLnBrk="0" fontAlgn="base" hangingPunct="0">
        <a:spcBef>
          <a:spcPct val="0"/>
        </a:spcBef>
        <a:spcAft>
          <a:spcPct val="0"/>
        </a:spcAft>
        <a:defRPr sz="44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itchFamily="34" charset="0"/>
        </a:defRPr>
      </a:lvl2pPr>
      <a:lvl3pPr algn="ctr" defTabSz="912813" rtl="0" eaLnBrk="0" fontAlgn="base" hangingPunct="0">
        <a:spcBef>
          <a:spcPct val="0"/>
        </a:spcBef>
        <a:spcAft>
          <a:spcPct val="0"/>
        </a:spcAft>
        <a:defRPr sz="4400">
          <a:solidFill>
            <a:schemeClr val="tx1"/>
          </a:solidFill>
          <a:latin typeface="Calibri" pitchFamily="34" charset="0"/>
        </a:defRPr>
      </a:lvl3pPr>
      <a:lvl4pPr algn="ctr" defTabSz="912813" rtl="0" eaLnBrk="0" fontAlgn="base" hangingPunct="0">
        <a:spcBef>
          <a:spcPct val="0"/>
        </a:spcBef>
        <a:spcAft>
          <a:spcPct val="0"/>
        </a:spcAft>
        <a:defRPr sz="4400">
          <a:solidFill>
            <a:schemeClr val="tx1"/>
          </a:solidFill>
          <a:latin typeface="Calibri" pitchFamily="34" charset="0"/>
        </a:defRPr>
      </a:lvl4pPr>
      <a:lvl5pPr algn="ctr" defTabSz="912813" rtl="0" eaLnBrk="0" fontAlgn="base" hangingPunct="0">
        <a:spcBef>
          <a:spcPct val="0"/>
        </a:spcBef>
        <a:spcAft>
          <a:spcPct val="0"/>
        </a:spcAft>
        <a:defRPr sz="4400">
          <a:solidFill>
            <a:schemeClr val="tx1"/>
          </a:solidFill>
          <a:latin typeface="Calibri" pitchFamily="34" charset="0"/>
        </a:defRPr>
      </a:lvl5pPr>
      <a:lvl6pPr marL="457200" algn="ctr" defTabSz="912813" rtl="0" fontAlgn="base">
        <a:spcBef>
          <a:spcPct val="0"/>
        </a:spcBef>
        <a:spcAft>
          <a:spcPct val="0"/>
        </a:spcAft>
        <a:defRPr sz="4400">
          <a:solidFill>
            <a:schemeClr val="tx1"/>
          </a:solidFill>
          <a:latin typeface="Calibri" pitchFamily="34" charset="0"/>
        </a:defRPr>
      </a:lvl6pPr>
      <a:lvl7pPr marL="914400" algn="ctr" defTabSz="912813" rtl="0" fontAlgn="base">
        <a:spcBef>
          <a:spcPct val="0"/>
        </a:spcBef>
        <a:spcAft>
          <a:spcPct val="0"/>
        </a:spcAft>
        <a:defRPr sz="4400">
          <a:solidFill>
            <a:schemeClr val="tx1"/>
          </a:solidFill>
          <a:latin typeface="Calibri" pitchFamily="34" charset="0"/>
        </a:defRPr>
      </a:lvl7pPr>
      <a:lvl8pPr marL="1371600" algn="ctr" defTabSz="912813" rtl="0" fontAlgn="base">
        <a:spcBef>
          <a:spcPct val="0"/>
        </a:spcBef>
        <a:spcAft>
          <a:spcPct val="0"/>
        </a:spcAft>
        <a:defRPr sz="4400">
          <a:solidFill>
            <a:schemeClr val="tx1"/>
          </a:solidFill>
          <a:latin typeface="Calibri" pitchFamily="34" charset="0"/>
        </a:defRPr>
      </a:lvl8pPr>
      <a:lvl9pPr marL="1828800" algn="ctr" defTabSz="912813" rtl="0" fontAlgn="base">
        <a:spcBef>
          <a:spcPct val="0"/>
        </a:spcBef>
        <a:spcAft>
          <a:spcPct val="0"/>
        </a:spcAft>
        <a:defRPr sz="4400">
          <a:solidFill>
            <a:schemeClr val="tx1"/>
          </a:solidFill>
          <a:latin typeface="Calibri" pitchFamily="34" charset="0"/>
        </a:defRPr>
      </a:lvl9pPr>
    </p:titleStyle>
    <p:bodyStyle>
      <a:lvl1pPr marL="341313" indent="-341313" algn="l" defTabSz="912813"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charset="0"/>
        <a:buChar char="–"/>
        <a:defRPr sz="2800">
          <a:solidFill>
            <a:schemeClr val="tx1"/>
          </a:solidFill>
          <a:latin typeface="+mn-lt"/>
        </a:defRPr>
      </a:lvl2pPr>
      <a:lvl3pPr marL="1141413" indent="-227013" algn="l" defTabSz="912813" rtl="0" eaLnBrk="0" fontAlgn="base" hangingPunct="0">
        <a:spcBef>
          <a:spcPct val="20000"/>
        </a:spcBef>
        <a:spcAft>
          <a:spcPct val="0"/>
        </a:spcAft>
        <a:buFont typeface="Arial" charset="0"/>
        <a:buChar char="•"/>
        <a:defRPr sz="2400">
          <a:solidFill>
            <a:schemeClr val="tx1"/>
          </a:solidFill>
          <a:latin typeface="+mn-lt"/>
        </a:defRPr>
      </a:lvl3pPr>
      <a:lvl4pPr marL="1598613" indent="-227013" algn="l" defTabSz="912813" rtl="0" eaLnBrk="0" fontAlgn="base" hangingPunct="0">
        <a:spcBef>
          <a:spcPct val="20000"/>
        </a:spcBef>
        <a:spcAft>
          <a:spcPct val="0"/>
        </a:spcAft>
        <a:buFont typeface="Arial" charset="0"/>
        <a:buChar char="–"/>
        <a:defRPr sz="2000">
          <a:solidFill>
            <a:schemeClr val="tx1"/>
          </a:solidFill>
          <a:latin typeface="+mn-lt"/>
        </a:defRPr>
      </a:lvl4pPr>
      <a:lvl5pPr marL="2055813" indent="-227013" algn="l" defTabSz="912813" rtl="0" eaLnBrk="0" fontAlgn="base" hangingPunct="0">
        <a:spcBef>
          <a:spcPct val="20000"/>
        </a:spcBef>
        <a:spcAft>
          <a:spcPct val="0"/>
        </a:spcAft>
        <a:buFont typeface="Arial" charset="0"/>
        <a:buChar char="»"/>
        <a:defRPr sz="2000">
          <a:solidFill>
            <a:schemeClr val="tx1"/>
          </a:solidFill>
          <a:latin typeface="+mn-lt"/>
        </a:defRPr>
      </a:lvl5pPr>
      <a:lvl6pPr marL="2513013" indent="-227013" algn="l" defTabSz="912813" rtl="0" fontAlgn="base">
        <a:spcBef>
          <a:spcPct val="20000"/>
        </a:spcBef>
        <a:spcAft>
          <a:spcPct val="0"/>
        </a:spcAft>
        <a:buFont typeface="Arial" charset="0"/>
        <a:buChar char="»"/>
        <a:defRPr sz="2000">
          <a:solidFill>
            <a:schemeClr val="tx1"/>
          </a:solidFill>
          <a:latin typeface="+mn-lt"/>
        </a:defRPr>
      </a:lvl6pPr>
      <a:lvl7pPr marL="2970213" indent="-227013" algn="l" defTabSz="912813" rtl="0" fontAlgn="base">
        <a:spcBef>
          <a:spcPct val="20000"/>
        </a:spcBef>
        <a:spcAft>
          <a:spcPct val="0"/>
        </a:spcAft>
        <a:buFont typeface="Arial" charset="0"/>
        <a:buChar char="»"/>
        <a:defRPr sz="2000">
          <a:solidFill>
            <a:schemeClr val="tx1"/>
          </a:solidFill>
          <a:latin typeface="+mn-lt"/>
        </a:defRPr>
      </a:lvl7pPr>
      <a:lvl8pPr marL="3427413" indent="-227013" algn="l" defTabSz="912813" rtl="0" fontAlgn="base">
        <a:spcBef>
          <a:spcPct val="20000"/>
        </a:spcBef>
        <a:spcAft>
          <a:spcPct val="0"/>
        </a:spcAft>
        <a:buFont typeface="Arial" charset="0"/>
        <a:buChar char="»"/>
        <a:defRPr sz="2000">
          <a:solidFill>
            <a:schemeClr val="tx1"/>
          </a:solidFill>
          <a:latin typeface="+mn-lt"/>
        </a:defRPr>
      </a:lvl8pPr>
      <a:lvl9pPr marL="3884613" indent="-227013" algn="l" defTabSz="912813" rtl="0" fontAlgn="base">
        <a:spcBef>
          <a:spcPct val="20000"/>
        </a:spcBef>
        <a:spcAft>
          <a:spcPct val="0"/>
        </a:spcAft>
        <a:buFont typeface="Arial" charset="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500034" y="285728"/>
            <a:ext cx="8229600" cy="1143000"/>
          </a:xfrm>
        </p:spPr>
        <p:style>
          <a:lnRef idx="0">
            <a:schemeClr val="accent3"/>
          </a:lnRef>
          <a:fillRef idx="3">
            <a:schemeClr val="accent3"/>
          </a:fillRef>
          <a:effectRef idx="3">
            <a:schemeClr val="accent3"/>
          </a:effectRef>
          <a:fontRef idx="minor">
            <a:schemeClr val="lt1"/>
          </a:fontRef>
        </p:style>
        <p:txBody>
          <a:bodyPr>
            <a:normAutofit/>
          </a:bodyPr>
          <a:lstStyle/>
          <a:p>
            <a:pPr defTabSz="914400" eaLnBrk="1" hangingPunct="1">
              <a:defRPr/>
            </a:pPr>
            <a:r>
              <a:rPr lang="ru-RU" sz="4600" b="1" kern="1200" dirty="0" smtClean="0">
                <a:solidFill>
                  <a:srgbClr val="FF0000"/>
                </a:solidFill>
                <a:effectLst>
                  <a:outerShdw blurRad="38100" dist="38100" dir="2700000" algn="tl">
                    <a:srgbClr val="C0C0C0"/>
                  </a:outerShdw>
                </a:effectLst>
                <a:latin typeface="Monotype Corsiva" pitchFamily="66" charset="0"/>
              </a:rPr>
              <a:t>Граф-схема урока</a:t>
            </a:r>
          </a:p>
        </p:txBody>
      </p:sp>
      <p:sp>
        <p:nvSpPr>
          <p:cNvPr id="5125" name="Rectangle 31"/>
          <p:cNvSpPr>
            <a:spLocks noChangeArrowheads="1"/>
          </p:cNvSpPr>
          <p:nvPr/>
        </p:nvSpPr>
        <p:spPr bwMode="auto">
          <a:xfrm>
            <a:off x="0" y="0"/>
            <a:ext cx="184150" cy="369888"/>
          </a:xfrm>
          <a:prstGeom prst="rect">
            <a:avLst/>
          </a:prstGeom>
          <a:noFill/>
          <a:ln w="9525">
            <a:noFill/>
            <a:miter lim="800000"/>
            <a:headEnd/>
            <a:tailEnd/>
          </a:ln>
        </p:spPr>
        <p:txBody>
          <a:bodyPr wrap="none" anchor="ctr">
            <a:spAutoFit/>
          </a:bodyPr>
          <a:lstStyle/>
          <a:p>
            <a:endParaRPr lang="ru-RU">
              <a:latin typeface="Calibri" pitchFamily="34" charset="0"/>
            </a:endParaRPr>
          </a:p>
        </p:txBody>
      </p:sp>
      <p:grpSp>
        <p:nvGrpSpPr>
          <p:cNvPr id="5126" name="Group 1"/>
          <p:cNvGrpSpPr>
            <a:grpSpLocks noChangeAspect="1"/>
          </p:cNvGrpSpPr>
          <p:nvPr/>
        </p:nvGrpSpPr>
        <p:grpSpPr bwMode="auto">
          <a:xfrm>
            <a:off x="395288" y="1700213"/>
            <a:ext cx="8358187" cy="4929187"/>
            <a:chOff x="2822" y="3743"/>
            <a:chExt cx="6505" cy="7014"/>
          </a:xfrm>
        </p:grpSpPr>
        <p:sp>
          <p:nvSpPr>
            <p:cNvPr id="5128" name="AutoShape 30"/>
            <p:cNvSpPr>
              <a:spLocks noChangeAspect="1" noChangeArrowheads="1" noTextEdit="1"/>
            </p:cNvSpPr>
            <p:nvPr/>
          </p:nvSpPr>
          <p:spPr bwMode="auto">
            <a:xfrm>
              <a:off x="2822" y="3743"/>
              <a:ext cx="6505" cy="6905"/>
            </a:xfrm>
            <a:prstGeom prst="rect">
              <a:avLst/>
            </a:prstGeom>
            <a:noFill/>
            <a:ln w="9525">
              <a:noFill/>
              <a:miter lim="800000"/>
              <a:headEnd/>
              <a:tailEnd/>
            </a:ln>
          </p:spPr>
          <p:txBody>
            <a:bodyPr/>
            <a:lstStyle/>
            <a:p>
              <a:endParaRPr lang="ru-RU"/>
            </a:p>
          </p:txBody>
        </p:sp>
        <p:sp>
          <p:nvSpPr>
            <p:cNvPr id="5129" name="Text Box 29"/>
            <p:cNvSpPr txBox="1">
              <a:spLocks noChangeArrowheads="1"/>
            </p:cNvSpPr>
            <p:nvPr/>
          </p:nvSpPr>
          <p:spPr bwMode="auto">
            <a:xfrm>
              <a:off x="7327" y="3946"/>
              <a:ext cx="1695" cy="712"/>
            </a:xfrm>
            <a:prstGeom prst="rect">
              <a:avLst/>
            </a:prstGeom>
            <a:solidFill>
              <a:srgbClr val="C0C0C0"/>
            </a:solidFill>
            <a:ln w="28575">
              <a:solidFill>
                <a:srgbClr val="000000"/>
              </a:solidFill>
              <a:miter lim="800000"/>
              <a:headEnd/>
              <a:tailEnd/>
            </a:ln>
          </p:spPr>
          <p:txBody>
            <a:bodyPr/>
            <a:lstStyle/>
            <a:p>
              <a:pPr algn="ctr"/>
              <a:r>
                <a:rPr lang="ru-RU" sz="1400" b="1">
                  <a:latin typeface="Gals" pitchFamily="2" charset="0"/>
                  <a:cs typeface="Times New Roman" pitchFamily="18" charset="0"/>
                </a:rPr>
                <a:t>Уравнение </a:t>
              </a:r>
              <a:endParaRPr lang="ru-RU" sz="1400" b="1">
                <a:cs typeface="Times New Roman" pitchFamily="18" charset="0"/>
              </a:endParaRPr>
            </a:p>
            <a:p>
              <a:pPr algn="ctr"/>
              <a:r>
                <a:rPr lang="ru-RU" sz="1400" b="1">
                  <a:latin typeface="Gals" pitchFamily="2" charset="0"/>
                  <a:cs typeface="Times New Roman" pitchFamily="18" charset="0"/>
                </a:rPr>
                <a:t>2</a:t>
              </a:r>
              <a:r>
                <a:rPr lang="ru-RU" sz="1400" b="1" baseline="30000">
                  <a:latin typeface="Gals" pitchFamily="2" charset="0"/>
                  <a:cs typeface="Times New Roman" pitchFamily="18" charset="0"/>
                </a:rPr>
                <a:t>ой</a:t>
              </a:r>
              <a:r>
                <a:rPr lang="ru-RU" sz="1400" b="1">
                  <a:latin typeface="Gals" pitchFamily="2" charset="0"/>
                  <a:cs typeface="Times New Roman" pitchFamily="18" charset="0"/>
                </a:rPr>
                <a:t> степени </a:t>
              </a:r>
              <a:endParaRPr lang="ru-RU" sz="1100">
                <a:latin typeface="Gals" pitchFamily="2" charset="0"/>
              </a:endParaRPr>
            </a:p>
            <a:p>
              <a:pPr eaLnBrk="0" hangingPunct="0"/>
              <a:endParaRPr lang="ru-RU"/>
            </a:p>
          </p:txBody>
        </p:sp>
        <p:sp>
          <p:nvSpPr>
            <p:cNvPr id="5130" name="Text Box 28"/>
            <p:cNvSpPr txBox="1">
              <a:spLocks noChangeArrowheads="1"/>
            </p:cNvSpPr>
            <p:nvPr/>
          </p:nvSpPr>
          <p:spPr bwMode="auto">
            <a:xfrm>
              <a:off x="2838" y="5931"/>
              <a:ext cx="1694" cy="762"/>
            </a:xfrm>
            <a:prstGeom prst="rect">
              <a:avLst/>
            </a:prstGeom>
            <a:gradFill rotWithShape="0">
              <a:gsLst>
                <a:gs pos="0">
                  <a:srgbClr val="FFFFFF"/>
                </a:gs>
                <a:gs pos="7001">
                  <a:srgbClr val="E6E6E6"/>
                </a:gs>
                <a:gs pos="32001">
                  <a:srgbClr val="7D8496"/>
                </a:gs>
                <a:gs pos="47000">
                  <a:srgbClr val="E6E6E6"/>
                </a:gs>
                <a:gs pos="85001">
                  <a:srgbClr val="7D8496"/>
                </a:gs>
                <a:gs pos="100000">
                  <a:srgbClr val="E6E6E6"/>
                </a:gs>
              </a:gsLst>
              <a:lin ang="5400000"/>
            </a:gradFill>
            <a:ln w="28575">
              <a:solidFill>
                <a:srgbClr val="000000"/>
              </a:solidFill>
              <a:miter lim="800000"/>
              <a:headEnd/>
              <a:tailEnd/>
            </a:ln>
          </p:spPr>
          <p:txBody>
            <a:bodyPr/>
            <a:lstStyle/>
            <a:p>
              <a:pPr algn="ctr"/>
              <a:r>
                <a:rPr lang="ru-RU" sz="1400" b="1">
                  <a:latin typeface="Gals" pitchFamily="2" charset="0"/>
                  <a:cs typeface="Times New Roman" pitchFamily="18" charset="0"/>
                </a:rPr>
                <a:t>Система уравнений</a:t>
              </a:r>
              <a:endParaRPr lang="ru-RU" sz="1100">
                <a:latin typeface="Gals" pitchFamily="2" charset="0"/>
              </a:endParaRPr>
            </a:p>
            <a:p>
              <a:pPr algn="ctr" eaLnBrk="0" hangingPunct="0"/>
              <a:r>
                <a:rPr lang="ru-RU" sz="1400" b="1">
                  <a:latin typeface="Gals" pitchFamily="2" charset="0"/>
                  <a:cs typeface="Times New Roman" pitchFamily="18" charset="0"/>
                </a:rPr>
                <a:t> 1</a:t>
              </a:r>
              <a:r>
                <a:rPr lang="ru-RU" sz="1400" b="1" baseline="30000">
                  <a:latin typeface="Gals" pitchFamily="2" charset="0"/>
                  <a:cs typeface="Times New Roman" pitchFamily="18" charset="0"/>
                </a:rPr>
                <a:t>й </a:t>
              </a:r>
              <a:r>
                <a:rPr lang="ru-RU" sz="1400" b="1">
                  <a:latin typeface="Gals" pitchFamily="2" charset="0"/>
                  <a:cs typeface="Times New Roman" pitchFamily="18" charset="0"/>
                </a:rPr>
                <a:t> степени</a:t>
              </a:r>
              <a:endParaRPr lang="ru-RU">
                <a:latin typeface="Gals" pitchFamily="2" charset="0"/>
              </a:endParaRPr>
            </a:p>
          </p:txBody>
        </p:sp>
        <p:sp>
          <p:nvSpPr>
            <p:cNvPr id="5131" name="Text Box 26"/>
            <p:cNvSpPr txBox="1">
              <a:spLocks noChangeArrowheads="1"/>
            </p:cNvSpPr>
            <p:nvPr/>
          </p:nvSpPr>
          <p:spPr bwMode="auto">
            <a:xfrm>
              <a:off x="7327" y="5931"/>
              <a:ext cx="1983" cy="760"/>
            </a:xfrm>
            <a:prstGeom prst="rect">
              <a:avLst/>
            </a:prstGeom>
            <a:gradFill rotWithShape="0">
              <a:gsLst>
                <a:gs pos="0">
                  <a:srgbClr val="FFFFFF"/>
                </a:gs>
                <a:gs pos="7001">
                  <a:srgbClr val="E6E6E6"/>
                </a:gs>
                <a:gs pos="32001">
                  <a:srgbClr val="7D8496"/>
                </a:gs>
                <a:gs pos="47000">
                  <a:srgbClr val="E6E6E6"/>
                </a:gs>
                <a:gs pos="85001">
                  <a:srgbClr val="7D8496"/>
                </a:gs>
                <a:gs pos="100000">
                  <a:srgbClr val="E6E6E6"/>
                </a:gs>
              </a:gsLst>
              <a:lin ang="5400000"/>
            </a:gradFill>
            <a:ln w="28575">
              <a:solidFill>
                <a:srgbClr val="000000"/>
              </a:solidFill>
              <a:miter lim="800000"/>
              <a:headEnd/>
              <a:tailEnd/>
            </a:ln>
          </p:spPr>
          <p:txBody>
            <a:bodyPr/>
            <a:lstStyle/>
            <a:p>
              <a:pPr algn="ctr"/>
              <a:r>
                <a:rPr lang="ru-RU" sz="1400" b="1">
                  <a:latin typeface="Gals" pitchFamily="2" charset="0"/>
                  <a:cs typeface="Times New Roman" pitchFamily="18" charset="0"/>
                </a:rPr>
                <a:t>Система уравнений</a:t>
              </a:r>
              <a:endParaRPr lang="ru-RU" sz="1100">
                <a:latin typeface="Gals" pitchFamily="2" charset="0"/>
              </a:endParaRPr>
            </a:p>
            <a:p>
              <a:pPr algn="ctr" eaLnBrk="0" hangingPunct="0"/>
              <a:r>
                <a:rPr lang="ru-RU" sz="1400" b="1">
                  <a:latin typeface="Gals" pitchFamily="2" charset="0"/>
                  <a:cs typeface="Times New Roman" pitchFamily="18" charset="0"/>
                </a:rPr>
                <a:t>2</a:t>
              </a:r>
              <a:r>
                <a:rPr lang="ru-RU" sz="1400" b="1" baseline="30000">
                  <a:latin typeface="Gals" pitchFamily="2" charset="0"/>
                  <a:cs typeface="Times New Roman" pitchFamily="18" charset="0"/>
                </a:rPr>
                <a:t>ой </a:t>
              </a:r>
              <a:r>
                <a:rPr lang="ru-RU" sz="1400" b="1">
                  <a:latin typeface="Gals" pitchFamily="2" charset="0"/>
                  <a:cs typeface="Times New Roman" pitchFamily="18" charset="0"/>
                </a:rPr>
                <a:t> степени</a:t>
              </a:r>
              <a:endParaRPr lang="ru-RU" sz="1100">
                <a:latin typeface="Gals" pitchFamily="2" charset="0"/>
              </a:endParaRPr>
            </a:p>
            <a:p>
              <a:pPr eaLnBrk="0" hangingPunct="0"/>
              <a:endParaRPr lang="ru-RU"/>
            </a:p>
          </p:txBody>
        </p:sp>
        <p:sp>
          <p:nvSpPr>
            <p:cNvPr id="5132" name="Text Box 25"/>
            <p:cNvSpPr txBox="1">
              <a:spLocks noChangeArrowheads="1"/>
            </p:cNvSpPr>
            <p:nvPr/>
          </p:nvSpPr>
          <p:spPr bwMode="auto">
            <a:xfrm>
              <a:off x="2933" y="3946"/>
              <a:ext cx="1609" cy="712"/>
            </a:xfrm>
            <a:prstGeom prst="rect">
              <a:avLst/>
            </a:prstGeom>
            <a:solidFill>
              <a:srgbClr val="C0C0C0"/>
            </a:solidFill>
            <a:ln w="28575">
              <a:solidFill>
                <a:srgbClr val="000000"/>
              </a:solidFill>
              <a:miter lim="800000"/>
              <a:headEnd/>
              <a:tailEnd/>
            </a:ln>
          </p:spPr>
          <p:txBody>
            <a:bodyPr/>
            <a:lstStyle/>
            <a:p>
              <a:pPr algn="ctr"/>
              <a:r>
                <a:rPr lang="ru-RU" sz="1400" b="1">
                  <a:latin typeface="Gals" pitchFamily="2" charset="0"/>
                  <a:cs typeface="Times New Roman" pitchFamily="18" charset="0"/>
                </a:rPr>
                <a:t>Уравнение </a:t>
              </a:r>
              <a:endParaRPr lang="ru-RU" sz="1400" b="1">
                <a:cs typeface="Times New Roman" pitchFamily="18" charset="0"/>
              </a:endParaRPr>
            </a:p>
            <a:p>
              <a:pPr algn="ctr"/>
              <a:r>
                <a:rPr lang="ru-RU" sz="1400" b="1">
                  <a:latin typeface="Gals" pitchFamily="2" charset="0"/>
                  <a:cs typeface="Times New Roman" pitchFamily="18" charset="0"/>
                </a:rPr>
                <a:t>1</a:t>
              </a:r>
              <a:r>
                <a:rPr lang="ru-RU" sz="1400" b="1" baseline="30000">
                  <a:latin typeface="Gals" pitchFamily="2" charset="0"/>
                  <a:cs typeface="Times New Roman" pitchFamily="18" charset="0"/>
                </a:rPr>
                <a:t>й</a:t>
              </a:r>
              <a:r>
                <a:rPr lang="ru-RU" sz="1400" b="1">
                  <a:latin typeface="Gals" pitchFamily="2" charset="0"/>
                  <a:cs typeface="Times New Roman" pitchFamily="18" charset="0"/>
                </a:rPr>
                <a:t> степени</a:t>
              </a:r>
              <a:endParaRPr lang="ru-RU">
                <a:latin typeface="Gals" pitchFamily="2" charset="0"/>
              </a:endParaRPr>
            </a:p>
          </p:txBody>
        </p:sp>
        <p:sp>
          <p:nvSpPr>
            <p:cNvPr id="5133" name="Line 24"/>
            <p:cNvSpPr>
              <a:spLocks noChangeShapeType="1"/>
            </p:cNvSpPr>
            <p:nvPr/>
          </p:nvSpPr>
          <p:spPr bwMode="auto">
            <a:xfrm>
              <a:off x="5972" y="4406"/>
              <a:ext cx="1355" cy="0"/>
            </a:xfrm>
            <a:prstGeom prst="line">
              <a:avLst/>
            </a:prstGeom>
            <a:noFill/>
            <a:ln w="9525">
              <a:solidFill>
                <a:srgbClr val="000000"/>
              </a:solidFill>
              <a:round/>
              <a:headEnd/>
              <a:tailEnd type="triangle" w="med" len="med"/>
            </a:ln>
          </p:spPr>
          <p:txBody>
            <a:bodyPr/>
            <a:lstStyle/>
            <a:p>
              <a:endParaRPr lang="ru-RU"/>
            </a:p>
          </p:txBody>
        </p:sp>
        <p:sp>
          <p:nvSpPr>
            <p:cNvPr id="5134" name="Line 23"/>
            <p:cNvSpPr>
              <a:spLocks noChangeShapeType="1"/>
            </p:cNvSpPr>
            <p:nvPr/>
          </p:nvSpPr>
          <p:spPr bwMode="auto">
            <a:xfrm flipH="1">
              <a:off x="4532" y="4406"/>
              <a:ext cx="1440" cy="0"/>
            </a:xfrm>
            <a:prstGeom prst="line">
              <a:avLst/>
            </a:prstGeom>
            <a:noFill/>
            <a:ln w="9525">
              <a:solidFill>
                <a:srgbClr val="000000"/>
              </a:solidFill>
              <a:round/>
              <a:headEnd/>
              <a:tailEnd type="triangle" w="med" len="med"/>
            </a:ln>
          </p:spPr>
          <p:txBody>
            <a:bodyPr/>
            <a:lstStyle/>
            <a:p>
              <a:endParaRPr lang="ru-RU"/>
            </a:p>
          </p:txBody>
        </p:sp>
        <p:sp>
          <p:nvSpPr>
            <p:cNvPr id="5135" name="Line 22"/>
            <p:cNvSpPr>
              <a:spLocks noChangeShapeType="1"/>
            </p:cNvSpPr>
            <p:nvPr/>
          </p:nvSpPr>
          <p:spPr bwMode="auto">
            <a:xfrm flipH="1">
              <a:off x="4532" y="6312"/>
              <a:ext cx="847" cy="0"/>
            </a:xfrm>
            <a:prstGeom prst="line">
              <a:avLst/>
            </a:prstGeom>
            <a:noFill/>
            <a:ln w="9525">
              <a:solidFill>
                <a:srgbClr val="000000"/>
              </a:solidFill>
              <a:round/>
              <a:headEnd/>
              <a:tailEnd type="triangle" w="med" len="med"/>
            </a:ln>
          </p:spPr>
          <p:txBody>
            <a:bodyPr/>
            <a:lstStyle/>
            <a:p>
              <a:endParaRPr lang="ru-RU"/>
            </a:p>
          </p:txBody>
        </p:sp>
        <p:sp>
          <p:nvSpPr>
            <p:cNvPr id="5136" name="Line 21"/>
            <p:cNvSpPr>
              <a:spLocks noChangeShapeType="1"/>
            </p:cNvSpPr>
            <p:nvPr/>
          </p:nvSpPr>
          <p:spPr bwMode="auto">
            <a:xfrm>
              <a:off x="6480" y="6312"/>
              <a:ext cx="847" cy="0"/>
            </a:xfrm>
            <a:prstGeom prst="line">
              <a:avLst/>
            </a:prstGeom>
            <a:noFill/>
            <a:ln w="9525">
              <a:solidFill>
                <a:srgbClr val="000000"/>
              </a:solidFill>
              <a:round/>
              <a:headEnd/>
              <a:tailEnd type="triangle" w="med" len="med"/>
            </a:ln>
          </p:spPr>
          <p:txBody>
            <a:bodyPr/>
            <a:lstStyle/>
            <a:p>
              <a:endParaRPr lang="ru-RU"/>
            </a:p>
          </p:txBody>
        </p:sp>
        <p:sp>
          <p:nvSpPr>
            <p:cNvPr id="5137" name="Line 20"/>
            <p:cNvSpPr>
              <a:spLocks noChangeShapeType="1"/>
            </p:cNvSpPr>
            <p:nvPr/>
          </p:nvSpPr>
          <p:spPr bwMode="auto">
            <a:xfrm>
              <a:off x="3634" y="8472"/>
              <a:ext cx="1186" cy="1"/>
            </a:xfrm>
            <a:prstGeom prst="line">
              <a:avLst/>
            </a:prstGeom>
            <a:noFill/>
            <a:ln w="9525">
              <a:solidFill>
                <a:srgbClr val="000000"/>
              </a:solidFill>
              <a:round/>
              <a:headEnd/>
              <a:tailEnd/>
            </a:ln>
          </p:spPr>
          <p:txBody>
            <a:bodyPr/>
            <a:lstStyle/>
            <a:p>
              <a:endParaRPr lang="ru-RU"/>
            </a:p>
          </p:txBody>
        </p:sp>
        <p:sp>
          <p:nvSpPr>
            <p:cNvPr id="5138" name="Line 19"/>
            <p:cNvSpPr>
              <a:spLocks noChangeShapeType="1"/>
            </p:cNvSpPr>
            <p:nvPr/>
          </p:nvSpPr>
          <p:spPr bwMode="auto">
            <a:xfrm>
              <a:off x="7023" y="8472"/>
              <a:ext cx="1185" cy="1"/>
            </a:xfrm>
            <a:prstGeom prst="line">
              <a:avLst/>
            </a:prstGeom>
            <a:noFill/>
            <a:ln w="9525">
              <a:solidFill>
                <a:srgbClr val="000000"/>
              </a:solidFill>
              <a:round/>
              <a:headEnd/>
              <a:tailEnd/>
            </a:ln>
          </p:spPr>
          <p:txBody>
            <a:bodyPr/>
            <a:lstStyle/>
            <a:p>
              <a:endParaRPr lang="ru-RU"/>
            </a:p>
          </p:txBody>
        </p:sp>
        <p:sp>
          <p:nvSpPr>
            <p:cNvPr id="5139" name="Line 18"/>
            <p:cNvSpPr>
              <a:spLocks noChangeShapeType="1"/>
            </p:cNvSpPr>
            <p:nvPr/>
          </p:nvSpPr>
          <p:spPr bwMode="auto">
            <a:xfrm>
              <a:off x="5887" y="4406"/>
              <a:ext cx="0" cy="1525"/>
            </a:xfrm>
            <a:prstGeom prst="line">
              <a:avLst/>
            </a:prstGeom>
            <a:noFill/>
            <a:ln w="9525">
              <a:solidFill>
                <a:srgbClr val="000000"/>
              </a:solidFill>
              <a:round/>
              <a:headEnd/>
              <a:tailEnd/>
            </a:ln>
          </p:spPr>
          <p:txBody>
            <a:bodyPr/>
            <a:lstStyle/>
            <a:p>
              <a:endParaRPr lang="ru-RU"/>
            </a:p>
          </p:txBody>
        </p:sp>
        <p:sp>
          <p:nvSpPr>
            <p:cNvPr id="5140" name="Line 17"/>
            <p:cNvSpPr>
              <a:spLocks noChangeShapeType="1"/>
            </p:cNvSpPr>
            <p:nvPr/>
          </p:nvSpPr>
          <p:spPr bwMode="auto">
            <a:xfrm flipH="1">
              <a:off x="4566" y="8472"/>
              <a:ext cx="254" cy="1"/>
            </a:xfrm>
            <a:prstGeom prst="line">
              <a:avLst/>
            </a:prstGeom>
            <a:noFill/>
            <a:ln w="9525">
              <a:solidFill>
                <a:srgbClr val="000000"/>
              </a:solidFill>
              <a:round/>
              <a:headEnd/>
              <a:tailEnd/>
            </a:ln>
          </p:spPr>
          <p:txBody>
            <a:bodyPr/>
            <a:lstStyle/>
            <a:p>
              <a:endParaRPr lang="ru-RU"/>
            </a:p>
          </p:txBody>
        </p:sp>
        <p:sp>
          <p:nvSpPr>
            <p:cNvPr id="5141" name="Line 16"/>
            <p:cNvSpPr>
              <a:spLocks noChangeShapeType="1"/>
            </p:cNvSpPr>
            <p:nvPr/>
          </p:nvSpPr>
          <p:spPr bwMode="auto">
            <a:xfrm>
              <a:off x="4820" y="8472"/>
              <a:ext cx="2287" cy="1"/>
            </a:xfrm>
            <a:prstGeom prst="line">
              <a:avLst/>
            </a:prstGeom>
            <a:noFill/>
            <a:ln w="9525">
              <a:solidFill>
                <a:srgbClr val="000000"/>
              </a:solidFill>
              <a:round/>
              <a:headEnd/>
              <a:tailEnd/>
            </a:ln>
          </p:spPr>
          <p:txBody>
            <a:bodyPr/>
            <a:lstStyle/>
            <a:p>
              <a:endParaRPr lang="ru-RU"/>
            </a:p>
          </p:txBody>
        </p:sp>
        <p:sp>
          <p:nvSpPr>
            <p:cNvPr id="5142" name="Line 15"/>
            <p:cNvSpPr>
              <a:spLocks noChangeShapeType="1"/>
            </p:cNvSpPr>
            <p:nvPr/>
          </p:nvSpPr>
          <p:spPr bwMode="auto">
            <a:xfrm flipV="1">
              <a:off x="3634" y="6693"/>
              <a:ext cx="0" cy="1779"/>
            </a:xfrm>
            <a:prstGeom prst="line">
              <a:avLst/>
            </a:prstGeom>
            <a:noFill/>
            <a:ln w="9525">
              <a:solidFill>
                <a:srgbClr val="000000"/>
              </a:solidFill>
              <a:round/>
              <a:headEnd/>
              <a:tailEnd/>
            </a:ln>
          </p:spPr>
          <p:txBody>
            <a:bodyPr/>
            <a:lstStyle/>
            <a:p>
              <a:endParaRPr lang="ru-RU"/>
            </a:p>
          </p:txBody>
        </p:sp>
        <p:sp>
          <p:nvSpPr>
            <p:cNvPr id="5143" name="Line 14"/>
            <p:cNvSpPr>
              <a:spLocks noChangeShapeType="1"/>
            </p:cNvSpPr>
            <p:nvPr/>
          </p:nvSpPr>
          <p:spPr bwMode="auto">
            <a:xfrm flipV="1">
              <a:off x="8208" y="6693"/>
              <a:ext cx="0" cy="1779"/>
            </a:xfrm>
            <a:prstGeom prst="line">
              <a:avLst/>
            </a:prstGeom>
            <a:noFill/>
            <a:ln w="9525">
              <a:solidFill>
                <a:srgbClr val="000000"/>
              </a:solidFill>
              <a:round/>
              <a:headEnd/>
              <a:tailEnd/>
            </a:ln>
          </p:spPr>
          <p:txBody>
            <a:bodyPr/>
            <a:lstStyle/>
            <a:p>
              <a:endParaRPr lang="ru-RU"/>
            </a:p>
          </p:txBody>
        </p:sp>
        <p:sp>
          <p:nvSpPr>
            <p:cNvPr id="5144" name="Line 13"/>
            <p:cNvSpPr>
              <a:spLocks noChangeShapeType="1"/>
            </p:cNvSpPr>
            <p:nvPr/>
          </p:nvSpPr>
          <p:spPr bwMode="auto">
            <a:xfrm>
              <a:off x="5921" y="6693"/>
              <a:ext cx="0" cy="1779"/>
            </a:xfrm>
            <a:prstGeom prst="line">
              <a:avLst/>
            </a:prstGeom>
            <a:noFill/>
            <a:ln w="9525">
              <a:solidFill>
                <a:srgbClr val="000000"/>
              </a:solidFill>
              <a:round/>
              <a:headEnd/>
              <a:tailEnd/>
            </a:ln>
          </p:spPr>
          <p:txBody>
            <a:bodyPr/>
            <a:lstStyle/>
            <a:p>
              <a:endParaRPr lang="ru-RU"/>
            </a:p>
          </p:txBody>
        </p:sp>
        <p:sp>
          <p:nvSpPr>
            <p:cNvPr id="5145" name="Text Box 12"/>
            <p:cNvSpPr txBox="1">
              <a:spLocks noChangeArrowheads="1"/>
            </p:cNvSpPr>
            <p:nvPr/>
          </p:nvSpPr>
          <p:spPr bwMode="auto">
            <a:xfrm>
              <a:off x="3295" y="9361"/>
              <a:ext cx="1440" cy="1396"/>
            </a:xfrm>
            <a:prstGeom prst="rect">
              <a:avLst/>
            </a:prstGeom>
            <a:gradFill rotWithShape="0">
              <a:gsLst>
                <a:gs pos="0">
                  <a:srgbClr val="FFFFFF"/>
                </a:gs>
                <a:gs pos="7001">
                  <a:srgbClr val="E6E6E6"/>
                </a:gs>
                <a:gs pos="32001">
                  <a:srgbClr val="7D8496"/>
                </a:gs>
                <a:gs pos="47000">
                  <a:srgbClr val="E6E6E6"/>
                </a:gs>
                <a:gs pos="85001">
                  <a:srgbClr val="7D8496"/>
                </a:gs>
                <a:gs pos="100000">
                  <a:srgbClr val="E6E6E6"/>
                </a:gs>
              </a:gsLst>
              <a:lin ang="5400000"/>
            </a:gradFill>
            <a:ln w="28575">
              <a:solidFill>
                <a:srgbClr val="000000"/>
              </a:solidFill>
              <a:miter lim="800000"/>
              <a:headEnd/>
              <a:tailEnd/>
            </a:ln>
          </p:spPr>
          <p:txBody>
            <a:bodyPr/>
            <a:lstStyle/>
            <a:p>
              <a:pPr algn="ctr"/>
              <a:r>
                <a:rPr lang="ru-RU" sz="1400" b="1">
                  <a:latin typeface="Gals" pitchFamily="2" charset="0"/>
                  <a:cs typeface="Times New Roman" pitchFamily="18" charset="0"/>
                </a:rPr>
                <a:t>Графический способ</a:t>
              </a:r>
              <a:endParaRPr lang="ru-RU" sz="1100">
                <a:latin typeface="Gals" pitchFamily="2" charset="0"/>
              </a:endParaRPr>
            </a:p>
            <a:p>
              <a:pPr eaLnBrk="0" hangingPunct="0"/>
              <a:r>
                <a:rPr lang="ru-RU" sz="1400" b="1">
                  <a:cs typeface="Times New Roman" pitchFamily="18" charset="0"/>
                </a:rPr>
                <a:t>         </a:t>
              </a:r>
              <a:r>
                <a:rPr lang="ru-RU" sz="1000" b="1">
                  <a:cs typeface="Times New Roman" pitchFamily="18" charset="0"/>
                </a:rPr>
                <a:t>у</a:t>
              </a:r>
              <a:endParaRPr lang="ru-RU" sz="1100"/>
            </a:p>
            <a:p>
              <a:pPr eaLnBrk="0" hangingPunct="0"/>
              <a:r>
                <a:rPr lang="ru-RU" sz="1200">
                  <a:cs typeface="Times New Roman" pitchFamily="18" charset="0"/>
                </a:rPr>
                <a:t>                     	</a:t>
              </a:r>
              <a:r>
                <a:rPr lang="ru-RU" sz="1000" b="1">
                  <a:cs typeface="Times New Roman" pitchFamily="18" charset="0"/>
                </a:rPr>
                <a:t>х</a:t>
              </a:r>
              <a:endParaRPr lang="ru-RU"/>
            </a:p>
          </p:txBody>
        </p:sp>
        <p:sp>
          <p:nvSpPr>
            <p:cNvPr id="5146" name="Text Box 11"/>
            <p:cNvSpPr txBox="1">
              <a:spLocks noChangeArrowheads="1"/>
            </p:cNvSpPr>
            <p:nvPr/>
          </p:nvSpPr>
          <p:spPr bwMode="auto">
            <a:xfrm>
              <a:off x="5159" y="9361"/>
              <a:ext cx="1779" cy="1271"/>
            </a:xfrm>
            <a:prstGeom prst="rect">
              <a:avLst/>
            </a:prstGeom>
            <a:gradFill rotWithShape="0">
              <a:gsLst>
                <a:gs pos="0">
                  <a:srgbClr val="FFFFFF"/>
                </a:gs>
                <a:gs pos="7001">
                  <a:srgbClr val="E6E6E6"/>
                </a:gs>
                <a:gs pos="32001">
                  <a:srgbClr val="7D8496"/>
                </a:gs>
                <a:gs pos="47000">
                  <a:srgbClr val="E6E6E6"/>
                </a:gs>
                <a:gs pos="85001">
                  <a:srgbClr val="7D8496"/>
                </a:gs>
                <a:gs pos="100000">
                  <a:srgbClr val="E6E6E6"/>
                </a:gs>
              </a:gsLst>
              <a:lin ang="5400000"/>
            </a:gradFill>
            <a:ln w="28575">
              <a:solidFill>
                <a:srgbClr val="000000"/>
              </a:solidFill>
              <a:miter lim="800000"/>
              <a:headEnd/>
              <a:tailEnd/>
            </a:ln>
          </p:spPr>
          <p:txBody>
            <a:bodyPr/>
            <a:lstStyle/>
            <a:p>
              <a:pPr algn="ctr"/>
              <a:r>
                <a:rPr lang="ru-RU" sz="1400" b="1">
                  <a:latin typeface="Gals" pitchFamily="2" charset="0"/>
                  <a:cs typeface="Times New Roman" pitchFamily="18" charset="0"/>
                </a:rPr>
                <a:t>Способ</a:t>
              </a:r>
              <a:endParaRPr lang="ru-RU" sz="1100">
                <a:latin typeface="Gals" pitchFamily="2" charset="0"/>
              </a:endParaRPr>
            </a:p>
            <a:p>
              <a:pPr algn="ctr" eaLnBrk="0" hangingPunct="0"/>
              <a:r>
                <a:rPr lang="ru-RU" sz="1400" b="1">
                  <a:latin typeface="Gals" pitchFamily="2" charset="0"/>
                  <a:cs typeface="Times New Roman" pitchFamily="18" charset="0"/>
                </a:rPr>
                <a:t>подстановки</a:t>
              </a:r>
              <a:endParaRPr lang="ru-RU" sz="1100">
                <a:latin typeface="Gals" pitchFamily="2" charset="0"/>
              </a:endParaRPr>
            </a:p>
            <a:p>
              <a:pPr eaLnBrk="0" hangingPunct="0"/>
              <a:r>
                <a:rPr lang="ru-RU" sz="1400" b="1">
                  <a:latin typeface="Gals" pitchFamily="2" charset="0"/>
                  <a:cs typeface="Times New Roman" pitchFamily="18" charset="0"/>
                </a:rPr>
                <a:t>У = ...</a:t>
              </a:r>
              <a:endParaRPr lang="ru-RU">
                <a:latin typeface="Gals" pitchFamily="2" charset="0"/>
              </a:endParaRPr>
            </a:p>
          </p:txBody>
        </p:sp>
        <p:sp>
          <p:nvSpPr>
            <p:cNvPr id="5147" name="Text Box 10"/>
            <p:cNvSpPr txBox="1">
              <a:spLocks noChangeArrowheads="1"/>
            </p:cNvSpPr>
            <p:nvPr/>
          </p:nvSpPr>
          <p:spPr bwMode="auto">
            <a:xfrm>
              <a:off x="7277" y="9361"/>
              <a:ext cx="1440" cy="1271"/>
            </a:xfrm>
            <a:prstGeom prst="rect">
              <a:avLst/>
            </a:prstGeom>
            <a:gradFill rotWithShape="0">
              <a:gsLst>
                <a:gs pos="0">
                  <a:srgbClr val="FFFFFF"/>
                </a:gs>
                <a:gs pos="7001">
                  <a:srgbClr val="E6E6E6"/>
                </a:gs>
                <a:gs pos="32001">
                  <a:srgbClr val="7D8496"/>
                </a:gs>
                <a:gs pos="47000">
                  <a:srgbClr val="E6E6E6"/>
                </a:gs>
                <a:gs pos="85001">
                  <a:srgbClr val="7D8496"/>
                </a:gs>
                <a:gs pos="100000">
                  <a:srgbClr val="E6E6E6"/>
                </a:gs>
              </a:gsLst>
              <a:lin ang="5400000"/>
            </a:gradFill>
            <a:ln w="28575">
              <a:solidFill>
                <a:srgbClr val="000000"/>
              </a:solidFill>
              <a:miter lim="800000"/>
              <a:headEnd/>
              <a:tailEnd/>
            </a:ln>
          </p:spPr>
          <p:txBody>
            <a:bodyPr/>
            <a:lstStyle/>
            <a:p>
              <a:pPr algn="ctr"/>
              <a:r>
                <a:rPr lang="ru-RU" sz="1400" b="1">
                  <a:latin typeface="Gals" pitchFamily="2" charset="0"/>
                  <a:cs typeface="Times New Roman" pitchFamily="18" charset="0"/>
                </a:rPr>
                <a:t>Способ</a:t>
              </a:r>
              <a:endParaRPr lang="ru-RU" sz="1100">
                <a:latin typeface="Gals" pitchFamily="2" charset="0"/>
              </a:endParaRPr>
            </a:p>
            <a:p>
              <a:pPr algn="ctr" eaLnBrk="0" hangingPunct="0"/>
              <a:r>
                <a:rPr lang="ru-RU" sz="1400" b="1">
                  <a:latin typeface="Gals" pitchFamily="2" charset="0"/>
                  <a:cs typeface="Times New Roman" pitchFamily="18" charset="0"/>
                </a:rPr>
                <a:t>сложения</a:t>
              </a:r>
              <a:endParaRPr lang="ru-RU" sz="1100">
                <a:latin typeface="Gals" pitchFamily="2" charset="0"/>
              </a:endParaRPr>
            </a:p>
            <a:p>
              <a:pPr algn="ctr" eaLnBrk="0" hangingPunct="0"/>
              <a:r>
                <a:rPr lang="ru-RU" b="1">
                  <a:latin typeface="Gals" pitchFamily="2" charset="0"/>
                  <a:cs typeface="Times New Roman" pitchFamily="18" charset="0"/>
                </a:rPr>
                <a:t>+</a:t>
              </a:r>
              <a:endParaRPr lang="ru-RU">
                <a:latin typeface="Gals" pitchFamily="2" charset="0"/>
              </a:endParaRPr>
            </a:p>
          </p:txBody>
        </p:sp>
        <p:sp>
          <p:nvSpPr>
            <p:cNvPr id="5148" name="Line 9"/>
            <p:cNvSpPr>
              <a:spLocks noChangeShapeType="1"/>
            </p:cNvSpPr>
            <p:nvPr/>
          </p:nvSpPr>
          <p:spPr bwMode="auto">
            <a:xfrm>
              <a:off x="3550" y="10251"/>
              <a:ext cx="847" cy="0"/>
            </a:xfrm>
            <a:prstGeom prst="line">
              <a:avLst/>
            </a:prstGeom>
            <a:noFill/>
            <a:ln w="9525">
              <a:solidFill>
                <a:srgbClr val="000000"/>
              </a:solidFill>
              <a:round/>
              <a:headEnd/>
              <a:tailEnd type="triangle" w="med" len="med"/>
            </a:ln>
          </p:spPr>
          <p:txBody>
            <a:bodyPr/>
            <a:lstStyle/>
            <a:p>
              <a:endParaRPr lang="ru-RU"/>
            </a:p>
          </p:txBody>
        </p:sp>
        <p:sp>
          <p:nvSpPr>
            <p:cNvPr id="5149" name="Line 8"/>
            <p:cNvSpPr>
              <a:spLocks noChangeShapeType="1"/>
            </p:cNvSpPr>
            <p:nvPr/>
          </p:nvSpPr>
          <p:spPr bwMode="auto">
            <a:xfrm flipV="1">
              <a:off x="3990" y="9944"/>
              <a:ext cx="0" cy="635"/>
            </a:xfrm>
            <a:prstGeom prst="line">
              <a:avLst/>
            </a:prstGeom>
            <a:noFill/>
            <a:ln w="9525">
              <a:solidFill>
                <a:srgbClr val="000000"/>
              </a:solidFill>
              <a:round/>
              <a:headEnd/>
              <a:tailEnd type="triangle" w="med" len="med"/>
            </a:ln>
          </p:spPr>
          <p:txBody>
            <a:bodyPr/>
            <a:lstStyle/>
            <a:p>
              <a:endParaRPr lang="ru-RU"/>
            </a:p>
          </p:txBody>
        </p:sp>
        <p:sp>
          <p:nvSpPr>
            <p:cNvPr id="5150" name="Line 7"/>
            <p:cNvSpPr>
              <a:spLocks noChangeShapeType="1"/>
            </p:cNvSpPr>
            <p:nvPr/>
          </p:nvSpPr>
          <p:spPr bwMode="auto">
            <a:xfrm flipV="1">
              <a:off x="3804" y="9870"/>
              <a:ext cx="593" cy="508"/>
            </a:xfrm>
            <a:prstGeom prst="line">
              <a:avLst/>
            </a:prstGeom>
            <a:noFill/>
            <a:ln w="9525">
              <a:solidFill>
                <a:srgbClr val="000000"/>
              </a:solidFill>
              <a:round/>
              <a:headEnd/>
              <a:tailEnd/>
            </a:ln>
          </p:spPr>
          <p:txBody>
            <a:bodyPr/>
            <a:lstStyle/>
            <a:p>
              <a:endParaRPr lang="ru-RU"/>
            </a:p>
          </p:txBody>
        </p:sp>
        <p:sp>
          <p:nvSpPr>
            <p:cNvPr id="5151" name="Line 6"/>
            <p:cNvSpPr>
              <a:spLocks noChangeShapeType="1"/>
            </p:cNvSpPr>
            <p:nvPr/>
          </p:nvSpPr>
          <p:spPr bwMode="auto">
            <a:xfrm flipH="1">
              <a:off x="3973" y="8472"/>
              <a:ext cx="1948" cy="890"/>
            </a:xfrm>
            <a:prstGeom prst="line">
              <a:avLst/>
            </a:prstGeom>
            <a:noFill/>
            <a:ln w="9525">
              <a:solidFill>
                <a:srgbClr val="000000"/>
              </a:solidFill>
              <a:round/>
              <a:headEnd/>
              <a:tailEnd type="triangle" w="med" len="med"/>
            </a:ln>
          </p:spPr>
          <p:txBody>
            <a:bodyPr/>
            <a:lstStyle/>
            <a:p>
              <a:endParaRPr lang="ru-RU"/>
            </a:p>
          </p:txBody>
        </p:sp>
        <p:sp>
          <p:nvSpPr>
            <p:cNvPr id="5152" name="Line 5"/>
            <p:cNvSpPr>
              <a:spLocks noChangeShapeType="1"/>
            </p:cNvSpPr>
            <p:nvPr/>
          </p:nvSpPr>
          <p:spPr bwMode="auto">
            <a:xfrm>
              <a:off x="5921" y="8472"/>
              <a:ext cx="0" cy="890"/>
            </a:xfrm>
            <a:prstGeom prst="line">
              <a:avLst/>
            </a:prstGeom>
            <a:noFill/>
            <a:ln w="9525">
              <a:solidFill>
                <a:srgbClr val="000000"/>
              </a:solidFill>
              <a:round/>
              <a:headEnd/>
              <a:tailEnd type="triangle" w="med" len="med"/>
            </a:ln>
          </p:spPr>
          <p:txBody>
            <a:bodyPr/>
            <a:lstStyle/>
            <a:p>
              <a:endParaRPr lang="ru-RU"/>
            </a:p>
          </p:txBody>
        </p:sp>
        <p:sp>
          <p:nvSpPr>
            <p:cNvPr id="5153" name="Line 4"/>
            <p:cNvSpPr>
              <a:spLocks noChangeShapeType="1"/>
            </p:cNvSpPr>
            <p:nvPr/>
          </p:nvSpPr>
          <p:spPr bwMode="auto">
            <a:xfrm>
              <a:off x="5921" y="8472"/>
              <a:ext cx="2033" cy="890"/>
            </a:xfrm>
            <a:prstGeom prst="line">
              <a:avLst/>
            </a:prstGeom>
            <a:noFill/>
            <a:ln w="9525">
              <a:solidFill>
                <a:srgbClr val="000000"/>
              </a:solidFill>
              <a:round/>
              <a:headEnd/>
              <a:tailEnd type="triangle" w="med" len="med"/>
            </a:ln>
          </p:spPr>
          <p:txBody>
            <a:bodyPr/>
            <a:lstStyle/>
            <a:p>
              <a:endParaRPr lang="ru-RU"/>
            </a:p>
          </p:txBody>
        </p:sp>
        <p:sp>
          <p:nvSpPr>
            <p:cNvPr id="5154" name="Line 3"/>
            <p:cNvSpPr>
              <a:spLocks noChangeShapeType="1"/>
            </p:cNvSpPr>
            <p:nvPr/>
          </p:nvSpPr>
          <p:spPr bwMode="auto">
            <a:xfrm>
              <a:off x="3634" y="4660"/>
              <a:ext cx="0" cy="1271"/>
            </a:xfrm>
            <a:prstGeom prst="line">
              <a:avLst/>
            </a:prstGeom>
            <a:noFill/>
            <a:ln w="9525">
              <a:solidFill>
                <a:srgbClr val="000000"/>
              </a:solidFill>
              <a:round/>
              <a:headEnd/>
              <a:tailEnd type="triangle" w="med" len="med"/>
            </a:ln>
          </p:spPr>
          <p:txBody>
            <a:bodyPr/>
            <a:lstStyle/>
            <a:p>
              <a:endParaRPr lang="ru-RU"/>
            </a:p>
          </p:txBody>
        </p:sp>
        <p:sp>
          <p:nvSpPr>
            <p:cNvPr id="5155" name="Line 2"/>
            <p:cNvSpPr>
              <a:spLocks noChangeShapeType="1"/>
            </p:cNvSpPr>
            <p:nvPr/>
          </p:nvSpPr>
          <p:spPr bwMode="auto">
            <a:xfrm>
              <a:off x="8208" y="4660"/>
              <a:ext cx="0" cy="1271"/>
            </a:xfrm>
            <a:prstGeom prst="line">
              <a:avLst/>
            </a:prstGeom>
            <a:noFill/>
            <a:ln w="9525">
              <a:solidFill>
                <a:srgbClr val="000000"/>
              </a:solidFill>
              <a:round/>
              <a:headEnd/>
              <a:tailEnd type="triangle" w="med" len="med"/>
            </a:ln>
          </p:spPr>
          <p:txBody>
            <a:bodyPr/>
            <a:lstStyle/>
            <a:p>
              <a:endParaRPr lang="ru-RU"/>
            </a:p>
          </p:txBody>
        </p:sp>
        <p:sp>
          <p:nvSpPr>
            <p:cNvPr id="4" name="Text Box 27"/>
            <p:cNvSpPr txBox="1">
              <a:spLocks noChangeArrowheads="1"/>
            </p:cNvSpPr>
            <p:nvPr/>
          </p:nvSpPr>
          <p:spPr bwMode="auto">
            <a:xfrm>
              <a:off x="5268" y="5471"/>
              <a:ext cx="1279" cy="1830"/>
            </a:xfrm>
            <a:prstGeom prst="rect">
              <a:avLst/>
            </a:prstGeom>
            <a:blipFill>
              <a:blip r:embed="rId3"/>
              <a:tile tx="0" ty="0" sx="100000" sy="100000" flip="none" algn="tl"/>
            </a:blipFill>
            <a:ln w="28575">
              <a:solidFill>
                <a:srgbClr val="000000"/>
              </a:solidFill>
              <a:miter lim="800000"/>
              <a:headEnd/>
              <a:tailEnd/>
            </a:ln>
          </p:spPr>
          <p:txBody>
            <a:bodyPr/>
            <a:lstStyle/>
            <a:p>
              <a:pPr algn="ctr">
                <a:defRPr/>
              </a:pPr>
              <a:r>
                <a:rPr lang="ru-RU" sz="2000" b="1" dirty="0">
                  <a:effectLst>
                    <a:outerShdw blurRad="38100" dist="38100" dir="2700000" algn="tl">
                      <a:srgbClr val="C0C0C0"/>
                    </a:outerShdw>
                  </a:effectLst>
                  <a:latin typeface="Arial" pitchFamily="34" charset="0"/>
                  <a:cs typeface="Arial" pitchFamily="34" charset="0"/>
                </a:rPr>
                <a:t>Решение</a:t>
              </a:r>
            </a:p>
            <a:p>
              <a:pPr algn="ctr">
                <a:defRPr/>
              </a:pPr>
              <a:r>
                <a:rPr lang="ru-RU" sz="2000" b="1" dirty="0">
                  <a:effectLst>
                    <a:outerShdw blurRad="38100" dist="38100" dir="2700000" algn="tl">
                      <a:srgbClr val="C0C0C0"/>
                    </a:outerShdw>
                  </a:effectLst>
                  <a:latin typeface="Arial" pitchFamily="34" charset="0"/>
                  <a:cs typeface="Arial" pitchFamily="34" charset="0"/>
                </a:rPr>
                <a:t>системы</a:t>
              </a:r>
            </a:p>
            <a:p>
              <a:pPr algn="ctr">
                <a:defRPr/>
              </a:pPr>
              <a:r>
                <a:rPr lang="ru-RU" sz="2000" b="1" dirty="0">
                  <a:effectLst>
                    <a:outerShdw blurRad="38100" dist="38100" dir="2700000" algn="tl">
                      <a:srgbClr val="C0C0C0"/>
                    </a:outerShdw>
                  </a:effectLst>
                  <a:latin typeface="Arial" pitchFamily="34" charset="0"/>
                  <a:cs typeface="Arial" pitchFamily="34" charset="0"/>
                </a:rPr>
                <a:t>уравнений</a:t>
              </a:r>
            </a:p>
          </p:txBody>
        </p:sp>
      </p:grpSp>
      <p:sp>
        <p:nvSpPr>
          <p:cNvPr id="5127" name="Text Box 36" descr="Розовая тисненая бумага"/>
          <p:cNvSpPr txBox="1">
            <a:spLocks noChangeArrowheads="1"/>
          </p:cNvSpPr>
          <p:nvPr/>
        </p:nvSpPr>
        <p:spPr bwMode="auto">
          <a:xfrm>
            <a:off x="3143250" y="1928813"/>
            <a:ext cx="2374900" cy="369887"/>
          </a:xfrm>
          <a:prstGeom prst="rect">
            <a:avLst/>
          </a:prstGeom>
          <a:blipFill dpi="0" rotWithShape="1">
            <a:blip r:embed="rId3"/>
            <a:srcRect/>
            <a:tile tx="0" ty="0" sx="100000" sy="100000" flip="none" algn="tl"/>
          </a:blipFill>
          <a:ln w="12700">
            <a:solidFill>
              <a:srgbClr val="000000"/>
            </a:solidFill>
            <a:miter lim="800000"/>
            <a:headEnd/>
            <a:tailEnd/>
          </a:ln>
        </p:spPr>
        <p:txBody>
          <a:bodyPr>
            <a:spAutoFit/>
          </a:bodyPr>
          <a:lstStyle/>
          <a:p>
            <a:pPr algn="ctr">
              <a:spcBef>
                <a:spcPct val="50000"/>
              </a:spcBef>
            </a:pPr>
            <a:r>
              <a:rPr lang="ru-RU">
                <a:latin typeface="Gals" pitchFamily="2" charset="0"/>
              </a:rPr>
              <a:t>Решение уравнения</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376208" y="2082793"/>
            <a:ext cx="2341409" cy="1922656"/>
          </a:xfrm>
          <a:prstGeom prst="rect">
            <a:avLst/>
          </a:prstGeom>
          <a:solidFill>
            <a:srgbClr val="FF3399"/>
          </a:solidFill>
          <a:ln w="9525">
            <a:noFill/>
            <a:miter lim="800000"/>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anchor="ctr"/>
          <a:lstStyle/>
          <a:p>
            <a:pPr algn="ctr">
              <a:defRPr/>
            </a:pPr>
            <a:r>
              <a:rPr lang="ru-RU" sz="2400" b="1" dirty="0">
                <a:solidFill>
                  <a:schemeClr val="bg1"/>
                </a:solidFill>
                <a:effectLst>
                  <a:outerShdw blurRad="38100" dist="38100" dir="2700000" algn="tl">
                    <a:srgbClr val="000000"/>
                  </a:outerShdw>
                </a:effectLst>
                <a:latin typeface="Monotype Corsiva" pitchFamily="66" charset="0"/>
              </a:rPr>
              <a:t>СПОСОБЫ </a:t>
            </a:r>
          </a:p>
          <a:p>
            <a:pPr algn="ctr">
              <a:defRPr/>
            </a:pPr>
            <a:r>
              <a:rPr lang="ru-RU" sz="2400" b="1" dirty="0">
                <a:solidFill>
                  <a:schemeClr val="bg1"/>
                </a:solidFill>
                <a:effectLst>
                  <a:outerShdw blurRad="38100" dist="38100" dir="2700000" algn="tl">
                    <a:srgbClr val="000000"/>
                  </a:outerShdw>
                </a:effectLst>
                <a:latin typeface="Monotype Corsiva" pitchFamily="66" charset="0"/>
              </a:rPr>
              <a:t>РЕШЕНИЯ </a:t>
            </a:r>
          </a:p>
          <a:p>
            <a:pPr algn="ctr">
              <a:defRPr/>
            </a:pPr>
            <a:r>
              <a:rPr lang="ru-RU" sz="2400" b="1" dirty="0">
                <a:solidFill>
                  <a:schemeClr val="bg1"/>
                </a:solidFill>
                <a:effectLst>
                  <a:outerShdw blurRad="38100" dist="38100" dir="2700000" algn="tl">
                    <a:srgbClr val="000000"/>
                  </a:outerShdw>
                </a:effectLst>
                <a:latin typeface="Monotype Corsiva" pitchFamily="66" charset="0"/>
              </a:rPr>
              <a:t>СИСТЕМ </a:t>
            </a:r>
          </a:p>
          <a:p>
            <a:pPr algn="ctr">
              <a:defRPr/>
            </a:pPr>
            <a:r>
              <a:rPr lang="ru-RU" sz="2400" b="1" dirty="0">
                <a:solidFill>
                  <a:schemeClr val="bg1"/>
                </a:solidFill>
                <a:effectLst>
                  <a:outerShdw blurRad="38100" dist="38100" dir="2700000" algn="tl">
                    <a:srgbClr val="000000"/>
                  </a:outerShdw>
                </a:effectLst>
                <a:latin typeface="Monotype Corsiva" pitchFamily="66" charset="0"/>
              </a:rPr>
              <a:t>УРАВНЕНИЙ</a:t>
            </a:r>
            <a:endParaRPr lang="ru-RU" sz="2400" dirty="0">
              <a:solidFill>
                <a:schemeClr val="bg1"/>
              </a:solidFill>
              <a:effectLst>
                <a:outerShdw blurRad="38100" dist="38100" dir="2700000" algn="tl">
                  <a:srgbClr val="000000"/>
                </a:outerShdw>
              </a:effectLst>
              <a:latin typeface="Monotype Corsiva" pitchFamily="66" charset="0"/>
            </a:endParaRPr>
          </a:p>
        </p:txBody>
      </p:sp>
      <p:pic>
        <p:nvPicPr>
          <p:cNvPr id="22530" name="Picture 2"/>
          <p:cNvPicPr>
            <a:picLocks noChangeAspect="1" noChangeArrowheads="1"/>
          </p:cNvPicPr>
          <p:nvPr/>
        </p:nvPicPr>
        <p:blipFill>
          <a:blip r:embed="rId2">
            <a:lum bright="-30000" contrast="54000"/>
          </a:blip>
          <a:srcRect l="31042" t="25589" r="28615" b="9807"/>
          <a:stretch>
            <a:fillRect/>
          </a:stretch>
        </p:blipFill>
        <p:spPr bwMode="auto">
          <a:xfrm>
            <a:off x="3270224" y="250281"/>
            <a:ext cx="5873776" cy="631214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advTm="175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additive="base">
                                        <p:cTn id="7" dur="500" fill="hold"/>
                                        <p:tgtEl>
                                          <p:spTgt spid="11267"/>
                                        </p:tgtEl>
                                        <p:attrNameLst>
                                          <p:attrName>ppt_x</p:attrName>
                                        </p:attrNameLst>
                                      </p:cBhvr>
                                      <p:tavLst>
                                        <p:tav tm="0">
                                          <p:val>
                                            <p:strVal val="0-#ppt_w/2"/>
                                          </p:val>
                                        </p:tav>
                                        <p:tav tm="100000">
                                          <p:val>
                                            <p:strVal val="#ppt_x"/>
                                          </p:val>
                                        </p:tav>
                                      </p:tavLst>
                                    </p:anim>
                                    <p:anim calcmode="lin" valueType="num">
                                      <p:cBhvr additive="base">
                                        <p:cTn id="8" dur="500" fill="hold"/>
                                        <p:tgtEl>
                                          <p:spTgt spid="112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solidFill>
            <a:srgbClr val="FF3399"/>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defRPr/>
            </a:pPr>
            <a:r>
              <a:rPr lang="ru-RU" b="1" kern="1200" spc="500" dirty="0" smtClean="0">
                <a:solidFill>
                  <a:srgbClr val="C00000"/>
                </a:solidFill>
                <a:effectLst>
                  <a:outerShdw blurRad="38100" dist="38100" dir="2700000" algn="tl">
                    <a:srgbClr val="000000">
                      <a:alpha val="43137"/>
                    </a:srgbClr>
                  </a:outerShdw>
                </a:effectLst>
                <a:latin typeface="Monotype Corsiva" pitchFamily="66" charset="0"/>
              </a:rPr>
              <a:t>Задание № 8</a:t>
            </a:r>
            <a:r>
              <a:rPr lang="ru-RU" b="1" kern="1200" spc="500" baseline="30000" dirty="0" smtClean="0">
                <a:solidFill>
                  <a:srgbClr val="C00000"/>
                </a:solidFill>
                <a:effectLst>
                  <a:outerShdw blurRad="38100" dist="38100" dir="2700000" algn="tl">
                    <a:srgbClr val="000000">
                      <a:alpha val="43137"/>
                    </a:srgbClr>
                  </a:outerShdw>
                </a:effectLst>
                <a:latin typeface="Monotype Corsiva" pitchFamily="66" charset="0"/>
              </a:rPr>
              <a:t>а</a:t>
            </a:r>
            <a:r>
              <a:rPr lang="ru-RU" kern="1200" spc="500" dirty="0" smtClean="0">
                <a:solidFill>
                  <a:srgbClr val="C00000"/>
                </a:solidFill>
                <a:latin typeface="Monotype Corsiva" pitchFamily="66" charset="0"/>
              </a:rPr>
              <a:t> </a:t>
            </a:r>
            <a:endParaRPr lang="ru-RU" kern="1200" dirty="0">
              <a:latin typeface="Monotype Corsiva" pitchFamily="66" charset="0"/>
            </a:endParaRPr>
          </a:p>
        </p:txBody>
      </p:sp>
      <p:sp>
        <p:nvSpPr>
          <p:cNvPr id="14341" name="TextBox 3"/>
          <p:cNvSpPr txBox="1">
            <a:spLocks noChangeArrowheads="1"/>
          </p:cNvSpPr>
          <p:nvPr/>
        </p:nvSpPr>
        <p:spPr bwMode="auto">
          <a:xfrm>
            <a:off x="4000500" y="5227638"/>
            <a:ext cx="2214563" cy="417512"/>
          </a:xfrm>
          <a:prstGeom prst="rect">
            <a:avLst/>
          </a:prstGeom>
          <a:noFill/>
          <a:ln w="50800">
            <a:solidFill>
              <a:schemeClr val="bg1"/>
            </a:solidFill>
            <a:miter lim="800000"/>
            <a:headEnd/>
            <a:tailEnd/>
          </a:ln>
        </p:spPr>
        <p:txBody>
          <a:bodyPr>
            <a:spAutoFit/>
          </a:bodyPr>
          <a:lstStyle/>
          <a:p>
            <a:endParaRPr lang="ru-RU"/>
          </a:p>
        </p:txBody>
      </p:sp>
      <p:sp>
        <p:nvSpPr>
          <p:cNvPr id="14342" name="TextBox 4"/>
          <p:cNvSpPr txBox="1">
            <a:spLocks noChangeArrowheads="1"/>
          </p:cNvSpPr>
          <p:nvPr/>
        </p:nvSpPr>
        <p:spPr bwMode="auto">
          <a:xfrm>
            <a:off x="4000500" y="4143375"/>
            <a:ext cx="2214563" cy="369888"/>
          </a:xfrm>
          <a:prstGeom prst="rect">
            <a:avLst/>
          </a:prstGeom>
          <a:noFill/>
          <a:ln w="50800">
            <a:solidFill>
              <a:schemeClr val="bg1"/>
            </a:solidFill>
            <a:miter lim="800000"/>
            <a:headEnd/>
            <a:tailEnd/>
          </a:ln>
        </p:spPr>
        <p:txBody>
          <a:bodyPr>
            <a:spAutoFit/>
          </a:bodyPr>
          <a:lstStyle/>
          <a:p>
            <a:endParaRPr lang="ru-RU"/>
          </a:p>
        </p:txBody>
      </p:sp>
      <p:sp>
        <p:nvSpPr>
          <p:cNvPr id="14343" name="TextBox 5"/>
          <p:cNvSpPr txBox="1">
            <a:spLocks noChangeArrowheads="1"/>
          </p:cNvSpPr>
          <p:nvPr/>
        </p:nvSpPr>
        <p:spPr bwMode="auto">
          <a:xfrm>
            <a:off x="4000500" y="3214688"/>
            <a:ext cx="2143125" cy="646112"/>
          </a:xfrm>
          <a:prstGeom prst="rect">
            <a:avLst/>
          </a:prstGeom>
          <a:noFill/>
          <a:ln w="50800">
            <a:solidFill>
              <a:schemeClr val="bg1"/>
            </a:solidFill>
            <a:miter lim="800000"/>
            <a:headEnd/>
            <a:tailEnd/>
          </a:ln>
        </p:spPr>
        <p:txBody>
          <a:bodyPr>
            <a:spAutoFit/>
          </a:bodyPr>
          <a:lstStyle/>
          <a:p>
            <a:r>
              <a:rPr lang="en-US">
                <a:solidFill>
                  <a:schemeClr val="bg1"/>
                </a:solidFill>
              </a:rPr>
              <a:t>        5x</a:t>
            </a:r>
            <a:r>
              <a:rPr lang="en-US" baseline="30000">
                <a:solidFill>
                  <a:schemeClr val="bg1"/>
                </a:solidFill>
              </a:rPr>
              <a:t>2</a:t>
            </a:r>
            <a:r>
              <a:rPr lang="en-US">
                <a:solidFill>
                  <a:schemeClr val="bg1"/>
                </a:solidFill>
              </a:rPr>
              <a:t>-          =1</a:t>
            </a:r>
          </a:p>
          <a:p>
            <a:r>
              <a:rPr lang="en-US">
                <a:solidFill>
                  <a:schemeClr val="bg1"/>
                </a:solidFill>
              </a:rPr>
              <a:t>        y-2x=2</a:t>
            </a:r>
            <a:endParaRPr lang="ru-RU">
              <a:solidFill>
                <a:schemeClr val="bg1"/>
              </a:solidFill>
            </a:endParaRPr>
          </a:p>
        </p:txBody>
      </p:sp>
      <p:sp>
        <p:nvSpPr>
          <p:cNvPr id="14344" name="TextBox 6"/>
          <p:cNvSpPr txBox="1">
            <a:spLocks noChangeArrowheads="1"/>
          </p:cNvSpPr>
          <p:nvPr/>
        </p:nvSpPr>
        <p:spPr bwMode="auto">
          <a:xfrm>
            <a:off x="4000500" y="2500313"/>
            <a:ext cx="2143125" cy="584200"/>
          </a:xfrm>
          <a:prstGeom prst="rect">
            <a:avLst/>
          </a:prstGeom>
          <a:noFill/>
          <a:ln w="50800">
            <a:solidFill>
              <a:schemeClr val="bg1"/>
            </a:solidFill>
            <a:miter lim="800000"/>
            <a:headEnd/>
            <a:tailEnd/>
          </a:ln>
        </p:spPr>
        <p:txBody>
          <a:bodyPr>
            <a:spAutoFit/>
          </a:bodyPr>
          <a:lstStyle/>
          <a:p>
            <a:r>
              <a:rPr lang="en-US" sz="1600">
                <a:solidFill>
                  <a:schemeClr val="bg1"/>
                </a:solidFill>
              </a:rPr>
              <a:t>           </a:t>
            </a:r>
            <a:r>
              <a:rPr lang="en-US" sz="1600" b="1">
                <a:solidFill>
                  <a:schemeClr val="bg1"/>
                </a:solidFill>
              </a:rPr>
              <a:t>y=</a:t>
            </a:r>
          </a:p>
          <a:p>
            <a:pPr algn="ctr"/>
            <a:r>
              <a:rPr lang="en-US" sz="1600" b="1">
                <a:solidFill>
                  <a:schemeClr val="bg1"/>
                </a:solidFill>
              </a:rPr>
              <a:t>5x</a:t>
            </a:r>
            <a:r>
              <a:rPr lang="en-US" sz="1600" b="1" baseline="30000">
                <a:solidFill>
                  <a:schemeClr val="bg1"/>
                </a:solidFill>
              </a:rPr>
              <a:t>2</a:t>
            </a:r>
            <a:r>
              <a:rPr lang="en-US" sz="1600" b="1">
                <a:solidFill>
                  <a:schemeClr val="bg1"/>
                </a:solidFill>
              </a:rPr>
              <a:t>-y=1</a:t>
            </a:r>
            <a:endParaRPr lang="ru-RU" sz="1600" b="1">
              <a:solidFill>
                <a:schemeClr val="bg1"/>
              </a:solidFill>
            </a:endParaRPr>
          </a:p>
        </p:txBody>
      </p:sp>
      <p:sp>
        <p:nvSpPr>
          <p:cNvPr id="14345" name="TextBox 7"/>
          <p:cNvSpPr txBox="1">
            <a:spLocks noChangeArrowheads="1"/>
          </p:cNvSpPr>
          <p:nvPr/>
        </p:nvSpPr>
        <p:spPr bwMode="auto">
          <a:xfrm>
            <a:off x="4000500" y="1571625"/>
            <a:ext cx="2143125" cy="876300"/>
          </a:xfrm>
          <a:prstGeom prst="rect">
            <a:avLst/>
          </a:prstGeom>
          <a:noFill/>
          <a:ln w="50800">
            <a:solidFill>
              <a:schemeClr val="bg1"/>
            </a:solidFill>
            <a:miter lim="800000"/>
            <a:headEnd/>
            <a:tailEnd/>
          </a:ln>
        </p:spPr>
        <p:txBody>
          <a:bodyPr>
            <a:spAutoFit/>
          </a:bodyPr>
          <a:lstStyle/>
          <a:p>
            <a:pPr algn="ctr"/>
            <a:r>
              <a:rPr lang="en-US" sz="1600" b="1">
                <a:solidFill>
                  <a:schemeClr val="bg1"/>
                </a:solidFill>
              </a:rPr>
              <a:t>y-</a:t>
            </a:r>
            <a:r>
              <a:rPr lang="ru-RU" sz="1600" b="1">
                <a:solidFill>
                  <a:schemeClr val="bg1"/>
                </a:solidFill>
              </a:rPr>
              <a:t>2</a:t>
            </a:r>
            <a:r>
              <a:rPr lang="en-US" sz="1600" b="1">
                <a:solidFill>
                  <a:schemeClr val="bg1"/>
                </a:solidFill>
              </a:rPr>
              <a:t>x=2</a:t>
            </a:r>
          </a:p>
          <a:p>
            <a:pPr algn="ctr"/>
            <a:r>
              <a:rPr lang="en-US" sz="1600" b="1">
                <a:solidFill>
                  <a:schemeClr val="bg1"/>
                </a:solidFill>
              </a:rPr>
              <a:t>5x</a:t>
            </a:r>
            <a:r>
              <a:rPr lang="ru-RU" sz="1600" b="1" baseline="30000">
                <a:solidFill>
                  <a:schemeClr val="bg1"/>
                </a:solidFill>
              </a:rPr>
              <a:t>2</a:t>
            </a:r>
            <a:r>
              <a:rPr lang="ru-RU" sz="1600" b="1">
                <a:solidFill>
                  <a:schemeClr val="bg1"/>
                </a:solidFill>
              </a:rPr>
              <a:t> </a:t>
            </a:r>
            <a:r>
              <a:rPr lang="en-US" sz="1600" b="1">
                <a:solidFill>
                  <a:schemeClr val="bg1"/>
                </a:solidFill>
              </a:rPr>
              <a:t>-</a:t>
            </a:r>
            <a:r>
              <a:rPr lang="ru-RU" sz="1600" b="1">
                <a:solidFill>
                  <a:schemeClr val="bg1"/>
                </a:solidFill>
              </a:rPr>
              <a:t> </a:t>
            </a:r>
            <a:r>
              <a:rPr lang="en-US" sz="1600" b="1">
                <a:solidFill>
                  <a:schemeClr val="bg1"/>
                </a:solidFill>
              </a:rPr>
              <a:t>y=1</a:t>
            </a:r>
          </a:p>
          <a:p>
            <a:pPr algn="ctr"/>
            <a:endParaRPr lang="ru-RU" sz="1600" b="1"/>
          </a:p>
        </p:txBody>
      </p:sp>
      <p:sp>
        <p:nvSpPr>
          <p:cNvPr id="14346" name="TextBox 8"/>
          <p:cNvSpPr txBox="1">
            <a:spLocks noChangeArrowheads="1"/>
          </p:cNvSpPr>
          <p:nvPr/>
        </p:nvSpPr>
        <p:spPr bwMode="auto">
          <a:xfrm>
            <a:off x="6929438" y="4929188"/>
            <a:ext cx="1785937" cy="1120775"/>
          </a:xfrm>
          <a:prstGeom prst="rect">
            <a:avLst/>
          </a:prstGeom>
          <a:noFill/>
          <a:ln w="50800">
            <a:solidFill>
              <a:schemeClr val="bg1"/>
            </a:solidFill>
            <a:miter lim="800000"/>
            <a:headEnd/>
            <a:tailEnd/>
          </a:ln>
        </p:spPr>
        <p:txBody>
          <a:bodyPr>
            <a:spAutoFit/>
          </a:bodyPr>
          <a:lstStyle/>
          <a:p>
            <a:pPr algn="ctr"/>
            <a:r>
              <a:rPr lang="ru-RU" sz="1600" b="1">
                <a:solidFill>
                  <a:schemeClr val="bg1"/>
                </a:solidFill>
              </a:rPr>
              <a:t>Сколько решений  имеет система уравнений</a:t>
            </a:r>
          </a:p>
        </p:txBody>
      </p:sp>
      <p:sp>
        <p:nvSpPr>
          <p:cNvPr id="14347" name="TextBox 9"/>
          <p:cNvSpPr txBox="1">
            <a:spLocks noChangeArrowheads="1"/>
          </p:cNvSpPr>
          <p:nvPr/>
        </p:nvSpPr>
        <p:spPr bwMode="auto">
          <a:xfrm>
            <a:off x="6500813" y="4143375"/>
            <a:ext cx="2214562" cy="661988"/>
          </a:xfrm>
          <a:prstGeom prst="rect">
            <a:avLst/>
          </a:prstGeom>
          <a:noFill/>
          <a:ln w="50800">
            <a:solidFill>
              <a:schemeClr val="bg1"/>
            </a:solidFill>
            <a:miter lim="800000"/>
            <a:headEnd/>
            <a:tailEnd/>
          </a:ln>
        </p:spPr>
        <p:txBody>
          <a:bodyPr>
            <a:spAutoFit/>
          </a:bodyPr>
          <a:lstStyle/>
          <a:p>
            <a:pPr algn="ctr"/>
            <a:r>
              <a:rPr lang="ru-RU" sz="1600" b="1">
                <a:solidFill>
                  <a:schemeClr val="bg1"/>
                </a:solidFill>
              </a:rPr>
              <a:t>Знать</a:t>
            </a:r>
          </a:p>
          <a:p>
            <a:r>
              <a:rPr lang="ru-RU" b="1">
                <a:solidFill>
                  <a:schemeClr val="bg1"/>
                </a:solidFill>
              </a:rPr>
              <a:t> </a:t>
            </a:r>
            <a:r>
              <a:rPr lang="en-US" b="1">
                <a:solidFill>
                  <a:schemeClr val="bg1"/>
                </a:solidFill>
              </a:rPr>
              <a:t>D</a:t>
            </a:r>
            <a:r>
              <a:rPr lang="ru-RU" b="1">
                <a:solidFill>
                  <a:schemeClr val="bg1"/>
                </a:solidFill>
              </a:rPr>
              <a:t>=        ; </a:t>
            </a:r>
            <a:r>
              <a:rPr lang="en-US" b="1">
                <a:solidFill>
                  <a:schemeClr val="bg1"/>
                </a:solidFill>
              </a:rPr>
              <a:t>x</a:t>
            </a:r>
            <a:r>
              <a:rPr lang="ru-RU" b="1">
                <a:solidFill>
                  <a:schemeClr val="bg1"/>
                </a:solidFill>
              </a:rPr>
              <a:t>=</a:t>
            </a:r>
          </a:p>
        </p:txBody>
      </p:sp>
      <p:sp>
        <p:nvSpPr>
          <p:cNvPr id="14348" name="TextBox 10"/>
          <p:cNvSpPr txBox="1">
            <a:spLocks noChangeArrowheads="1"/>
          </p:cNvSpPr>
          <p:nvPr/>
        </p:nvSpPr>
        <p:spPr bwMode="auto">
          <a:xfrm>
            <a:off x="6929438" y="3214688"/>
            <a:ext cx="1785937" cy="830262"/>
          </a:xfrm>
          <a:prstGeom prst="rect">
            <a:avLst/>
          </a:prstGeom>
          <a:noFill/>
          <a:ln w="50800">
            <a:solidFill>
              <a:schemeClr val="bg1"/>
            </a:solidFill>
            <a:miter lim="800000"/>
            <a:headEnd/>
            <a:tailEnd/>
          </a:ln>
        </p:spPr>
        <p:txBody>
          <a:bodyPr>
            <a:spAutoFit/>
          </a:bodyPr>
          <a:lstStyle/>
          <a:p>
            <a:pPr algn="ctr"/>
            <a:r>
              <a:rPr lang="ru-RU" sz="1600" b="1">
                <a:solidFill>
                  <a:schemeClr val="bg1"/>
                </a:solidFill>
              </a:rPr>
              <a:t>Какой вид уравнения получился?</a:t>
            </a:r>
          </a:p>
        </p:txBody>
      </p:sp>
      <p:sp>
        <p:nvSpPr>
          <p:cNvPr id="14349" name="TextBox 11"/>
          <p:cNvSpPr txBox="1">
            <a:spLocks noChangeArrowheads="1"/>
          </p:cNvSpPr>
          <p:nvPr/>
        </p:nvSpPr>
        <p:spPr bwMode="auto">
          <a:xfrm>
            <a:off x="6929438" y="2500313"/>
            <a:ext cx="1785937" cy="584200"/>
          </a:xfrm>
          <a:prstGeom prst="rect">
            <a:avLst/>
          </a:prstGeom>
          <a:noFill/>
          <a:ln w="50800">
            <a:solidFill>
              <a:schemeClr val="bg1"/>
            </a:solidFill>
            <a:miter lim="800000"/>
            <a:headEnd/>
            <a:tailEnd/>
          </a:ln>
        </p:spPr>
        <p:txBody>
          <a:bodyPr>
            <a:spAutoFit/>
          </a:bodyPr>
          <a:lstStyle/>
          <a:p>
            <a:pPr algn="ctr"/>
            <a:r>
              <a:rPr lang="ru-RU" sz="1600" b="1">
                <a:solidFill>
                  <a:schemeClr val="bg1"/>
                </a:solidFill>
              </a:rPr>
              <a:t>Выполните подстановку</a:t>
            </a:r>
          </a:p>
        </p:txBody>
      </p:sp>
      <p:sp>
        <p:nvSpPr>
          <p:cNvPr id="14350" name="TextBox 12"/>
          <p:cNvSpPr txBox="1">
            <a:spLocks noChangeArrowheads="1"/>
          </p:cNvSpPr>
          <p:nvPr/>
        </p:nvSpPr>
        <p:spPr bwMode="auto">
          <a:xfrm>
            <a:off x="6929438" y="1571625"/>
            <a:ext cx="1785937" cy="830263"/>
          </a:xfrm>
          <a:prstGeom prst="rect">
            <a:avLst/>
          </a:prstGeom>
          <a:noFill/>
          <a:ln w="50800">
            <a:solidFill>
              <a:schemeClr val="bg1"/>
            </a:solidFill>
            <a:miter lim="800000"/>
            <a:headEnd/>
            <a:tailEnd/>
          </a:ln>
        </p:spPr>
        <p:txBody>
          <a:bodyPr>
            <a:spAutoFit/>
          </a:bodyPr>
          <a:lstStyle/>
          <a:p>
            <a:pPr algn="ctr"/>
            <a:r>
              <a:rPr lang="ru-RU" sz="1600" b="1">
                <a:solidFill>
                  <a:schemeClr val="bg1"/>
                </a:solidFill>
              </a:rPr>
              <a:t>Выразите переменную </a:t>
            </a:r>
            <a:r>
              <a:rPr lang="en-US" sz="1600" b="1">
                <a:solidFill>
                  <a:schemeClr val="bg1"/>
                </a:solidFill>
              </a:rPr>
              <a:t>y </a:t>
            </a:r>
            <a:r>
              <a:rPr lang="ru-RU" sz="1600" b="1">
                <a:solidFill>
                  <a:schemeClr val="bg1"/>
                </a:solidFill>
              </a:rPr>
              <a:t>через </a:t>
            </a:r>
            <a:r>
              <a:rPr lang="en-US" sz="1600" b="1">
                <a:solidFill>
                  <a:schemeClr val="bg1"/>
                </a:solidFill>
              </a:rPr>
              <a:t>x</a:t>
            </a:r>
            <a:endParaRPr lang="ru-RU" sz="1600" b="1">
              <a:solidFill>
                <a:schemeClr val="bg1"/>
              </a:solidFill>
            </a:endParaRPr>
          </a:p>
        </p:txBody>
      </p:sp>
      <p:sp>
        <p:nvSpPr>
          <p:cNvPr id="14351" name="Rectangle 32"/>
          <p:cNvSpPr>
            <a:spLocks noChangeArrowheads="1"/>
          </p:cNvSpPr>
          <p:nvPr/>
        </p:nvSpPr>
        <p:spPr bwMode="auto">
          <a:xfrm>
            <a:off x="7072313" y="4429125"/>
            <a:ext cx="285750" cy="285750"/>
          </a:xfrm>
          <a:prstGeom prst="rect">
            <a:avLst/>
          </a:prstGeom>
          <a:noFill/>
          <a:ln w="9525">
            <a:solidFill>
              <a:schemeClr val="bg1"/>
            </a:solidFill>
            <a:miter lim="800000"/>
            <a:headEnd/>
            <a:tailEnd/>
          </a:ln>
        </p:spPr>
        <p:txBody>
          <a:bodyPr/>
          <a:lstStyle/>
          <a:p>
            <a:endParaRPr lang="ru-RU"/>
          </a:p>
        </p:txBody>
      </p:sp>
      <p:sp>
        <p:nvSpPr>
          <p:cNvPr id="14352" name="Rectangle 32"/>
          <p:cNvSpPr>
            <a:spLocks noChangeArrowheads="1"/>
          </p:cNvSpPr>
          <p:nvPr/>
        </p:nvSpPr>
        <p:spPr bwMode="auto">
          <a:xfrm>
            <a:off x="7956550" y="4429125"/>
            <a:ext cx="615950" cy="285750"/>
          </a:xfrm>
          <a:prstGeom prst="rect">
            <a:avLst/>
          </a:prstGeom>
          <a:noFill/>
          <a:ln w="9525">
            <a:solidFill>
              <a:schemeClr val="bg1"/>
            </a:solidFill>
            <a:miter lim="800000"/>
            <a:headEnd/>
            <a:tailEnd/>
          </a:ln>
        </p:spPr>
        <p:txBody>
          <a:bodyPr/>
          <a:lstStyle/>
          <a:p>
            <a:endParaRPr lang="ru-RU"/>
          </a:p>
        </p:txBody>
      </p:sp>
      <p:sp>
        <p:nvSpPr>
          <p:cNvPr id="14353" name="Rectangle 32"/>
          <p:cNvSpPr>
            <a:spLocks noChangeArrowheads="1"/>
          </p:cNvSpPr>
          <p:nvPr/>
        </p:nvSpPr>
        <p:spPr bwMode="auto">
          <a:xfrm>
            <a:off x="5000625" y="2571750"/>
            <a:ext cx="571500" cy="214313"/>
          </a:xfrm>
          <a:prstGeom prst="rect">
            <a:avLst/>
          </a:prstGeom>
          <a:noFill/>
          <a:ln w="9525">
            <a:solidFill>
              <a:schemeClr val="bg1"/>
            </a:solidFill>
            <a:miter lim="800000"/>
            <a:headEnd/>
            <a:tailEnd/>
          </a:ln>
        </p:spPr>
        <p:txBody>
          <a:bodyPr/>
          <a:lstStyle/>
          <a:p>
            <a:endParaRPr lang="ru-RU"/>
          </a:p>
        </p:txBody>
      </p:sp>
      <p:sp>
        <p:nvSpPr>
          <p:cNvPr id="14354" name="Rectangle 32"/>
          <p:cNvSpPr>
            <a:spLocks noChangeArrowheads="1"/>
          </p:cNvSpPr>
          <p:nvPr/>
        </p:nvSpPr>
        <p:spPr bwMode="auto">
          <a:xfrm>
            <a:off x="5000625" y="3286125"/>
            <a:ext cx="571500" cy="285750"/>
          </a:xfrm>
          <a:prstGeom prst="rect">
            <a:avLst/>
          </a:prstGeom>
          <a:noFill/>
          <a:ln w="9525">
            <a:solidFill>
              <a:schemeClr val="bg1"/>
            </a:solidFill>
            <a:miter lim="800000"/>
            <a:headEnd/>
            <a:tailEnd/>
          </a:ln>
        </p:spPr>
        <p:txBody>
          <a:bodyPr/>
          <a:lstStyle/>
          <a:p>
            <a:endParaRPr lang="ru-RU"/>
          </a:p>
        </p:txBody>
      </p:sp>
      <p:sp>
        <p:nvSpPr>
          <p:cNvPr id="14355" name="TextBox 18"/>
          <p:cNvSpPr txBox="1">
            <a:spLocks noChangeAspect="1"/>
          </p:cNvSpPr>
          <p:nvPr/>
        </p:nvSpPr>
        <p:spPr bwMode="auto">
          <a:xfrm>
            <a:off x="5143500" y="6215063"/>
            <a:ext cx="2214563" cy="369887"/>
          </a:xfrm>
          <a:prstGeom prst="rect">
            <a:avLst/>
          </a:prstGeom>
          <a:noFill/>
          <a:ln w="50800">
            <a:solidFill>
              <a:schemeClr val="bg1"/>
            </a:solidFill>
            <a:miter lim="800000"/>
            <a:headEnd/>
            <a:tailEnd/>
          </a:ln>
        </p:spPr>
        <p:txBody>
          <a:bodyPr>
            <a:spAutoFit/>
          </a:bodyPr>
          <a:lstStyle/>
          <a:p>
            <a:r>
              <a:rPr lang="en-US">
                <a:solidFill>
                  <a:schemeClr val="bg1"/>
                </a:solidFill>
              </a:rPr>
              <a:t>(</a:t>
            </a:r>
            <a:r>
              <a:rPr lang="ru-RU">
                <a:solidFill>
                  <a:schemeClr val="bg1"/>
                </a:solidFill>
              </a:rPr>
              <a:t>     ;     ); (     ;     ) </a:t>
            </a:r>
          </a:p>
        </p:txBody>
      </p:sp>
      <p:sp>
        <p:nvSpPr>
          <p:cNvPr id="14356" name="Rectangle 32"/>
          <p:cNvSpPr>
            <a:spLocks noChangeArrowheads="1"/>
          </p:cNvSpPr>
          <p:nvPr/>
        </p:nvSpPr>
        <p:spPr bwMode="auto">
          <a:xfrm>
            <a:off x="5357813" y="6286500"/>
            <a:ext cx="214312" cy="214313"/>
          </a:xfrm>
          <a:prstGeom prst="rect">
            <a:avLst/>
          </a:prstGeom>
          <a:noFill/>
          <a:ln w="9525">
            <a:solidFill>
              <a:schemeClr val="bg1"/>
            </a:solidFill>
            <a:miter lim="800000"/>
            <a:headEnd/>
            <a:tailEnd/>
          </a:ln>
        </p:spPr>
        <p:txBody>
          <a:bodyPr/>
          <a:lstStyle/>
          <a:p>
            <a:endParaRPr lang="ru-RU"/>
          </a:p>
        </p:txBody>
      </p:sp>
      <p:sp>
        <p:nvSpPr>
          <p:cNvPr id="21" name="TextBox 20"/>
          <p:cNvSpPr txBox="1"/>
          <p:nvPr/>
        </p:nvSpPr>
        <p:spPr>
          <a:xfrm>
            <a:off x="571474" y="1643052"/>
            <a:ext cx="2428892" cy="1754326"/>
          </a:xfrm>
          <a:prstGeom prst="rect">
            <a:avLst/>
          </a:prstGeom>
          <a:blipFill>
            <a:blip r:embed="rId2"/>
            <a:stretch>
              <a:fillRect/>
            </a:stretch>
          </a:blipFill>
          <a:ln w="50800">
            <a:noFill/>
          </a:ln>
          <a:effectLst/>
          <a:scene3d>
            <a:camera prst="orthographicFront">
              <a:rot lat="0" lon="0" rev="0"/>
            </a:camera>
            <a:lightRig rig="chilly" dir="t">
              <a:rot lat="0" lon="0" rev="18480000"/>
            </a:lightRig>
          </a:scene3d>
          <a:sp3d prstMaterial="clear">
            <a:bevelT h="63500"/>
          </a:sp3d>
        </p:spPr>
        <p:txBody>
          <a:bodyPr anchor="ctr">
            <a:spAutoFit/>
          </a:bodyPr>
          <a:lstStyle/>
          <a:p>
            <a:pPr algn="ctr">
              <a:defRPr/>
            </a:pPr>
            <a:r>
              <a:rPr lang="ru-RU" b="1" dirty="0">
                <a:solidFill>
                  <a:schemeClr val="bg1"/>
                </a:solidFill>
              </a:rPr>
              <a:t>Восстановите алгоритм решения системы уравнений способом подстановки</a:t>
            </a:r>
          </a:p>
        </p:txBody>
      </p:sp>
      <p:sp>
        <p:nvSpPr>
          <p:cNvPr id="14358" name="Rectangle 32"/>
          <p:cNvSpPr>
            <a:spLocks noChangeArrowheads="1"/>
          </p:cNvSpPr>
          <p:nvPr/>
        </p:nvSpPr>
        <p:spPr bwMode="auto">
          <a:xfrm>
            <a:off x="5715000" y="6286500"/>
            <a:ext cx="214313" cy="214313"/>
          </a:xfrm>
          <a:prstGeom prst="rect">
            <a:avLst/>
          </a:prstGeom>
          <a:noFill/>
          <a:ln w="9525">
            <a:solidFill>
              <a:schemeClr val="bg1"/>
            </a:solidFill>
            <a:miter lim="800000"/>
            <a:headEnd/>
            <a:tailEnd/>
          </a:ln>
        </p:spPr>
        <p:txBody>
          <a:bodyPr/>
          <a:lstStyle/>
          <a:p>
            <a:endParaRPr lang="ru-RU"/>
          </a:p>
        </p:txBody>
      </p:sp>
      <p:sp>
        <p:nvSpPr>
          <p:cNvPr id="14359" name="Rectangle 32"/>
          <p:cNvSpPr>
            <a:spLocks noChangeArrowheads="1"/>
          </p:cNvSpPr>
          <p:nvPr/>
        </p:nvSpPr>
        <p:spPr bwMode="auto">
          <a:xfrm>
            <a:off x="6286500" y="6286500"/>
            <a:ext cx="214313" cy="214313"/>
          </a:xfrm>
          <a:prstGeom prst="rect">
            <a:avLst/>
          </a:prstGeom>
          <a:noFill/>
          <a:ln w="9525">
            <a:solidFill>
              <a:schemeClr val="bg1"/>
            </a:solidFill>
            <a:miter lim="800000"/>
            <a:headEnd/>
            <a:tailEnd/>
          </a:ln>
        </p:spPr>
        <p:txBody>
          <a:bodyPr/>
          <a:lstStyle/>
          <a:p>
            <a:endParaRPr lang="ru-RU"/>
          </a:p>
        </p:txBody>
      </p:sp>
      <p:sp>
        <p:nvSpPr>
          <p:cNvPr id="14360" name="Rectangle 32"/>
          <p:cNvSpPr>
            <a:spLocks noChangeArrowheads="1"/>
          </p:cNvSpPr>
          <p:nvPr/>
        </p:nvSpPr>
        <p:spPr bwMode="auto">
          <a:xfrm>
            <a:off x="6715125" y="6286500"/>
            <a:ext cx="214313" cy="214313"/>
          </a:xfrm>
          <a:prstGeom prst="rect">
            <a:avLst/>
          </a:prstGeom>
          <a:noFill/>
          <a:ln w="9525">
            <a:solidFill>
              <a:schemeClr val="bg1"/>
            </a:solidFill>
            <a:miter lim="800000"/>
            <a:headEnd/>
            <a:tailEnd/>
          </a:ln>
        </p:spPr>
        <p:txBody>
          <a:bodyPr/>
          <a:lstStyle/>
          <a:p>
            <a:endParaRPr lang="ru-RU"/>
          </a:p>
        </p:txBody>
      </p:sp>
      <p:sp>
        <p:nvSpPr>
          <p:cNvPr id="23" name="Левая фигурная скобка 22"/>
          <p:cNvSpPr/>
          <p:nvPr/>
        </p:nvSpPr>
        <p:spPr>
          <a:xfrm>
            <a:off x="4500563" y="1643063"/>
            <a:ext cx="155575" cy="571500"/>
          </a:xfrm>
          <a:prstGeom prst="leftBrace">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24" name="Левая фигурная скобка 23"/>
          <p:cNvSpPr/>
          <p:nvPr/>
        </p:nvSpPr>
        <p:spPr>
          <a:xfrm>
            <a:off x="4344988" y="3286125"/>
            <a:ext cx="155575" cy="500063"/>
          </a:xfrm>
          <a:prstGeom prst="leftBrace">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25" name="Левая фигурная скобка 24"/>
          <p:cNvSpPr/>
          <p:nvPr/>
        </p:nvSpPr>
        <p:spPr>
          <a:xfrm>
            <a:off x="4500563" y="2571750"/>
            <a:ext cx="192087" cy="428625"/>
          </a:xfrm>
          <a:prstGeom prst="leftBrace">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solidFill>
            <a:srgbClr val="FF3399"/>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defRPr/>
            </a:pPr>
            <a:r>
              <a:rPr lang="ru-RU" b="1" kern="1200" spc="500" dirty="0" smtClean="0">
                <a:solidFill>
                  <a:srgbClr val="C00000"/>
                </a:solidFill>
                <a:effectLst>
                  <a:outerShdw blurRad="38100" dist="38100" dir="2700000" algn="tl">
                    <a:srgbClr val="000000">
                      <a:alpha val="43137"/>
                    </a:srgbClr>
                  </a:outerShdw>
                </a:effectLst>
                <a:latin typeface="Monotype Corsiva" pitchFamily="66" charset="0"/>
              </a:rPr>
              <a:t>Задание № 8</a:t>
            </a:r>
            <a:r>
              <a:rPr lang="ru-RU" b="1" kern="1200" spc="500" baseline="30000" dirty="0" smtClean="0">
                <a:solidFill>
                  <a:srgbClr val="C00000"/>
                </a:solidFill>
                <a:effectLst>
                  <a:outerShdw blurRad="38100" dist="38100" dir="2700000" algn="tl">
                    <a:srgbClr val="000000">
                      <a:alpha val="43137"/>
                    </a:srgbClr>
                  </a:outerShdw>
                </a:effectLst>
                <a:latin typeface="Monotype Corsiva" pitchFamily="66" charset="0"/>
              </a:rPr>
              <a:t>б</a:t>
            </a:r>
            <a:r>
              <a:rPr lang="ru-RU" kern="1200" spc="500" dirty="0" smtClean="0">
                <a:solidFill>
                  <a:srgbClr val="C00000"/>
                </a:solidFill>
                <a:latin typeface="Monotype Corsiva" pitchFamily="66" charset="0"/>
              </a:rPr>
              <a:t> </a:t>
            </a:r>
            <a:endParaRPr lang="ru-RU" kern="1200" dirty="0">
              <a:latin typeface="Monotype Corsiva" pitchFamily="66" charset="0"/>
            </a:endParaRPr>
          </a:p>
        </p:txBody>
      </p:sp>
      <p:sp>
        <p:nvSpPr>
          <p:cNvPr id="4" name="TextBox 3"/>
          <p:cNvSpPr txBox="1"/>
          <p:nvPr/>
        </p:nvSpPr>
        <p:spPr>
          <a:xfrm>
            <a:off x="428597" y="1571614"/>
            <a:ext cx="2500331" cy="1754326"/>
          </a:xfrm>
          <a:prstGeom prst="rect">
            <a:avLst/>
          </a:prstGeom>
          <a:blipFill dpi="0" rotWithShape="1">
            <a:blip r:embed="rId3">
              <a:alphaModFix amt="37000"/>
            </a:blip>
            <a:srcRect/>
            <a:stretch>
              <a:fillRect/>
            </a:stretch>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algn="ctr">
              <a:defRPr/>
            </a:pPr>
            <a:r>
              <a:rPr lang="ru-RU" b="1" dirty="0">
                <a:solidFill>
                  <a:schemeClr val="bg1"/>
                </a:solidFill>
              </a:rPr>
              <a:t>Восстановите алгоритм решения системы </a:t>
            </a:r>
            <a:endParaRPr lang="en-US" b="1" dirty="0">
              <a:solidFill>
                <a:schemeClr val="bg1"/>
              </a:solidFill>
            </a:endParaRPr>
          </a:p>
          <a:p>
            <a:pPr algn="ctr">
              <a:defRPr/>
            </a:pPr>
            <a:r>
              <a:rPr lang="ru-RU" b="1" dirty="0">
                <a:solidFill>
                  <a:schemeClr val="bg1"/>
                </a:solidFill>
              </a:rPr>
              <a:t>уравнений способом</a:t>
            </a:r>
          </a:p>
          <a:p>
            <a:pPr algn="ctr">
              <a:defRPr/>
            </a:pPr>
            <a:r>
              <a:rPr lang="ru-RU" b="1" dirty="0">
                <a:solidFill>
                  <a:schemeClr val="bg1"/>
                </a:solidFill>
              </a:rPr>
              <a:t>сложения</a:t>
            </a:r>
          </a:p>
        </p:txBody>
      </p:sp>
      <p:grpSp>
        <p:nvGrpSpPr>
          <p:cNvPr id="15368" name="Group 27"/>
          <p:cNvGrpSpPr>
            <a:grpSpLocks/>
          </p:cNvGrpSpPr>
          <p:nvPr/>
        </p:nvGrpSpPr>
        <p:grpSpPr bwMode="auto">
          <a:xfrm>
            <a:off x="4929188" y="1714500"/>
            <a:ext cx="4214812" cy="4456113"/>
            <a:chOff x="3105" y="1080"/>
            <a:chExt cx="2655" cy="2807"/>
          </a:xfrm>
        </p:grpSpPr>
        <p:sp>
          <p:nvSpPr>
            <p:cNvPr id="15382" name="TextBox 7"/>
            <p:cNvSpPr txBox="1">
              <a:spLocks noChangeArrowheads="1"/>
            </p:cNvSpPr>
            <p:nvPr/>
          </p:nvSpPr>
          <p:spPr bwMode="auto">
            <a:xfrm>
              <a:off x="3105" y="1080"/>
              <a:ext cx="1125" cy="436"/>
            </a:xfrm>
            <a:prstGeom prst="rect">
              <a:avLst/>
            </a:prstGeom>
            <a:solidFill>
              <a:schemeClr val="accent1"/>
            </a:solidFill>
            <a:ln w="50800">
              <a:solidFill>
                <a:schemeClr val="tx1"/>
              </a:solidFill>
              <a:miter lim="800000"/>
              <a:headEnd/>
              <a:tailEnd/>
            </a:ln>
          </p:spPr>
          <p:txBody>
            <a:bodyPr>
              <a:spAutoFit/>
            </a:bodyPr>
            <a:lstStyle/>
            <a:p>
              <a:pPr algn="ctr"/>
              <a:r>
                <a:rPr lang="en-US" b="1">
                  <a:solidFill>
                    <a:schemeClr val="bg1"/>
                  </a:solidFill>
                </a:rPr>
                <a:t>x</a:t>
              </a:r>
              <a:r>
                <a:rPr lang="en-US" b="1" baseline="30000">
                  <a:solidFill>
                    <a:schemeClr val="bg1"/>
                  </a:solidFill>
                </a:rPr>
                <a:t>2</a:t>
              </a:r>
              <a:r>
                <a:rPr lang="en-US" b="1">
                  <a:solidFill>
                    <a:schemeClr val="bg1"/>
                  </a:solidFill>
                </a:rPr>
                <a:t>-2y</a:t>
              </a:r>
              <a:r>
                <a:rPr lang="ru-RU" b="1" baseline="30000">
                  <a:solidFill>
                    <a:schemeClr val="bg1"/>
                  </a:solidFill>
                </a:rPr>
                <a:t>2</a:t>
              </a:r>
              <a:r>
                <a:rPr lang="en-US" b="1">
                  <a:solidFill>
                    <a:schemeClr val="bg1"/>
                  </a:solidFill>
                </a:rPr>
                <a:t>=14</a:t>
              </a:r>
              <a:endParaRPr lang="ru-RU" b="1">
                <a:solidFill>
                  <a:schemeClr val="bg1"/>
                </a:solidFill>
              </a:endParaRPr>
            </a:p>
            <a:p>
              <a:pPr algn="ctr"/>
              <a:r>
                <a:rPr lang="ru-RU" b="1">
                  <a:solidFill>
                    <a:schemeClr val="bg1"/>
                  </a:solidFill>
                </a:rPr>
                <a:t>х</a:t>
              </a:r>
              <a:r>
                <a:rPr lang="ru-RU" b="1" baseline="30000">
                  <a:solidFill>
                    <a:schemeClr val="bg1"/>
                  </a:solidFill>
                </a:rPr>
                <a:t>2</a:t>
              </a:r>
              <a:r>
                <a:rPr lang="ru-RU" b="1">
                  <a:solidFill>
                    <a:schemeClr val="bg1"/>
                  </a:solidFill>
                </a:rPr>
                <a:t>+2</a:t>
              </a:r>
              <a:r>
                <a:rPr lang="en-US" b="1">
                  <a:solidFill>
                    <a:schemeClr val="bg1"/>
                  </a:solidFill>
                </a:rPr>
                <a:t>y</a:t>
              </a:r>
              <a:r>
                <a:rPr lang="en-US" b="1" baseline="30000">
                  <a:solidFill>
                    <a:schemeClr val="bg1"/>
                  </a:solidFill>
                </a:rPr>
                <a:t>2</a:t>
              </a:r>
              <a:r>
                <a:rPr lang="en-US" b="1">
                  <a:solidFill>
                    <a:schemeClr val="bg1"/>
                  </a:solidFill>
                </a:rPr>
                <a:t>=4</a:t>
              </a:r>
              <a:endParaRPr lang="ru-RU" b="1">
                <a:solidFill>
                  <a:schemeClr val="bg1"/>
                </a:solidFill>
              </a:endParaRPr>
            </a:p>
          </p:txBody>
        </p:sp>
        <p:sp>
          <p:nvSpPr>
            <p:cNvPr id="15383" name="TextBox 8"/>
            <p:cNvSpPr txBox="1">
              <a:spLocks noChangeArrowheads="1"/>
            </p:cNvSpPr>
            <p:nvPr/>
          </p:nvSpPr>
          <p:spPr bwMode="auto">
            <a:xfrm>
              <a:off x="4500" y="1080"/>
              <a:ext cx="1125" cy="436"/>
            </a:xfrm>
            <a:prstGeom prst="rect">
              <a:avLst/>
            </a:prstGeom>
            <a:solidFill>
              <a:schemeClr val="accent1"/>
            </a:solidFill>
            <a:ln w="50800">
              <a:solidFill>
                <a:schemeClr val="tx1"/>
              </a:solidFill>
              <a:miter lim="800000"/>
              <a:headEnd/>
              <a:tailEnd/>
            </a:ln>
          </p:spPr>
          <p:txBody>
            <a:bodyPr>
              <a:spAutoFit/>
            </a:bodyPr>
            <a:lstStyle/>
            <a:p>
              <a:pPr algn="ctr"/>
              <a:r>
                <a:rPr lang="ru-RU" b="1">
                  <a:solidFill>
                    <a:schemeClr val="bg1"/>
                  </a:solidFill>
                </a:rPr>
                <a:t>Выполните сложение</a:t>
              </a:r>
            </a:p>
          </p:txBody>
        </p:sp>
        <p:sp>
          <p:nvSpPr>
            <p:cNvPr id="15384" name="TextBox 9"/>
            <p:cNvSpPr txBox="1">
              <a:spLocks noChangeArrowheads="1"/>
            </p:cNvSpPr>
            <p:nvPr/>
          </p:nvSpPr>
          <p:spPr bwMode="auto">
            <a:xfrm>
              <a:off x="4500" y="1665"/>
              <a:ext cx="1113" cy="609"/>
            </a:xfrm>
            <a:prstGeom prst="rect">
              <a:avLst/>
            </a:prstGeom>
            <a:solidFill>
              <a:schemeClr val="accent1"/>
            </a:solidFill>
            <a:ln w="50800">
              <a:solidFill>
                <a:schemeClr val="tx1"/>
              </a:solidFill>
              <a:miter lim="800000"/>
              <a:headEnd/>
              <a:tailEnd/>
            </a:ln>
          </p:spPr>
          <p:txBody>
            <a:bodyPr>
              <a:spAutoFit/>
            </a:bodyPr>
            <a:lstStyle/>
            <a:p>
              <a:pPr algn="ctr"/>
              <a:r>
                <a:rPr lang="ru-RU" b="1">
                  <a:solidFill>
                    <a:schemeClr val="bg1"/>
                  </a:solidFill>
                </a:rPr>
                <a:t>Какой вид уравнения получится?</a:t>
              </a:r>
            </a:p>
          </p:txBody>
        </p:sp>
        <p:sp>
          <p:nvSpPr>
            <p:cNvPr id="15385" name="TextBox 10"/>
            <p:cNvSpPr txBox="1">
              <a:spLocks noChangeArrowheads="1"/>
            </p:cNvSpPr>
            <p:nvPr/>
          </p:nvSpPr>
          <p:spPr bwMode="auto">
            <a:xfrm>
              <a:off x="3105" y="1665"/>
              <a:ext cx="1125" cy="436"/>
            </a:xfrm>
            <a:prstGeom prst="rect">
              <a:avLst/>
            </a:prstGeom>
            <a:solidFill>
              <a:schemeClr val="accent1"/>
            </a:solidFill>
            <a:ln w="50800">
              <a:solidFill>
                <a:schemeClr val="tx1"/>
              </a:solidFill>
              <a:miter lim="800000"/>
              <a:headEnd/>
              <a:tailEnd/>
            </a:ln>
          </p:spPr>
          <p:txBody>
            <a:bodyPr>
              <a:spAutoFit/>
            </a:bodyPr>
            <a:lstStyle/>
            <a:p>
              <a:pPr algn="ctr"/>
              <a:r>
                <a:rPr lang="en-US" b="1">
                  <a:solidFill>
                    <a:schemeClr val="bg1"/>
                  </a:solidFill>
                </a:rPr>
                <a:t>X</a:t>
              </a:r>
              <a:r>
                <a:rPr lang="en-US" b="1" baseline="30000">
                  <a:solidFill>
                    <a:schemeClr val="bg1"/>
                  </a:solidFill>
                </a:rPr>
                <a:t>2</a:t>
              </a:r>
              <a:r>
                <a:rPr lang="en-US" b="1">
                  <a:solidFill>
                    <a:schemeClr val="bg1"/>
                  </a:solidFill>
                </a:rPr>
                <a:t>-2y</a:t>
              </a:r>
              <a:r>
                <a:rPr lang="ru-RU" b="1" baseline="30000">
                  <a:solidFill>
                    <a:schemeClr val="bg1"/>
                  </a:solidFill>
                </a:rPr>
                <a:t>2</a:t>
              </a:r>
              <a:r>
                <a:rPr lang="ru-RU" b="1">
                  <a:solidFill>
                    <a:schemeClr val="bg1"/>
                  </a:solidFill>
                </a:rPr>
                <a:t> </a:t>
              </a:r>
              <a:r>
                <a:rPr lang="en-US" b="1">
                  <a:solidFill>
                    <a:schemeClr val="bg1"/>
                  </a:solidFill>
                </a:rPr>
                <a:t>=14</a:t>
              </a:r>
            </a:p>
            <a:p>
              <a:pPr algn="ctr"/>
              <a:endParaRPr lang="ru-RU" b="1">
                <a:solidFill>
                  <a:schemeClr val="bg1"/>
                </a:solidFill>
              </a:endParaRPr>
            </a:p>
          </p:txBody>
        </p:sp>
        <p:sp>
          <p:nvSpPr>
            <p:cNvPr id="15386" name="TextBox 13"/>
            <p:cNvSpPr txBox="1">
              <a:spLocks noChangeArrowheads="1"/>
            </p:cNvSpPr>
            <p:nvPr/>
          </p:nvSpPr>
          <p:spPr bwMode="auto">
            <a:xfrm>
              <a:off x="4365" y="2385"/>
              <a:ext cx="1395" cy="609"/>
            </a:xfrm>
            <a:prstGeom prst="rect">
              <a:avLst/>
            </a:prstGeom>
            <a:solidFill>
              <a:schemeClr val="accent1"/>
            </a:solidFill>
            <a:ln w="50800">
              <a:solidFill>
                <a:schemeClr val="tx1"/>
              </a:solidFill>
              <a:miter lim="800000"/>
              <a:headEnd/>
              <a:tailEnd/>
            </a:ln>
          </p:spPr>
          <p:txBody>
            <a:bodyPr>
              <a:spAutoFit/>
            </a:bodyPr>
            <a:lstStyle/>
            <a:p>
              <a:pPr algn="ctr"/>
              <a:r>
                <a:rPr lang="ru-RU" b="1">
                  <a:solidFill>
                    <a:schemeClr val="bg1"/>
                  </a:solidFill>
                </a:rPr>
                <a:t>Решение:</a:t>
              </a:r>
            </a:p>
            <a:p>
              <a:r>
                <a:rPr lang="ru-RU" b="1">
                  <a:solidFill>
                    <a:schemeClr val="bg1"/>
                  </a:solidFill>
                </a:rPr>
                <a:t>ах</a:t>
              </a:r>
              <a:r>
                <a:rPr lang="ru-RU" b="1" baseline="30000">
                  <a:solidFill>
                    <a:schemeClr val="bg1"/>
                  </a:solidFill>
                </a:rPr>
                <a:t>2 </a:t>
              </a:r>
              <a:r>
                <a:rPr lang="ru-RU" b="1">
                  <a:solidFill>
                    <a:schemeClr val="bg1"/>
                  </a:solidFill>
                </a:rPr>
                <a:t>+с=0</a:t>
              </a:r>
              <a:endParaRPr lang="en-US" b="1">
                <a:solidFill>
                  <a:schemeClr val="bg1"/>
                </a:solidFill>
              </a:endParaRPr>
            </a:p>
            <a:p>
              <a:endParaRPr lang="ru-RU" b="1">
                <a:solidFill>
                  <a:schemeClr val="bg1"/>
                </a:solidFill>
              </a:endParaRPr>
            </a:p>
          </p:txBody>
        </p:sp>
        <p:sp>
          <p:nvSpPr>
            <p:cNvPr id="15387" name="TextBox 14"/>
            <p:cNvSpPr txBox="1">
              <a:spLocks noChangeArrowheads="1"/>
            </p:cNvSpPr>
            <p:nvPr/>
          </p:nvSpPr>
          <p:spPr bwMode="auto">
            <a:xfrm>
              <a:off x="4365" y="3105"/>
              <a:ext cx="1395" cy="782"/>
            </a:xfrm>
            <a:prstGeom prst="rect">
              <a:avLst/>
            </a:prstGeom>
            <a:solidFill>
              <a:schemeClr val="accent1"/>
            </a:solidFill>
            <a:ln w="50800">
              <a:solidFill>
                <a:schemeClr val="tx1"/>
              </a:solidFill>
              <a:miter lim="800000"/>
              <a:headEnd/>
              <a:tailEnd/>
            </a:ln>
          </p:spPr>
          <p:txBody>
            <a:bodyPr>
              <a:spAutoFit/>
            </a:bodyPr>
            <a:lstStyle/>
            <a:p>
              <a:pPr algn="ctr"/>
              <a:r>
                <a:rPr lang="ru-RU" b="1">
                  <a:solidFill>
                    <a:schemeClr val="bg1"/>
                  </a:solidFill>
                </a:rPr>
                <a:t>Сколько решений  имеет система уравнений?</a:t>
              </a:r>
            </a:p>
          </p:txBody>
        </p:sp>
      </p:grpSp>
      <p:sp>
        <p:nvSpPr>
          <p:cNvPr id="15369" name="TextBox 15"/>
          <p:cNvSpPr txBox="1">
            <a:spLocks noChangeArrowheads="1"/>
          </p:cNvSpPr>
          <p:nvPr/>
        </p:nvSpPr>
        <p:spPr bwMode="auto">
          <a:xfrm>
            <a:off x="4929188" y="3786188"/>
            <a:ext cx="1785937" cy="966787"/>
          </a:xfrm>
          <a:prstGeom prst="rect">
            <a:avLst/>
          </a:prstGeom>
          <a:solidFill>
            <a:schemeClr val="accent1"/>
          </a:solidFill>
          <a:ln w="50800">
            <a:solidFill>
              <a:schemeClr val="tx1"/>
            </a:solidFill>
            <a:miter lim="800000"/>
            <a:headEnd/>
            <a:tailEnd/>
          </a:ln>
        </p:spPr>
        <p:txBody>
          <a:bodyPr>
            <a:spAutoFit/>
          </a:bodyPr>
          <a:lstStyle/>
          <a:p>
            <a:pPr algn="ctr"/>
            <a:endParaRPr lang="ru-RU" b="1">
              <a:solidFill>
                <a:schemeClr val="bg1"/>
              </a:solidFill>
            </a:endParaRPr>
          </a:p>
          <a:p>
            <a:pPr algn="ctr"/>
            <a:endParaRPr lang="ru-RU" b="1">
              <a:solidFill>
                <a:schemeClr val="bg1"/>
              </a:solidFill>
            </a:endParaRPr>
          </a:p>
          <a:p>
            <a:pPr algn="ctr"/>
            <a:endParaRPr lang="ru-RU" b="1">
              <a:solidFill>
                <a:schemeClr val="bg1"/>
              </a:solidFill>
            </a:endParaRPr>
          </a:p>
        </p:txBody>
      </p:sp>
      <p:sp>
        <p:nvSpPr>
          <p:cNvPr id="15370" name="TextBox 16"/>
          <p:cNvSpPr txBox="1">
            <a:spLocks noChangeArrowheads="1"/>
          </p:cNvSpPr>
          <p:nvPr/>
        </p:nvSpPr>
        <p:spPr bwMode="auto">
          <a:xfrm>
            <a:off x="4929188" y="4929188"/>
            <a:ext cx="1785937" cy="1241425"/>
          </a:xfrm>
          <a:prstGeom prst="rect">
            <a:avLst/>
          </a:prstGeom>
          <a:solidFill>
            <a:schemeClr val="accent1"/>
          </a:solidFill>
          <a:ln w="50800">
            <a:solidFill>
              <a:schemeClr val="tx1"/>
            </a:solidFill>
            <a:miter lim="800000"/>
            <a:headEnd/>
            <a:tailEnd/>
          </a:ln>
        </p:spPr>
        <p:txBody>
          <a:bodyPr>
            <a:spAutoFit/>
          </a:bodyPr>
          <a:lstStyle/>
          <a:p>
            <a:pPr algn="ctr"/>
            <a:endParaRPr lang="ru-RU" b="1">
              <a:solidFill>
                <a:schemeClr val="bg1"/>
              </a:solidFill>
            </a:endParaRPr>
          </a:p>
          <a:p>
            <a:pPr algn="ctr"/>
            <a:endParaRPr lang="ru-RU" b="1">
              <a:solidFill>
                <a:schemeClr val="bg1"/>
              </a:solidFill>
            </a:endParaRPr>
          </a:p>
          <a:p>
            <a:pPr algn="ctr"/>
            <a:endParaRPr lang="ru-RU" b="1">
              <a:solidFill>
                <a:schemeClr val="bg1"/>
              </a:solidFill>
            </a:endParaRPr>
          </a:p>
          <a:p>
            <a:pPr algn="ctr"/>
            <a:endParaRPr lang="ru-RU" b="1">
              <a:solidFill>
                <a:schemeClr val="bg1"/>
              </a:solidFill>
            </a:endParaRPr>
          </a:p>
        </p:txBody>
      </p:sp>
      <p:sp>
        <p:nvSpPr>
          <p:cNvPr id="15371" name="TextBox 18"/>
          <p:cNvSpPr txBox="1">
            <a:spLocks noChangeAspect="1"/>
          </p:cNvSpPr>
          <p:nvPr/>
        </p:nvSpPr>
        <p:spPr bwMode="auto">
          <a:xfrm>
            <a:off x="5786438" y="6243638"/>
            <a:ext cx="2214562" cy="417512"/>
          </a:xfrm>
          <a:prstGeom prst="rect">
            <a:avLst/>
          </a:prstGeom>
          <a:noFill/>
          <a:ln w="50800">
            <a:solidFill>
              <a:schemeClr val="tx1"/>
            </a:solidFill>
            <a:miter lim="800000"/>
            <a:headEnd/>
            <a:tailEnd/>
          </a:ln>
        </p:spPr>
        <p:txBody>
          <a:bodyPr>
            <a:spAutoFit/>
          </a:bodyPr>
          <a:lstStyle/>
          <a:p>
            <a:r>
              <a:rPr lang="en-US"/>
              <a:t>(</a:t>
            </a:r>
            <a:r>
              <a:rPr lang="ru-RU"/>
              <a:t>     ;     ); (     ;     ) </a:t>
            </a:r>
          </a:p>
        </p:txBody>
      </p:sp>
      <p:sp>
        <p:nvSpPr>
          <p:cNvPr id="15372" name="Rectangle 32"/>
          <p:cNvSpPr>
            <a:spLocks noChangeArrowheads="1"/>
          </p:cNvSpPr>
          <p:nvPr/>
        </p:nvSpPr>
        <p:spPr bwMode="auto">
          <a:xfrm>
            <a:off x="6000750" y="6321425"/>
            <a:ext cx="214313" cy="214313"/>
          </a:xfrm>
          <a:prstGeom prst="rect">
            <a:avLst/>
          </a:prstGeom>
          <a:noFill/>
          <a:ln w="25400">
            <a:solidFill>
              <a:schemeClr val="tx1"/>
            </a:solidFill>
            <a:miter lim="800000"/>
            <a:headEnd/>
            <a:tailEnd/>
          </a:ln>
        </p:spPr>
        <p:txBody>
          <a:bodyPr/>
          <a:lstStyle/>
          <a:p>
            <a:endParaRPr lang="ru-RU"/>
          </a:p>
        </p:txBody>
      </p:sp>
      <p:sp>
        <p:nvSpPr>
          <p:cNvPr id="15373" name="Rectangle 32"/>
          <p:cNvSpPr>
            <a:spLocks noChangeArrowheads="1"/>
          </p:cNvSpPr>
          <p:nvPr/>
        </p:nvSpPr>
        <p:spPr bwMode="auto">
          <a:xfrm>
            <a:off x="6357938" y="6321425"/>
            <a:ext cx="214312" cy="214313"/>
          </a:xfrm>
          <a:prstGeom prst="rect">
            <a:avLst/>
          </a:prstGeom>
          <a:noFill/>
          <a:ln w="25400">
            <a:solidFill>
              <a:schemeClr val="tx1"/>
            </a:solidFill>
            <a:miter lim="800000"/>
            <a:headEnd/>
            <a:tailEnd/>
          </a:ln>
        </p:spPr>
        <p:txBody>
          <a:bodyPr/>
          <a:lstStyle/>
          <a:p>
            <a:endParaRPr lang="ru-RU"/>
          </a:p>
        </p:txBody>
      </p:sp>
      <p:sp>
        <p:nvSpPr>
          <p:cNvPr id="15374" name="Rectangle 32"/>
          <p:cNvSpPr>
            <a:spLocks noChangeArrowheads="1"/>
          </p:cNvSpPr>
          <p:nvPr/>
        </p:nvSpPr>
        <p:spPr bwMode="auto">
          <a:xfrm>
            <a:off x="6929438" y="6321425"/>
            <a:ext cx="214312" cy="214313"/>
          </a:xfrm>
          <a:prstGeom prst="rect">
            <a:avLst/>
          </a:prstGeom>
          <a:noFill/>
          <a:ln w="25400">
            <a:solidFill>
              <a:schemeClr val="tx1"/>
            </a:solidFill>
            <a:miter lim="800000"/>
            <a:headEnd/>
            <a:tailEnd/>
          </a:ln>
        </p:spPr>
        <p:txBody>
          <a:bodyPr/>
          <a:lstStyle/>
          <a:p>
            <a:endParaRPr lang="ru-RU"/>
          </a:p>
        </p:txBody>
      </p:sp>
      <p:sp>
        <p:nvSpPr>
          <p:cNvPr id="15375" name="Rectangle 32"/>
          <p:cNvSpPr>
            <a:spLocks noChangeArrowheads="1"/>
          </p:cNvSpPr>
          <p:nvPr/>
        </p:nvSpPr>
        <p:spPr bwMode="auto">
          <a:xfrm>
            <a:off x="7358063" y="6321425"/>
            <a:ext cx="214312" cy="214313"/>
          </a:xfrm>
          <a:prstGeom prst="rect">
            <a:avLst/>
          </a:prstGeom>
          <a:noFill/>
          <a:ln w="25400">
            <a:solidFill>
              <a:schemeClr val="tx1"/>
            </a:solidFill>
            <a:miter lim="800000"/>
            <a:headEnd/>
            <a:tailEnd/>
          </a:ln>
        </p:spPr>
        <p:txBody>
          <a:bodyPr/>
          <a:lstStyle/>
          <a:p>
            <a:endParaRPr lang="ru-RU"/>
          </a:p>
        </p:txBody>
      </p:sp>
      <p:sp>
        <p:nvSpPr>
          <p:cNvPr id="15376" name="Rectangle 32"/>
          <p:cNvSpPr>
            <a:spLocks noChangeArrowheads="1"/>
          </p:cNvSpPr>
          <p:nvPr/>
        </p:nvSpPr>
        <p:spPr bwMode="auto">
          <a:xfrm>
            <a:off x="5357813" y="3000375"/>
            <a:ext cx="928687" cy="214313"/>
          </a:xfrm>
          <a:prstGeom prst="rect">
            <a:avLst/>
          </a:prstGeom>
          <a:noFill/>
          <a:ln w="25400">
            <a:solidFill>
              <a:schemeClr val="bg1"/>
            </a:solidFill>
            <a:miter lim="800000"/>
            <a:headEnd/>
            <a:tailEnd/>
          </a:ln>
        </p:spPr>
        <p:txBody>
          <a:bodyPr/>
          <a:lstStyle/>
          <a:p>
            <a:endParaRPr lang="ru-RU"/>
          </a:p>
        </p:txBody>
      </p:sp>
      <p:sp>
        <p:nvSpPr>
          <p:cNvPr id="25" name="Левая фигурная скобка 24"/>
          <p:cNvSpPr/>
          <p:nvPr/>
        </p:nvSpPr>
        <p:spPr>
          <a:xfrm>
            <a:off x="5000625" y="2714625"/>
            <a:ext cx="214313" cy="500063"/>
          </a:xfrm>
          <a:prstGeom prst="leftBrace">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27" name="Левая фигурная скобка 26"/>
          <p:cNvSpPr/>
          <p:nvPr/>
        </p:nvSpPr>
        <p:spPr>
          <a:xfrm>
            <a:off x="5000625" y="1785938"/>
            <a:ext cx="214313" cy="500062"/>
          </a:xfrm>
          <a:prstGeom prst="leftBrace">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15379" name="Rectangle 32"/>
          <p:cNvSpPr>
            <a:spLocks noChangeArrowheads="1"/>
          </p:cNvSpPr>
          <p:nvPr/>
        </p:nvSpPr>
        <p:spPr bwMode="auto">
          <a:xfrm>
            <a:off x="8001000" y="4111625"/>
            <a:ext cx="720725" cy="214313"/>
          </a:xfrm>
          <a:prstGeom prst="rect">
            <a:avLst/>
          </a:prstGeom>
          <a:noFill/>
          <a:ln w="25400">
            <a:solidFill>
              <a:schemeClr val="bg1"/>
            </a:solidFill>
            <a:miter lim="800000"/>
            <a:headEnd/>
            <a:tailEnd/>
          </a:ln>
        </p:spPr>
        <p:txBody>
          <a:bodyPr/>
          <a:lstStyle/>
          <a:p>
            <a:endParaRPr lang="ru-RU"/>
          </a:p>
        </p:txBody>
      </p:sp>
      <p:sp>
        <p:nvSpPr>
          <p:cNvPr id="15380" name="Rectangle 32"/>
          <p:cNvSpPr>
            <a:spLocks noChangeArrowheads="1"/>
          </p:cNvSpPr>
          <p:nvPr/>
        </p:nvSpPr>
        <p:spPr bwMode="auto">
          <a:xfrm>
            <a:off x="7358063" y="4389438"/>
            <a:ext cx="214312" cy="214312"/>
          </a:xfrm>
          <a:prstGeom prst="rect">
            <a:avLst/>
          </a:prstGeom>
          <a:noFill/>
          <a:ln w="25400">
            <a:solidFill>
              <a:schemeClr val="bg1"/>
            </a:solidFill>
            <a:miter lim="800000"/>
            <a:headEnd/>
            <a:tailEnd/>
          </a:ln>
        </p:spPr>
        <p:txBody>
          <a:bodyPr/>
          <a:lstStyle/>
          <a:p>
            <a:endParaRPr lang="ru-RU"/>
          </a:p>
        </p:txBody>
      </p:sp>
      <p:sp>
        <p:nvSpPr>
          <p:cNvPr id="15381" name="Rectangle 32"/>
          <p:cNvSpPr>
            <a:spLocks noChangeArrowheads="1"/>
          </p:cNvSpPr>
          <p:nvPr/>
        </p:nvSpPr>
        <p:spPr bwMode="auto">
          <a:xfrm>
            <a:off x="8186738" y="4389438"/>
            <a:ext cx="212725" cy="214312"/>
          </a:xfrm>
          <a:prstGeom prst="rect">
            <a:avLst/>
          </a:prstGeom>
          <a:noFill/>
          <a:ln w="25400">
            <a:solidFill>
              <a:schemeClr val="bg1"/>
            </a:solidFill>
            <a:miter lim="800000"/>
            <a:headEnd/>
            <a:tailEnd/>
          </a:ln>
        </p:spPr>
        <p:txBody>
          <a:bodyP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274638"/>
            <a:ext cx="8229600" cy="511156"/>
          </a:xfrm>
          <a:solidFill>
            <a:srgbClr val="FF3399"/>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defRPr/>
            </a:pPr>
            <a:r>
              <a:rPr lang="ru-RU" b="1" kern="1200" spc="500" dirty="0" smtClean="0">
                <a:solidFill>
                  <a:srgbClr val="C00000"/>
                </a:solidFill>
                <a:effectLst>
                  <a:outerShdw blurRad="38100" dist="38100" dir="2700000" algn="tl">
                    <a:srgbClr val="000000">
                      <a:alpha val="43137"/>
                    </a:srgbClr>
                  </a:outerShdw>
                </a:effectLst>
                <a:latin typeface="Monotype Corsiva" pitchFamily="66" charset="0"/>
              </a:rPr>
              <a:t>Задание № 9</a:t>
            </a:r>
            <a:r>
              <a:rPr lang="ru-RU" b="1" kern="1200" spc="500" baseline="30000" dirty="0" smtClean="0">
                <a:solidFill>
                  <a:srgbClr val="C00000"/>
                </a:solidFill>
                <a:effectLst>
                  <a:outerShdw blurRad="38100" dist="38100" dir="2700000" algn="tl">
                    <a:srgbClr val="000000">
                      <a:alpha val="43137"/>
                    </a:srgbClr>
                  </a:outerShdw>
                </a:effectLst>
                <a:latin typeface="Monotype Corsiva" pitchFamily="66" charset="0"/>
              </a:rPr>
              <a:t>а</a:t>
            </a:r>
            <a:endParaRPr lang="ru-RU" kern="1200" dirty="0"/>
          </a:p>
        </p:txBody>
      </p:sp>
      <p:sp>
        <p:nvSpPr>
          <p:cNvPr id="4" name="TextBox 3"/>
          <p:cNvSpPr txBox="1"/>
          <p:nvPr/>
        </p:nvSpPr>
        <p:spPr>
          <a:xfrm>
            <a:off x="285720" y="1071546"/>
            <a:ext cx="2000264" cy="1938992"/>
          </a:xfrm>
          <a:prstGeom prst="rect">
            <a:avLst/>
          </a:prstGeom>
          <a:blipFill dpi="0" rotWithShape="1">
            <a:blip r:embed="rId2" cstate="print">
              <a:alphaModFix amt="53000"/>
            </a:blip>
            <a:srcRect/>
            <a:stretch>
              <a:fillRect/>
            </a:stretch>
          </a:blipFill>
          <a:ln w="254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defRPr/>
            </a:pPr>
            <a:r>
              <a:rPr lang="ru-RU" sz="2000" b="1" dirty="0"/>
              <a:t>Решите систему уравнений и укажите способ её решения</a:t>
            </a:r>
          </a:p>
        </p:txBody>
      </p:sp>
      <p:sp>
        <p:nvSpPr>
          <p:cNvPr id="16392" name="TextBox 4"/>
          <p:cNvSpPr txBox="1">
            <a:spLocks noChangeArrowheads="1"/>
          </p:cNvSpPr>
          <p:nvPr/>
        </p:nvSpPr>
        <p:spPr bwMode="auto">
          <a:xfrm>
            <a:off x="6286500" y="857250"/>
            <a:ext cx="1428750" cy="646113"/>
          </a:xfrm>
          <a:prstGeom prst="rect">
            <a:avLst/>
          </a:prstGeom>
          <a:noFill/>
          <a:ln w="25400">
            <a:solidFill>
              <a:schemeClr val="tx1"/>
            </a:solidFill>
            <a:miter lim="800000"/>
            <a:headEnd/>
            <a:tailEnd/>
          </a:ln>
        </p:spPr>
        <p:txBody>
          <a:bodyPr>
            <a:spAutoFit/>
          </a:bodyPr>
          <a:lstStyle/>
          <a:p>
            <a:pPr algn="ctr"/>
            <a:r>
              <a:rPr lang="en-US"/>
              <a:t>x+y=8</a:t>
            </a:r>
          </a:p>
          <a:p>
            <a:pPr algn="ctr"/>
            <a:r>
              <a:rPr lang="en-US"/>
              <a:t>xy=-20</a:t>
            </a:r>
            <a:endParaRPr lang="ru-RU"/>
          </a:p>
        </p:txBody>
      </p:sp>
      <p:sp>
        <p:nvSpPr>
          <p:cNvPr id="16393" name="TextBox 6"/>
          <p:cNvSpPr txBox="1">
            <a:spLocks noChangeArrowheads="1"/>
          </p:cNvSpPr>
          <p:nvPr/>
        </p:nvSpPr>
        <p:spPr bwMode="auto">
          <a:xfrm>
            <a:off x="6286500" y="3214688"/>
            <a:ext cx="1428750" cy="646112"/>
          </a:xfrm>
          <a:prstGeom prst="rect">
            <a:avLst/>
          </a:prstGeom>
          <a:noFill/>
          <a:ln w="25400">
            <a:solidFill>
              <a:schemeClr val="tx1"/>
            </a:solidFill>
            <a:miter lim="800000"/>
            <a:headEnd/>
            <a:tailEnd/>
          </a:ln>
        </p:spPr>
        <p:txBody>
          <a:bodyPr>
            <a:spAutoFit/>
          </a:bodyPr>
          <a:lstStyle/>
          <a:p>
            <a:r>
              <a:rPr lang="en-US"/>
              <a:t>   x= </a:t>
            </a:r>
          </a:p>
          <a:p>
            <a:pPr algn="ctr"/>
            <a:r>
              <a:rPr lang="en-US"/>
              <a:t>               =0</a:t>
            </a:r>
            <a:endParaRPr lang="ru-RU"/>
          </a:p>
        </p:txBody>
      </p:sp>
      <p:sp>
        <p:nvSpPr>
          <p:cNvPr id="16394" name="TextBox 7"/>
          <p:cNvSpPr txBox="1">
            <a:spLocks noChangeArrowheads="1"/>
          </p:cNvSpPr>
          <p:nvPr/>
        </p:nvSpPr>
        <p:spPr bwMode="auto">
          <a:xfrm>
            <a:off x="6286500" y="2428875"/>
            <a:ext cx="1641475" cy="666750"/>
          </a:xfrm>
          <a:prstGeom prst="rect">
            <a:avLst/>
          </a:prstGeom>
          <a:noFill/>
          <a:ln w="25400">
            <a:solidFill>
              <a:schemeClr val="tx1"/>
            </a:solidFill>
            <a:miter lim="800000"/>
            <a:headEnd/>
            <a:tailEnd/>
          </a:ln>
        </p:spPr>
        <p:txBody>
          <a:bodyPr>
            <a:spAutoFit/>
          </a:bodyPr>
          <a:lstStyle/>
          <a:p>
            <a:r>
              <a:rPr lang="en-US"/>
              <a:t>   x=</a:t>
            </a:r>
          </a:p>
          <a:p>
            <a:r>
              <a:rPr lang="en-US"/>
              <a:t>  (      )y=-</a:t>
            </a:r>
            <a:r>
              <a:rPr lang="ru-RU"/>
              <a:t>20</a:t>
            </a:r>
          </a:p>
        </p:txBody>
      </p:sp>
      <p:sp>
        <p:nvSpPr>
          <p:cNvPr id="16395" name="TextBox 8"/>
          <p:cNvSpPr txBox="1">
            <a:spLocks noChangeArrowheads="1"/>
          </p:cNvSpPr>
          <p:nvPr/>
        </p:nvSpPr>
        <p:spPr bwMode="auto">
          <a:xfrm>
            <a:off x="6286500" y="1643063"/>
            <a:ext cx="1428750" cy="646112"/>
          </a:xfrm>
          <a:prstGeom prst="rect">
            <a:avLst/>
          </a:prstGeom>
          <a:noFill/>
          <a:ln w="25400">
            <a:solidFill>
              <a:schemeClr val="tx1"/>
            </a:solidFill>
            <a:miter lim="800000"/>
            <a:headEnd/>
            <a:tailEnd/>
          </a:ln>
        </p:spPr>
        <p:txBody>
          <a:bodyPr>
            <a:spAutoFit/>
          </a:bodyPr>
          <a:lstStyle/>
          <a:p>
            <a:r>
              <a:rPr lang="en-US"/>
              <a:t>    x=</a:t>
            </a:r>
          </a:p>
          <a:p>
            <a:pPr algn="ctr"/>
            <a:r>
              <a:rPr lang="en-US"/>
              <a:t>xy=-20</a:t>
            </a:r>
            <a:endParaRPr lang="ru-RU"/>
          </a:p>
        </p:txBody>
      </p:sp>
      <p:sp>
        <p:nvSpPr>
          <p:cNvPr id="16396" name="TextBox 9"/>
          <p:cNvSpPr txBox="1">
            <a:spLocks noChangeArrowheads="1"/>
          </p:cNvSpPr>
          <p:nvPr/>
        </p:nvSpPr>
        <p:spPr bwMode="auto">
          <a:xfrm>
            <a:off x="6286500" y="4000500"/>
            <a:ext cx="1428750" cy="923925"/>
          </a:xfrm>
          <a:prstGeom prst="rect">
            <a:avLst/>
          </a:prstGeom>
          <a:noFill/>
          <a:ln w="25400">
            <a:solidFill>
              <a:schemeClr val="tx1"/>
            </a:solidFill>
            <a:miter lim="800000"/>
            <a:headEnd/>
            <a:tailEnd/>
          </a:ln>
        </p:spPr>
        <p:txBody>
          <a:bodyPr>
            <a:spAutoFit/>
          </a:bodyPr>
          <a:lstStyle/>
          <a:p>
            <a:pPr algn="ctr"/>
            <a:r>
              <a:rPr lang="en-US"/>
              <a:t>               =0</a:t>
            </a:r>
          </a:p>
          <a:p>
            <a:r>
              <a:rPr lang="en-US"/>
              <a:t>   y=</a:t>
            </a:r>
          </a:p>
          <a:p>
            <a:r>
              <a:rPr lang="en-US"/>
              <a:t>   y=</a:t>
            </a:r>
            <a:endParaRPr lang="ru-RU"/>
          </a:p>
        </p:txBody>
      </p:sp>
      <p:sp>
        <p:nvSpPr>
          <p:cNvPr id="16397" name="TextBox 17"/>
          <p:cNvSpPr txBox="1">
            <a:spLocks noChangeArrowheads="1"/>
          </p:cNvSpPr>
          <p:nvPr/>
        </p:nvSpPr>
        <p:spPr bwMode="auto">
          <a:xfrm>
            <a:off x="5394325" y="6430963"/>
            <a:ext cx="215900" cy="215900"/>
          </a:xfrm>
          <a:prstGeom prst="rect">
            <a:avLst/>
          </a:prstGeom>
          <a:noFill/>
          <a:ln w="25400">
            <a:solidFill>
              <a:schemeClr val="tx1"/>
            </a:solidFill>
            <a:miter lim="800000"/>
            <a:headEnd/>
            <a:tailEnd/>
          </a:ln>
        </p:spPr>
        <p:txBody>
          <a:bodyPr>
            <a:spAutoFit/>
          </a:bodyPr>
          <a:lstStyle/>
          <a:p>
            <a:endParaRPr lang="ru-RU"/>
          </a:p>
        </p:txBody>
      </p:sp>
      <p:sp>
        <p:nvSpPr>
          <p:cNvPr id="16398" name="TextBox 18"/>
          <p:cNvSpPr txBox="1">
            <a:spLocks noChangeArrowheads="1"/>
          </p:cNvSpPr>
          <p:nvPr/>
        </p:nvSpPr>
        <p:spPr bwMode="auto">
          <a:xfrm>
            <a:off x="6859588" y="4354513"/>
            <a:ext cx="215900" cy="215900"/>
          </a:xfrm>
          <a:prstGeom prst="rect">
            <a:avLst/>
          </a:prstGeom>
          <a:noFill/>
          <a:ln w="25400">
            <a:solidFill>
              <a:schemeClr val="tx1"/>
            </a:solidFill>
            <a:miter lim="800000"/>
            <a:headEnd/>
            <a:tailEnd/>
          </a:ln>
        </p:spPr>
        <p:txBody>
          <a:bodyPr>
            <a:spAutoFit/>
          </a:bodyPr>
          <a:lstStyle/>
          <a:p>
            <a:endParaRPr lang="ru-RU"/>
          </a:p>
        </p:txBody>
      </p:sp>
      <p:sp>
        <p:nvSpPr>
          <p:cNvPr id="16399" name="TextBox 20"/>
          <p:cNvSpPr txBox="1">
            <a:spLocks noChangeArrowheads="1"/>
          </p:cNvSpPr>
          <p:nvPr/>
        </p:nvSpPr>
        <p:spPr bwMode="auto">
          <a:xfrm>
            <a:off x="4500563" y="5072063"/>
            <a:ext cx="1428750" cy="646112"/>
          </a:xfrm>
          <a:prstGeom prst="rect">
            <a:avLst/>
          </a:prstGeom>
          <a:noFill/>
          <a:ln w="25400">
            <a:solidFill>
              <a:schemeClr val="tx1"/>
            </a:solidFill>
            <a:miter lim="800000"/>
            <a:headEnd/>
            <a:tailEnd/>
          </a:ln>
        </p:spPr>
        <p:txBody>
          <a:bodyPr>
            <a:spAutoFit/>
          </a:bodyPr>
          <a:lstStyle/>
          <a:p>
            <a:r>
              <a:rPr lang="en-US"/>
              <a:t>  x= </a:t>
            </a:r>
          </a:p>
          <a:p>
            <a:r>
              <a:rPr lang="en-US"/>
              <a:t>  y=</a:t>
            </a:r>
            <a:endParaRPr lang="ru-RU"/>
          </a:p>
        </p:txBody>
      </p:sp>
      <p:sp>
        <p:nvSpPr>
          <p:cNvPr id="16400" name="TextBox 21"/>
          <p:cNvSpPr txBox="1">
            <a:spLocks noChangeArrowheads="1"/>
          </p:cNvSpPr>
          <p:nvPr/>
        </p:nvSpPr>
        <p:spPr bwMode="auto">
          <a:xfrm>
            <a:off x="7429500" y="5072063"/>
            <a:ext cx="1428750" cy="646112"/>
          </a:xfrm>
          <a:prstGeom prst="rect">
            <a:avLst/>
          </a:prstGeom>
          <a:noFill/>
          <a:ln w="25400">
            <a:solidFill>
              <a:schemeClr val="tx1"/>
            </a:solidFill>
            <a:miter lim="800000"/>
            <a:headEnd/>
            <a:tailEnd/>
          </a:ln>
        </p:spPr>
        <p:txBody>
          <a:bodyPr>
            <a:spAutoFit/>
          </a:bodyPr>
          <a:lstStyle/>
          <a:p>
            <a:r>
              <a:rPr lang="en-US"/>
              <a:t>  x= </a:t>
            </a:r>
          </a:p>
          <a:p>
            <a:r>
              <a:rPr lang="en-US"/>
              <a:t>  y=</a:t>
            </a:r>
          </a:p>
        </p:txBody>
      </p:sp>
      <p:sp>
        <p:nvSpPr>
          <p:cNvPr id="16401" name="TextBox 22"/>
          <p:cNvSpPr txBox="1">
            <a:spLocks noChangeArrowheads="1"/>
          </p:cNvSpPr>
          <p:nvPr/>
        </p:nvSpPr>
        <p:spPr bwMode="auto">
          <a:xfrm>
            <a:off x="2714625" y="6072188"/>
            <a:ext cx="1428750" cy="646112"/>
          </a:xfrm>
          <a:prstGeom prst="rect">
            <a:avLst/>
          </a:prstGeom>
          <a:noFill/>
          <a:ln w="25400">
            <a:solidFill>
              <a:schemeClr val="tx1"/>
            </a:solidFill>
            <a:miter lim="800000"/>
            <a:headEnd/>
            <a:tailEnd/>
          </a:ln>
        </p:spPr>
        <p:txBody>
          <a:bodyPr>
            <a:spAutoFit/>
          </a:bodyPr>
          <a:lstStyle/>
          <a:p>
            <a:pPr algn="ctr"/>
            <a:r>
              <a:rPr lang="en-US"/>
              <a:t>x= </a:t>
            </a:r>
          </a:p>
          <a:p>
            <a:pPr algn="ctr"/>
            <a:r>
              <a:rPr lang="en-US"/>
              <a:t>y= </a:t>
            </a:r>
            <a:endParaRPr lang="ru-RU"/>
          </a:p>
        </p:txBody>
      </p:sp>
      <p:sp>
        <p:nvSpPr>
          <p:cNvPr id="16402" name="TextBox 23"/>
          <p:cNvSpPr txBox="1">
            <a:spLocks noChangeArrowheads="1"/>
          </p:cNvSpPr>
          <p:nvPr/>
        </p:nvSpPr>
        <p:spPr bwMode="auto">
          <a:xfrm>
            <a:off x="7429500" y="6107113"/>
            <a:ext cx="1428750" cy="644525"/>
          </a:xfrm>
          <a:prstGeom prst="rect">
            <a:avLst/>
          </a:prstGeom>
          <a:noFill/>
          <a:ln w="25400">
            <a:solidFill>
              <a:schemeClr val="tx1"/>
            </a:solidFill>
            <a:miter lim="800000"/>
            <a:headEnd/>
            <a:tailEnd/>
          </a:ln>
        </p:spPr>
        <p:txBody>
          <a:bodyPr>
            <a:spAutoFit/>
          </a:bodyPr>
          <a:lstStyle/>
          <a:p>
            <a:r>
              <a:rPr lang="ru-RU"/>
              <a:t>     </a:t>
            </a:r>
            <a:r>
              <a:rPr lang="en-US"/>
              <a:t>x= </a:t>
            </a:r>
          </a:p>
          <a:p>
            <a:r>
              <a:rPr lang="ru-RU"/>
              <a:t>     </a:t>
            </a:r>
            <a:r>
              <a:rPr lang="en-US"/>
              <a:t>y=</a:t>
            </a:r>
            <a:endParaRPr lang="ru-RU"/>
          </a:p>
        </p:txBody>
      </p:sp>
      <p:sp>
        <p:nvSpPr>
          <p:cNvPr id="16403" name="TextBox 24"/>
          <p:cNvSpPr txBox="1">
            <a:spLocks noChangeArrowheads="1"/>
          </p:cNvSpPr>
          <p:nvPr/>
        </p:nvSpPr>
        <p:spPr bwMode="auto">
          <a:xfrm>
            <a:off x="4497388" y="6348413"/>
            <a:ext cx="2786062" cy="369887"/>
          </a:xfrm>
          <a:prstGeom prst="rect">
            <a:avLst/>
          </a:prstGeom>
          <a:noFill/>
          <a:ln w="25400">
            <a:solidFill>
              <a:schemeClr val="tx1"/>
            </a:solidFill>
            <a:miter lim="800000"/>
            <a:headEnd/>
            <a:tailEnd/>
          </a:ln>
        </p:spPr>
        <p:txBody>
          <a:bodyPr>
            <a:spAutoFit/>
          </a:bodyPr>
          <a:lstStyle/>
          <a:p>
            <a:r>
              <a:rPr lang="ru-RU"/>
              <a:t>Ответ: (     ;     ); (     ;    )</a:t>
            </a:r>
          </a:p>
        </p:txBody>
      </p:sp>
      <p:cxnSp>
        <p:nvCxnSpPr>
          <p:cNvPr id="27" name="Прямая со стрелкой 26"/>
          <p:cNvCxnSpPr/>
          <p:nvPr/>
        </p:nvCxnSpPr>
        <p:spPr>
          <a:xfrm rot="5400000">
            <a:off x="6859588" y="1570038"/>
            <a:ext cx="141287"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rot="5400000">
            <a:off x="6859588" y="2355850"/>
            <a:ext cx="141288"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rot="5400000">
            <a:off x="6859588" y="3141663"/>
            <a:ext cx="141287"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rot="5400000">
            <a:off x="6858794" y="3928269"/>
            <a:ext cx="142875"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a:stCxn id="16396" idx="1"/>
            <a:endCxn id="16399" idx="0"/>
          </p:cNvCxnSpPr>
          <p:nvPr/>
        </p:nvCxnSpPr>
        <p:spPr>
          <a:xfrm rot="10800000" flipV="1">
            <a:off x="5214938" y="4462463"/>
            <a:ext cx="1071562"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a:stCxn id="16396" idx="3"/>
          </p:cNvCxnSpPr>
          <p:nvPr/>
        </p:nvCxnSpPr>
        <p:spPr>
          <a:xfrm>
            <a:off x="7715250" y="4462463"/>
            <a:ext cx="857250"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410" name="TextBox 36"/>
          <p:cNvSpPr txBox="1">
            <a:spLocks noChangeArrowheads="1"/>
          </p:cNvSpPr>
          <p:nvPr/>
        </p:nvSpPr>
        <p:spPr bwMode="auto">
          <a:xfrm>
            <a:off x="6751638" y="6430963"/>
            <a:ext cx="215900" cy="215900"/>
          </a:xfrm>
          <a:prstGeom prst="rect">
            <a:avLst/>
          </a:prstGeom>
          <a:noFill/>
          <a:ln w="25400">
            <a:solidFill>
              <a:schemeClr val="tx1"/>
            </a:solidFill>
            <a:miter lim="800000"/>
            <a:headEnd/>
            <a:tailEnd/>
          </a:ln>
        </p:spPr>
        <p:txBody>
          <a:bodyPr>
            <a:spAutoFit/>
          </a:bodyPr>
          <a:lstStyle/>
          <a:p>
            <a:endParaRPr lang="ru-RU"/>
          </a:p>
        </p:txBody>
      </p:sp>
      <p:sp>
        <p:nvSpPr>
          <p:cNvPr id="16411" name="TextBox 38"/>
          <p:cNvSpPr txBox="1">
            <a:spLocks noChangeArrowheads="1"/>
          </p:cNvSpPr>
          <p:nvPr/>
        </p:nvSpPr>
        <p:spPr bwMode="auto">
          <a:xfrm>
            <a:off x="5822950" y="6430963"/>
            <a:ext cx="215900" cy="215900"/>
          </a:xfrm>
          <a:prstGeom prst="rect">
            <a:avLst/>
          </a:prstGeom>
          <a:noFill/>
          <a:ln w="25400">
            <a:solidFill>
              <a:schemeClr val="tx1"/>
            </a:solidFill>
            <a:miter lim="800000"/>
            <a:headEnd/>
            <a:tailEnd/>
          </a:ln>
        </p:spPr>
        <p:txBody>
          <a:bodyPr>
            <a:spAutoFit/>
          </a:bodyPr>
          <a:lstStyle/>
          <a:p>
            <a:endParaRPr lang="ru-RU"/>
          </a:p>
        </p:txBody>
      </p:sp>
      <p:sp>
        <p:nvSpPr>
          <p:cNvPr id="16412" name="TextBox 39"/>
          <p:cNvSpPr txBox="1">
            <a:spLocks noChangeArrowheads="1"/>
          </p:cNvSpPr>
          <p:nvPr/>
        </p:nvSpPr>
        <p:spPr bwMode="auto">
          <a:xfrm>
            <a:off x="6427788" y="6427788"/>
            <a:ext cx="215900" cy="215900"/>
          </a:xfrm>
          <a:prstGeom prst="rect">
            <a:avLst/>
          </a:prstGeom>
          <a:noFill/>
          <a:ln w="25400">
            <a:solidFill>
              <a:schemeClr val="tx1"/>
            </a:solidFill>
            <a:miter lim="800000"/>
            <a:headEnd/>
            <a:tailEnd/>
          </a:ln>
        </p:spPr>
        <p:txBody>
          <a:bodyPr>
            <a:spAutoFit/>
          </a:bodyPr>
          <a:lstStyle/>
          <a:p>
            <a:endParaRPr lang="ru-RU"/>
          </a:p>
        </p:txBody>
      </p:sp>
      <p:sp>
        <p:nvSpPr>
          <p:cNvPr id="16413" name="TextBox 40"/>
          <p:cNvSpPr txBox="1">
            <a:spLocks noChangeArrowheads="1"/>
          </p:cNvSpPr>
          <p:nvPr/>
        </p:nvSpPr>
        <p:spPr bwMode="auto">
          <a:xfrm>
            <a:off x="8140700" y="6211888"/>
            <a:ext cx="215900" cy="215900"/>
          </a:xfrm>
          <a:prstGeom prst="rect">
            <a:avLst/>
          </a:prstGeom>
          <a:noFill/>
          <a:ln w="25400">
            <a:solidFill>
              <a:schemeClr val="tx1"/>
            </a:solidFill>
            <a:miter lim="800000"/>
            <a:headEnd/>
            <a:tailEnd/>
          </a:ln>
        </p:spPr>
        <p:txBody>
          <a:bodyPr>
            <a:spAutoFit/>
          </a:bodyPr>
          <a:lstStyle/>
          <a:p>
            <a:endParaRPr lang="ru-RU"/>
          </a:p>
        </p:txBody>
      </p:sp>
      <p:sp>
        <p:nvSpPr>
          <p:cNvPr id="16414" name="TextBox 41"/>
          <p:cNvSpPr txBox="1">
            <a:spLocks noChangeArrowheads="1"/>
          </p:cNvSpPr>
          <p:nvPr/>
        </p:nvSpPr>
        <p:spPr bwMode="auto">
          <a:xfrm>
            <a:off x="8143875" y="6502400"/>
            <a:ext cx="215900" cy="215900"/>
          </a:xfrm>
          <a:prstGeom prst="rect">
            <a:avLst/>
          </a:prstGeom>
          <a:noFill/>
          <a:ln w="25400">
            <a:solidFill>
              <a:schemeClr val="tx1"/>
            </a:solidFill>
            <a:miter lim="800000"/>
            <a:headEnd/>
            <a:tailEnd/>
          </a:ln>
        </p:spPr>
        <p:txBody>
          <a:bodyPr>
            <a:spAutoFit/>
          </a:bodyPr>
          <a:lstStyle/>
          <a:p>
            <a:endParaRPr lang="ru-RU"/>
          </a:p>
        </p:txBody>
      </p:sp>
      <p:sp>
        <p:nvSpPr>
          <p:cNvPr id="16415" name="TextBox 42"/>
          <p:cNvSpPr txBox="1">
            <a:spLocks noChangeArrowheads="1"/>
          </p:cNvSpPr>
          <p:nvPr/>
        </p:nvSpPr>
        <p:spPr bwMode="auto">
          <a:xfrm>
            <a:off x="7927975" y="5427663"/>
            <a:ext cx="215900" cy="215900"/>
          </a:xfrm>
          <a:prstGeom prst="rect">
            <a:avLst/>
          </a:prstGeom>
          <a:noFill/>
          <a:ln w="25400">
            <a:solidFill>
              <a:schemeClr val="tx1"/>
            </a:solidFill>
            <a:miter lim="800000"/>
            <a:headEnd/>
            <a:tailEnd/>
          </a:ln>
        </p:spPr>
        <p:txBody>
          <a:bodyPr>
            <a:spAutoFit/>
          </a:bodyPr>
          <a:lstStyle/>
          <a:p>
            <a:endParaRPr lang="ru-RU"/>
          </a:p>
        </p:txBody>
      </p:sp>
      <p:sp>
        <p:nvSpPr>
          <p:cNvPr id="16416" name="TextBox 44"/>
          <p:cNvSpPr txBox="1">
            <a:spLocks noChangeArrowheads="1"/>
          </p:cNvSpPr>
          <p:nvPr/>
        </p:nvSpPr>
        <p:spPr bwMode="auto">
          <a:xfrm>
            <a:off x="3643313" y="6427788"/>
            <a:ext cx="215900" cy="215900"/>
          </a:xfrm>
          <a:prstGeom prst="rect">
            <a:avLst/>
          </a:prstGeom>
          <a:noFill/>
          <a:ln w="25400">
            <a:solidFill>
              <a:schemeClr val="tx1"/>
            </a:solidFill>
            <a:miter lim="800000"/>
            <a:headEnd/>
            <a:tailEnd/>
          </a:ln>
        </p:spPr>
        <p:txBody>
          <a:bodyPr>
            <a:spAutoFit/>
          </a:bodyPr>
          <a:lstStyle/>
          <a:p>
            <a:endParaRPr lang="ru-RU"/>
          </a:p>
        </p:txBody>
      </p:sp>
      <p:sp>
        <p:nvSpPr>
          <p:cNvPr id="16417" name="TextBox 45"/>
          <p:cNvSpPr txBox="1">
            <a:spLocks noChangeArrowheads="1"/>
          </p:cNvSpPr>
          <p:nvPr/>
        </p:nvSpPr>
        <p:spPr bwMode="auto">
          <a:xfrm>
            <a:off x="3643313" y="6132513"/>
            <a:ext cx="215900" cy="215900"/>
          </a:xfrm>
          <a:prstGeom prst="rect">
            <a:avLst/>
          </a:prstGeom>
          <a:noFill/>
          <a:ln w="25400">
            <a:solidFill>
              <a:schemeClr val="tx1"/>
            </a:solidFill>
            <a:miter lim="800000"/>
            <a:headEnd/>
            <a:tailEnd/>
          </a:ln>
        </p:spPr>
        <p:txBody>
          <a:bodyPr>
            <a:spAutoFit/>
          </a:bodyPr>
          <a:lstStyle/>
          <a:p>
            <a:endParaRPr lang="ru-RU"/>
          </a:p>
        </p:txBody>
      </p:sp>
      <p:sp>
        <p:nvSpPr>
          <p:cNvPr id="58" name="Левая фигурная скобка 57"/>
          <p:cNvSpPr/>
          <p:nvPr/>
        </p:nvSpPr>
        <p:spPr>
          <a:xfrm>
            <a:off x="6429375" y="1000125"/>
            <a:ext cx="142875" cy="4286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59" name="Левая фигурная скобка 58"/>
          <p:cNvSpPr/>
          <p:nvPr/>
        </p:nvSpPr>
        <p:spPr>
          <a:xfrm>
            <a:off x="4500563" y="5145088"/>
            <a:ext cx="142875" cy="4286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60" name="Левая фигурная скобка 59"/>
          <p:cNvSpPr/>
          <p:nvPr/>
        </p:nvSpPr>
        <p:spPr>
          <a:xfrm>
            <a:off x="6357938" y="4071938"/>
            <a:ext cx="142875" cy="785812"/>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61" name="Левая фигурная скобка 60"/>
          <p:cNvSpPr/>
          <p:nvPr/>
        </p:nvSpPr>
        <p:spPr>
          <a:xfrm>
            <a:off x="6357938" y="3286125"/>
            <a:ext cx="142875" cy="4286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62" name="Левая фигурная скобка 61"/>
          <p:cNvSpPr/>
          <p:nvPr/>
        </p:nvSpPr>
        <p:spPr>
          <a:xfrm>
            <a:off x="6357938" y="2500313"/>
            <a:ext cx="142875" cy="4286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63" name="Левая фигурная скобка 62"/>
          <p:cNvSpPr/>
          <p:nvPr/>
        </p:nvSpPr>
        <p:spPr>
          <a:xfrm>
            <a:off x="6429375" y="1714500"/>
            <a:ext cx="142875" cy="4286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65" name="Левая фигурная скобка 64"/>
          <p:cNvSpPr/>
          <p:nvPr/>
        </p:nvSpPr>
        <p:spPr>
          <a:xfrm>
            <a:off x="7580313" y="6215063"/>
            <a:ext cx="134937" cy="4318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66" name="Левая фигурная скобка 65"/>
          <p:cNvSpPr/>
          <p:nvPr/>
        </p:nvSpPr>
        <p:spPr>
          <a:xfrm>
            <a:off x="7508875" y="5214938"/>
            <a:ext cx="142875" cy="4286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67" name="Левая фигурная скобка 66"/>
          <p:cNvSpPr/>
          <p:nvPr/>
        </p:nvSpPr>
        <p:spPr>
          <a:xfrm>
            <a:off x="3071813" y="6215063"/>
            <a:ext cx="142875" cy="4286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16427" name="TextBox 25"/>
          <p:cNvSpPr txBox="1">
            <a:spLocks noChangeArrowheads="1"/>
          </p:cNvSpPr>
          <p:nvPr/>
        </p:nvSpPr>
        <p:spPr bwMode="auto">
          <a:xfrm>
            <a:off x="6859588" y="2500313"/>
            <a:ext cx="720725" cy="215900"/>
          </a:xfrm>
          <a:prstGeom prst="rect">
            <a:avLst/>
          </a:prstGeom>
          <a:noFill/>
          <a:ln w="25400">
            <a:solidFill>
              <a:schemeClr val="tx1"/>
            </a:solidFill>
            <a:miter lim="800000"/>
            <a:headEnd/>
            <a:tailEnd/>
          </a:ln>
        </p:spPr>
        <p:txBody>
          <a:bodyPr>
            <a:spAutoFit/>
          </a:bodyPr>
          <a:lstStyle/>
          <a:p>
            <a:endParaRPr lang="ru-RU"/>
          </a:p>
        </p:txBody>
      </p:sp>
      <p:sp>
        <p:nvSpPr>
          <p:cNvPr id="16428" name="TextBox 25"/>
          <p:cNvSpPr txBox="1">
            <a:spLocks noChangeArrowheads="1"/>
          </p:cNvSpPr>
          <p:nvPr/>
        </p:nvSpPr>
        <p:spPr bwMode="auto">
          <a:xfrm>
            <a:off x="6931025" y="1714500"/>
            <a:ext cx="720725" cy="215900"/>
          </a:xfrm>
          <a:prstGeom prst="rect">
            <a:avLst/>
          </a:prstGeom>
          <a:noFill/>
          <a:ln w="25400">
            <a:solidFill>
              <a:schemeClr val="tx1"/>
            </a:solidFill>
            <a:miter lim="800000"/>
            <a:headEnd/>
            <a:tailEnd/>
          </a:ln>
        </p:spPr>
        <p:txBody>
          <a:bodyPr>
            <a:spAutoFit/>
          </a:bodyPr>
          <a:lstStyle/>
          <a:p>
            <a:endParaRPr lang="ru-RU"/>
          </a:p>
        </p:txBody>
      </p:sp>
      <p:sp>
        <p:nvSpPr>
          <p:cNvPr id="16429" name="TextBox 25"/>
          <p:cNvSpPr txBox="1">
            <a:spLocks noChangeArrowheads="1"/>
          </p:cNvSpPr>
          <p:nvPr/>
        </p:nvSpPr>
        <p:spPr bwMode="auto">
          <a:xfrm>
            <a:off x="6859588" y="3286125"/>
            <a:ext cx="720725" cy="215900"/>
          </a:xfrm>
          <a:prstGeom prst="rect">
            <a:avLst/>
          </a:prstGeom>
          <a:noFill/>
          <a:ln w="25400">
            <a:solidFill>
              <a:schemeClr val="tx1"/>
            </a:solidFill>
            <a:miter lim="800000"/>
            <a:headEnd/>
            <a:tailEnd/>
          </a:ln>
        </p:spPr>
        <p:txBody>
          <a:bodyPr>
            <a:spAutoFit/>
          </a:bodyPr>
          <a:lstStyle/>
          <a:p>
            <a:endParaRPr lang="ru-RU"/>
          </a:p>
        </p:txBody>
      </p:sp>
      <p:sp>
        <p:nvSpPr>
          <p:cNvPr id="16430" name="TextBox 25"/>
          <p:cNvSpPr txBox="1">
            <a:spLocks noChangeArrowheads="1"/>
          </p:cNvSpPr>
          <p:nvPr/>
        </p:nvSpPr>
        <p:spPr bwMode="auto">
          <a:xfrm>
            <a:off x="6572250" y="4070350"/>
            <a:ext cx="720725" cy="215900"/>
          </a:xfrm>
          <a:prstGeom prst="rect">
            <a:avLst/>
          </a:prstGeom>
          <a:noFill/>
          <a:ln w="25400">
            <a:solidFill>
              <a:schemeClr val="tx1"/>
            </a:solidFill>
            <a:miter lim="800000"/>
            <a:headEnd/>
            <a:tailEnd/>
          </a:ln>
        </p:spPr>
        <p:txBody>
          <a:bodyPr>
            <a:spAutoFit/>
          </a:bodyPr>
          <a:lstStyle/>
          <a:p>
            <a:endParaRPr lang="ru-RU"/>
          </a:p>
        </p:txBody>
      </p:sp>
      <p:sp>
        <p:nvSpPr>
          <p:cNvPr id="16431" name="TextBox 18"/>
          <p:cNvSpPr txBox="1">
            <a:spLocks noChangeArrowheads="1"/>
          </p:cNvSpPr>
          <p:nvPr/>
        </p:nvSpPr>
        <p:spPr bwMode="auto">
          <a:xfrm>
            <a:off x="6859588" y="4641850"/>
            <a:ext cx="215900" cy="215900"/>
          </a:xfrm>
          <a:prstGeom prst="rect">
            <a:avLst/>
          </a:prstGeom>
          <a:noFill/>
          <a:ln w="25400">
            <a:solidFill>
              <a:schemeClr val="tx1"/>
            </a:solidFill>
            <a:miter lim="800000"/>
            <a:headEnd/>
            <a:tailEnd/>
          </a:ln>
        </p:spPr>
        <p:txBody>
          <a:bodyPr>
            <a:spAutoFit/>
          </a:bodyPr>
          <a:lstStyle/>
          <a:p>
            <a:endParaRPr lang="ru-RU"/>
          </a:p>
        </p:txBody>
      </p:sp>
      <p:sp>
        <p:nvSpPr>
          <p:cNvPr id="16432" name="TextBox 25"/>
          <p:cNvSpPr txBox="1">
            <a:spLocks noChangeArrowheads="1"/>
          </p:cNvSpPr>
          <p:nvPr/>
        </p:nvSpPr>
        <p:spPr bwMode="auto">
          <a:xfrm>
            <a:off x="6562725" y="3571875"/>
            <a:ext cx="720725" cy="215900"/>
          </a:xfrm>
          <a:prstGeom prst="rect">
            <a:avLst/>
          </a:prstGeom>
          <a:noFill/>
          <a:ln w="25400">
            <a:solidFill>
              <a:schemeClr val="tx1"/>
            </a:solidFill>
            <a:miter lim="800000"/>
            <a:headEnd/>
            <a:tailEnd/>
          </a:ln>
        </p:spPr>
        <p:txBody>
          <a:bodyPr>
            <a:spAutoFit/>
          </a:bodyPr>
          <a:lstStyle/>
          <a:p>
            <a:endParaRPr lang="ru-RU"/>
          </a:p>
        </p:txBody>
      </p:sp>
      <p:sp>
        <p:nvSpPr>
          <p:cNvPr id="16433" name="TextBox 25"/>
          <p:cNvSpPr txBox="1">
            <a:spLocks noChangeArrowheads="1"/>
          </p:cNvSpPr>
          <p:nvPr/>
        </p:nvSpPr>
        <p:spPr bwMode="auto">
          <a:xfrm>
            <a:off x="4999038" y="5145088"/>
            <a:ext cx="720725" cy="215900"/>
          </a:xfrm>
          <a:prstGeom prst="rect">
            <a:avLst/>
          </a:prstGeom>
          <a:noFill/>
          <a:ln w="25400">
            <a:solidFill>
              <a:schemeClr val="tx1"/>
            </a:solidFill>
            <a:miter lim="800000"/>
            <a:headEnd/>
            <a:tailEnd/>
          </a:ln>
        </p:spPr>
        <p:txBody>
          <a:bodyPr>
            <a:spAutoFit/>
          </a:bodyPr>
          <a:lstStyle/>
          <a:p>
            <a:endParaRPr lang="ru-RU"/>
          </a:p>
        </p:txBody>
      </p:sp>
      <p:sp>
        <p:nvSpPr>
          <p:cNvPr id="16434" name="TextBox 38"/>
          <p:cNvSpPr txBox="1">
            <a:spLocks noChangeArrowheads="1"/>
          </p:cNvSpPr>
          <p:nvPr/>
        </p:nvSpPr>
        <p:spPr bwMode="auto">
          <a:xfrm>
            <a:off x="4999038" y="5429250"/>
            <a:ext cx="215900" cy="215900"/>
          </a:xfrm>
          <a:prstGeom prst="rect">
            <a:avLst/>
          </a:prstGeom>
          <a:noFill/>
          <a:ln w="25400">
            <a:solidFill>
              <a:schemeClr val="tx1"/>
            </a:solidFill>
            <a:miter lim="800000"/>
            <a:headEnd/>
            <a:tailEnd/>
          </a:ln>
        </p:spPr>
        <p:txBody>
          <a:bodyPr>
            <a:spAutoFit/>
          </a:bodyPr>
          <a:lstStyle/>
          <a:p>
            <a:endParaRPr lang="ru-RU"/>
          </a:p>
        </p:txBody>
      </p:sp>
      <p:sp>
        <p:nvSpPr>
          <p:cNvPr id="16435" name="TextBox 25"/>
          <p:cNvSpPr txBox="1">
            <a:spLocks noChangeArrowheads="1"/>
          </p:cNvSpPr>
          <p:nvPr/>
        </p:nvSpPr>
        <p:spPr bwMode="auto">
          <a:xfrm>
            <a:off x="7927975" y="5145088"/>
            <a:ext cx="720725" cy="215900"/>
          </a:xfrm>
          <a:prstGeom prst="rect">
            <a:avLst/>
          </a:prstGeom>
          <a:noFill/>
          <a:ln w="25400">
            <a:solidFill>
              <a:schemeClr val="tx1"/>
            </a:solidFill>
            <a:miter lim="800000"/>
            <a:headEnd/>
            <a:tailEnd/>
          </a:ln>
        </p:spPr>
        <p:txBody>
          <a:bodyPr>
            <a:spAutoFit/>
          </a:bodyPr>
          <a:lstStyle/>
          <a:p>
            <a:endParaRPr lang="ru-RU"/>
          </a:p>
        </p:txBody>
      </p:sp>
      <p:sp>
        <p:nvSpPr>
          <p:cNvPr id="16436" name="TextBox 25"/>
          <p:cNvSpPr txBox="1">
            <a:spLocks noChangeArrowheads="1"/>
          </p:cNvSpPr>
          <p:nvPr/>
        </p:nvSpPr>
        <p:spPr bwMode="auto">
          <a:xfrm>
            <a:off x="6572250" y="2794000"/>
            <a:ext cx="360363" cy="215900"/>
          </a:xfrm>
          <a:prstGeom prst="rect">
            <a:avLst/>
          </a:prstGeom>
          <a:noFill/>
          <a:ln w="25400">
            <a:solidFill>
              <a:schemeClr val="tx1"/>
            </a:solidFill>
            <a:miter lim="800000"/>
            <a:headEnd/>
            <a:tailEnd/>
          </a:ln>
        </p:spPr>
        <p:txBody>
          <a:bodyPr>
            <a:spAutoFit/>
          </a:bodyPr>
          <a:lstStyle/>
          <a:p>
            <a:endParaRPr lang="ru-RU"/>
          </a:p>
        </p:txBody>
      </p:sp>
      <p:cxnSp>
        <p:nvCxnSpPr>
          <p:cNvPr id="64" name="Прямая со стрелкой 63"/>
          <p:cNvCxnSpPr>
            <a:stCxn id="16400" idx="2"/>
            <a:endCxn id="16402" idx="0"/>
          </p:cNvCxnSpPr>
          <p:nvPr/>
        </p:nvCxnSpPr>
        <p:spPr>
          <a:xfrm rot="5400000">
            <a:off x="7950201" y="5911850"/>
            <a:ext cx="387350" cy="31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Прямая со стрелкой 73"/>
          <p:cNvCxnSpPr>
            <a:endCxn id="16403" idx="1"/>
          </p:cNvCxnSpPr>
          <p:nvPr/>
        </p:nvCxnSpPr>
        <p:spPr>
          <a:xfrm flipV="1">
            <a:off x="4143375" y="6532563"/>
            <a:ext cx="35401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Прямая со стрелкой 78"/>
          <p:cNvCxnSpPr/>
          <p:nvPr/>
        </p:nvCxnSpPr>
        <p:spPr>
          <a:xfrm rot="10800000" flipV="1">
            <a:off x="7283450" y="6527800"/>
            <a:ext cx="136525" cy="31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Прямая со стрелкой 83"/>
          <p:cNvCxnSpPr>
            <a:stCxn id="16399" idx="1"/>
          </p:cNvCxnSpPr>
          <p:nvPr/>
        </p:nvCxnSpPr>
        <p:spPr>
          <a:xfrm rot="10800000" flipV="1">
            <a:off x="3429000" y="5394325"/>
            <a:ext cx="1071563" cy="6778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6441" name="Group 61"/>
          <p:cNvGrpSpPr>
            <a:grpSpLocks/>
          </p:cNvGrpSpPr>
          <p:nvPr/>
        </p:nvGrpSpPr>
        <p:grpSpPr bwMode="auto">
          <a:xfrm>
            <a:off x="6500813" y="4359275"/>
            <a:ext cx="179387" cy="498475"/>
            <a:chOff x="1247" y="2565"/>
            <a:chExt cx="113" cy="314"/>
          </a:xfrm>
        </p:grpSpPr>
        <p:sp>
          <p:nvSpPr>
            <p:cNvPr id="16442" name="Line 57"/>
            <p:cNvSpPr>
              <a:spLocks noChangeShapeType="1"/>
            </p:cNvSpPr>
            <p:nvPr/>
          </p:nvSpPr>
          <p:spPr bwMode="auto">
            <a:xfrm>
              <a:off x="1247" y="2565"/>
              <a:ext cx="0" cy="314"/>
            </a:xfrm>
            <a:prstGeom prst="line">
              <a:avLst/>
            </a:prstGeom>
            <a:noFill/>
            <a:ln w="9525">
              <a:solidFill>
                <a:schemeClr val="tx1"/>
              </a:solidFill>
              <a:round/>
              <a:headEnd/>
              <a:tailEnd/>
            </a:ln>
          </p:spPr>
          <p:txBody>
            <a:bodyPr/>
            <a:lstStyle/>
            <a:p>
              <a:endParaRPr lang="ru-RU"/>
            </a:p>
          </p:txBody>
        </p:sp>
        <p:sp>
          <p:nvSpPr>
            <p:cNvPr id="16443" name="Line 59"/>
            <p:cNvSpPr>
              <a:spLocks noChangeShapeType="1"/>
            </p:cNvSpPr>
            <p:nvPr/>
          </p:nvSpPr>
          <p:spPr bwMode="auto">
            <a:xfrm>
              <a:off x="1247" y="2565"/>
              <a:ext cx="113" cy="3"/>
            </a:xfrm>
            <a:prstGeom prst="line">
              <a:avLst/>
            </a:prstGeom>
            <a:noFill/>
            <a:ln w="9525">
              <a:solidFill>
                <a:schemeClr val="tx1"/>
              </a:solidFill>
              <a:round/>
              <a:headEnd/>
              <a:tailEnd/>
            </a:ln>
          </p:spPr>
          <p:txBody>
            <a:bodyPr/>
            <a:lstStyle/>
            <a:p>
              <a:endParaRPr lang="ru-RU"/>
            </a:p>
          </p:txBody>
        </p:sp>
        <p:sp>
          <p:nvSpPr>
            <p:cNvPr id="16444" name="Line 60"/>
            <p:cNvSpPr>
              <a:spLocks noChangeShapeType="1"/>
            </p:cNvSpPr>
            <p:nvPr/>
          </p:nvSpPr>
          <p:spPr bwMode="auto">
            <a:xfrm>
              <a:off x="1247" y="2878"/>
              <a:ext cx="91" cy="0"/>
            </a:xfrm>
            <a:prstGeom prst="line">
              <a:avLst/>
            </a:prstGeom>
            <a:noFill/>
            <a:ln w="9525">
              <a:solidFill>
                <a:schemeClr val="tx1"/>
              </a:solidFill>
              <a:round/>
              <a:headEnd/>
              <a:tailEnd/>
            </a:ln>
          </p:spPr>
          <p:txBody>
            <a:bodyPr/>
            <a:lstStyle/>
            <a:p>
              <a:endParaRPr lang="ru-RU"/>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214282" y="142852"/>
            <a:ext cx="2214578" cy="857256"/>
          </a:xfrm>
          <a:solidFill>
            <a:srgbClr val="FF3399"/>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defRPr/>
            </a:pPr>
            <a:r>
              <a:rPr lang="ru-RU" sz="3200" b="1" kern="1200" spc="500" dirty="0" smtClean="0">
                <a:solidFill>
                  <a:srgbClr val="C00000"/>
                </a:solidFill>
                <a:effectLst>
                  <a:outerShdw blurRad="38100" dist="38100" dir="2700000" algn="tl">
                    <a:srgbClr val="000000">
                      <a:alpha val="43137"/>
                    </a:srgbClr>
                  </a:outerShdw>
                </a:effectLst>
                <a:latin typeface="Monotype Corsiva" pitchFamily="66" charset="0"/>
              </a:rPr>
              <a:t>Задание № 9</a:t>
            </a:r>
            <a:r>
              <a:rPr lang="ru-RU" sz="3200" b="1" kern="1200" spc="500" baseline="30000" dirty="0" smtClean="0">
                <a:solidFill>
                  <a:srgbClr val="C00000"/>
                </a:solidFill>
                <a:effectLst>
                  <a:outerShdw blurRad="38100" dist="38100" dir="2700000" algn="tl">
                    <a:srgbClr val="000000">
                      <a:alpha val="43137"/>
                    </a:srgbClr>
                  </a:outerShdw>
                </a:effectLst>
                <a:latin typeface="Monotype Corsiva" pitchFamily="66" charset="0"/>
              </a:rPr>
              <a:t>б</a:t>
            </a:r>
            <a:endParaRPr lang="ru-RU" sz="3200" kern="1200" dirty="0"/>
          </a:p>
        </p:txBody>
      </p:sp>
      <p:sp>
        <p:nvSpPr>
          <p:cNvPr id="17413" name="TextBox 3"/>
          <p:cNvSpPr txBox="1">
            <a:spLocks noChangeArrowheads="1"/>
          </p:cNvSpPr>
          <p:nvPr/>
        </p:nvSpPr>
        <p:spPr bwMode="auto">
          <a:xfrm>
            <a:off x="4143375" y="0"/>
            <a:ext cx="1357313" cy="646113"/>
          </a:xfrm>
          <a:prstGeom prst="rect">
            <a:avLst/>
          </a:prstGeom>
          <a:noFill/>
          <a:ln w="25400">
            <a:solidFill>
              <a:schemeClr val="tx1"/>
            </a:solidFill>
            <a:miter lim="800000"/>
            <a:headEnd/>
            <a:tailEnd/>
          </a:ln>
        </p:spPr>
        <p:txBody>
          <a:bodyPr>
            <a:spAutoFit/>
          </a:bodyPr>
          <a:lstStyle/>
          <a:p>
            <a:pPr algn="ctr"/>
            <a:r>
              <a:rPr lang="ru-RU"/>
              <a:t>4</a:t>
            </a:r>
            <a:r>
              <a:rPr lang="en-US"/>
              <a:t>x</a:t>
            </a:r>
            <a:r>
              <a:rPr lang="en-US" baseline="30000"/>
              <a:t>2</a:t>
            </a:r>
            <a:r>
              <a:rPr lang="en-US"/>
              <a:t>+2y=64</a:t>
            </a:r>
          </a:p>
          <a:p>
            <a:pPr algn="ctr"/>
            <a:r>
              <a:rPr lang="en-US"/>
              <a:t>2x</a:t>
            </a:r>
            <a:r>
              <a:rPr lang="en-US" baseline="30000"/>
              <a:t>2</a:t>
            </a:r>
            <a:r>
              <a:rPr lang="en-US"/>
              <a:t>-y=4</a:t>
            </a:r>
            <a:endParaRPr lang="ru-RU"/>
          </a:p>
        </p:txBody>
      </p:sp>
      <p:sp>
        <p:nvSpPr>
          <p:cNvPr id="5" name="TextBox 4"/>
          <p:cNvSpPr txBox="1"/>
          <p:nvPr/>
        </p:nvSpPr>
        <p:spPr>
          <a:xfrm>
            <a:off x="214282" y="4786322"/>
            <a:ext cx="2000264" cy="1938992"/>
          </a:xfrm>
          <a:prstGeom prst="rect">
            <a:avLst/>
          </a:prstGeom>
          <a:blipFill dpi="0" rotWithShape="1">
            <a:blip r:embed="rId2" cstate="print">
              <a:alphaModFix amt="53000"/>
            </a:blip>
            <a:srcRect/>
            <a:stretch>
              <a:fillRect/>
            </a:stretch>
          </a:blipFill>
          <a:ln w="254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defRPr/>
            </a:pPr>
            <a:r>
              <a:rPr lang="ru-RU" sz="2000" b="1" dirty="0"/>
              <a:t>Решите систему уравнений и укажите способ её решения</a:t>
            </a:r>
          </a:p>
        </p:txBody>
      </p:sp>
      <p:sp>
        <p:nvSpPr>
          <p:cNvPr id="17417" name="TextBox 5"/>
          <p:cNvSpPr txBox="1">
            <a:spLocks noChangeArrowheads="1"/>
          </p:cNvSpPr>
          <p:nvPr/>
        </p:nvSpPr>
        <p:spPr bwMode="auto">
          <a:xfrm>
            <a:off x="2143125" y="3571875"/>
            <a:ext cx="1500188" cy="646113"/>
          </a:xfrm>
          <a:prstGeom prst="rect">
            <a:avLst/>
          </a:prstGeom>
          <a:noFill/>
          <a:ln w="25400">
            <a:solidFill>
              <a:schemeClr val="tx1"/>
            </a:solidFill>
            <a:miter lim="800000"/>
            <a:headEnd/>
            <a:tailEnd/>
          </a:ln>
        </p:spPr>
        <p:txBody>
          <a:bodyPr>
            <a:spAutoFit/>
          </a:bodyPr>
          <a:lstStyle/>
          <a:p>
            <a:pPr algn="ctr"/>
            <a:r>
              <a:rPr lang="en-US"/>
              <a:t> </a:t>
            </a:r>
            <a:r>
              <a:rPr lang="ru-RU"/>
              <a:t>    </a:t>
            </a:r>
            <a:r>
              <a:rPr lang="en-US"/>
              <a:t>+2y=64</a:t>
            </a:r>
            <a:endParaRPr lang="ru-RU"/>
          </a:p>
          <a:p>
            <a:r>
              <a:rPr lang="en-US"/>
              <a:t>  x=</a:t>
            </a:r>
          </a:p>
        </p:txBody>
      </p:sp>
      <p:sp>
        <p:nvSpPr>
          <p:cNvPr id="17418" name="TextBox 8"/>
          <p:cNvSpPr txBox="1">
            <a:spLocks noChangeArrowheads="1"/>
          </p:cNvSpPr>
          <p:nvPr/>
        </p:nvSpPr>
        <p:spPr bwMode="auto">
          <a:xfrm>
            <a:off x="1714500" y="2786063"/>
            <a:ext cx="1357313" cy="646112"/>
          </a:xfrm>
          <a:prstGeom prst="rect">
            <a:avLst/>
          </a:prstGeom>
          <a:noFill/>
          <a:ln w="25400">
            <a:solidFill>
              <a:schemeClr val="tx1"/>
            </a:solidFill>
            <a:miter lim="800000"/>
            <a:headEnd/>
            <a:tailEnd/>
          </a:ln>
        </p:spPr>
        <p:txBody>
          <a:bodyPr>
            <a:spAutoFit/>
          </a:bodyPr>
          <a:lstStyle/>
          <a:p>
            <a:pPr algn="ctr"/>
            <a:r>
              <a:rPr lang="en-US"/>
              <a:t>4x</a:t>
            </a:r>
            <a:r>
              <a:rPr lang="en-US" baseline="30000"/>
              <a:t>2</a:t>
            </a:r>
            <a:r>
              <a:rPr lang="en-US"/>
              <a:t>+2y=64</a:t>
            </a:r>
          </a:p>
          <a:p>
            <a:r>
              <a:rPr lang="en-US"/>
              <a:t> x=</a:t>
            </a:r>
          </a:p>
        </p:txBody>
      </p:sp>
      <p:sp>
        <p:nvSpPr>
          <p:cNvPr id="17419" name="TextBox 9"/>
          <p:cNvSpPr txBox="1">
            <a:spLocks noChangeArrowheads="1"/>
          </p:cNvSpPr>
          <p:nvPr/>
        </p:nvSpPr>
        <p:spPr bwMode="auto">
          <a:xfrm>
            <a:off x="3929063" y="2357438"/>
            <a:ext cx="1785937" cy="923925"/>
          </a:xfrm>
          <a:prstGeom prst="rect">
            <a:avLst/>
          </a:prstGeom>
          <a:noFill/>
          <a:ln w="25400">
            <a:solidFill>
              <a:schemeClr val="tx1"/>
            </a:solidFill>
            <a:miter lim="800000"/>
            <a:headEnd/>
            <a:tailEnd/>
          </a:ln>
        </p:spPr>
        <p:txBody>
          <a:bodyPr>
            <a:spAutoFit/>
          </a:bodyPr>
          <a:lstStyle/>
          <a:p>
            <a:endParaRPr lang="en-US"/>
          </a:p>
          <a:p>
            <a:r>
              <a:rPr lang="en-US"/>
              <a:t>x=         ;      ≥0</a:t>
            </a:r>
          </a:p>
          <a:p>
            <a:r>
              <a:rPr lang="en-US"/>
              <a:t> </a:t>
            </a:r>
          </a:p>
        </p:txBody>
      </p:sp>
      <p:sp>
        <p:nvSpPr>
          <p:cNvPr id="17420" name="TextBox 10"/>
          <p:cNvSpPr txBox="1">
            <a:spLocks noChangeArrowheads="1"/>
          </p:cNvSpPr>
          <p:nvPr/>
        </p:nvSpPr>
        <p:spPr bwMode="auto">
          <a:xfrm>
            <a:off x="2214563" y="4714875"/>
            <a:ext cx="1357312" cy="646113"/>
          </a:xfrm>
          <a:prstGeom prst="rect">
            <a:avLst/>
          </a:prstGeom>
          <a:noFill/>
          <a:ln w="25400">
            <a:solidFill>
              <a:schemeClr val="tx1"/>
            </a:solidFill>
            <a:miter lim="800000"/>
            <a:headEnd/>
            <a:tailEnd/>
          </a:ln>
        </p:spPr>
        <p:txBody>
          <a:bodyPr>
            <a:spAutoFit/>
          </a:bodyPr>
          <a:lstStyle/>
          <a:p>
            <a:pPr algn="ctr"/>
            <a:r>
              <a:rPr lang="en-US"/>
              <a:t>x=</a:t>
            </a:r>
          </a:p>
          <a:p>
            <a:pPr algn="ctr"/>
            <a:r>
              <a:rPr lang="en-US"/>
              <a:t>y=</a:t>
            </a:r>
            <a:endParaRPr lang="ru-RU"/>
          </a:p>
        </p:txBody>
      </p:sp>
      <p:sp>
        <p:nvSpPr>
          <p:cNvPr id="17421" name="TextBox 11"/>
          <p:cNvSpPr txBox="1">
            <a:spLocks noChangeArrowheads="1"/>
          </p:cNvSpPr>
          <p:nvPr/>
        </p:nvSpPr>
        <p:spPr bwMode="auto">
          <a:xfrm>
            <a:off x="4143375" y="785813"/>
            <a:ext cx="1357313" cy="646112"/>
          </a:xfrm>
          <a:prstGeom prst="rect">
            <a:avLst/>
          </a:prstGeom>
          <a:noFill/>
          <a:ln w="25400">
            <a:solidFill>
              <a:schemeClr val="tx1"/>
            </a:solidFill>
            <a:miter lim="800000"/>
            <a:headEnd/>
            <a:tailEnd/>
          </a:ln>
        </p:spPr>
        <p:txBody>
          <a:bodyPr>
            <a:spAutoFit/>
          </a:bodyPr>
          <a:lstStyle/>
          <a:p>
            <a:pPr algn="ctr"/>
            <a:r>
              <a:rPr lang="en-US"/>
              <a:t>4x</a:t>
            </a:r>
            <a:r>
              <a:rPr lang="en-US" baseline="30000"/>
              <a:t>2</a:t>
            </a:r>
            <a:r>
              <a:rPr lang="en-US"/>
              <a:t>+2y=64</a:t>
            </a:r>
          </a:p>
          <a:p>
            <a:pPr algn="ctr"/>
            <a:r>
              <a:rPr lang="ru-RU"/>
              <a:t>          </a:t>
            </a:r>
            <a:r>
              <a:rPr lang="en-US"/>
              <a:t>=8</a:t>
            </a:r>
            <a:endParaRPr lang="ru-RU"/>
          </a:p>
        </p:txBody>
      </p:sp>
      <p:sp>
        <p:nvSpPr>
          <p:cNvPr id="17422" name="TextBox 12"/>
          <p:cNvSpPr txBox="1">
            <a:spLocks noChangeArrowheads="1"/>
          </p:cNvSpPr>
          <p:nvPr/>
        </p:nvSpPr>
        <p:spPr bwMode="auto">
          <a:xfrm>
            <a:off x="6500813" y="2786063"/>
            <a:ext cx="1357312" cy="646112"/>
          </a:xfrm>
          <a:prstGeom prst="rect">
            <a:avLst/>
          </a:prstGeom>
          <a:noFill/>
          <a:ln w="25400">
            <a:solidFill>
              <a:schemeClr val="tx1"/>
            </a:solidFill>
            <a:miter lim="800000"/>
            <a:headEnd/>
            <a:tailEnd/>
          </a:ln>
        </p:spPr>
        <p:txBody>
          <a:bodyPr>
            <a:spAutoFit/>
          </a:bodyPr>
          <a:lstStyle/>
          <a:p>
            <a:pPr algn="ctr"/>
            <a:r>
              <a:rPr lang="en-US"/>
              <a:t>4x</a:t>
            </a:r>
            <a:r>
              <a:rPr lang="en-US" baseline="30000"/>
              <a:t>2</a:t>
            </a:r>
            <a:r>
              <a:rPr lang="en-US"/>
              <a:t>+2y=64</a:t>
            </a:r>
          </a:p>
          <a:p>
            <a:r>
              <a:rPr lang="en-US"/>
              <a:t>x=</a:t>
            </a:r>
          </a:p>
        </p:txBody>
      </p:sp>
      <p:sp>
        <p:nvSpPr>
          <p:cNvPr id="17423" name="TextBox 13"/>
          <p:cNvSpPr txBox="1">
            <a:spLocks noChangeArrowheads="1"/>
          </p:cNvSpPr>
          <p:nvPr/>
        </p:nvSpPr>
        <p:spPr bwMode="auto">
          <a:xfrm>
            <a:off x="4143375" y="1571625"/>
            <a:ext cx="1357313" cy="646113"/>
          </a:xfrm>
          <a:prstGeom prst="rect">
            <a:avLst/>
          </a:prstGeom>
          <a:noFill/>
          <a:ln w="25400">
            <a:solidFill>
              <a:schemeClr val="tx1"/>
            </a:solidFill>
            <a:miter lim="800000"/>
            <a:headEnd/>
            <a:tailEnd/>
          </a:ln>
        </p:spPr>
        <p:txBody>
          <a:bodyPr>
            <a:spAutoFit/>
          </a:bodyPr>
          <a:lstStyle/>
          <a:p>
            <a:pPr algn="ctr"/>
            <a:r>
              <a:rPr lang="en-US"/>
              <a:t>4x</a:t>
            </a:r>
            <a:r>
              <a:rPr lang="en-US" baseline="30000"/>
              <a:t>2</a:t>
            </a:r>
            <a:r>
              <a:rPr lang="en-US"/>
              <a:t>+2y=64</a:t>
            </a:r>
          </a:p>
          <a:p>
            <a:pPr algn="ctr"/>
            <a:endParaRPr lang="en-US"/>
          </a:p>
        </p:txBody>
      </p:sp>
      <p:sp>
        <p:nvSpPr>
          <p:cNvPr id="15" name="Левая фигурная скобка 14"/>
          <p:cNvSpPr/>
          <p:nvPr/>
        </p:nvSpPr>
        <p:spPr>
          <a:xfrm>
            <a:off x="4143375" y="142875"/>
            <a:ext cx="142875" cy="4286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17425" name="TextBox 17"/>
          <p:cNvSpPr txBox="1">
            <a:spLocks noChangeArrowheads="1"/>
          </p:cNvSpPr>
          <p:nvPr/>
        </p:nvSpPr>
        <p:spPr bwMode="auto">
          <a:xfrm>
            <a:off x="4357688" y="2428875"/>
            <a:ext cx="1071562" cy="179388"/>
          </a:xfrm>
          <a:prstGeom prst="rect">
            <a:avLst/>
          </a:prstGeom>
          <a:noFill/>
          <a:ln w="25400">
            <a:solidFill>
              <a:schemeClr val="tx1"/>
            </a:solidFill>
            <a:miter lim="800000"/>
            <a:headEnd/>
            <a:tailEnd/>
          </a:ln>
        </p:spPr>
        <p:txBody>
          <a:bodyPr>
            <a:spAutoFit/>
          </a:bodyPr>
          <a:lstStyle/>
          <a:p>
            <a:endParaRPr lang="ru-RU"/>
          </a:p>
        </p:txBody>
      </p:sp>
      <p:sp>
        <p:nvSpPr>
          <p:cNvPr id="17426" name="TextBox 18"/>
          <p:cNvSpPr txBox="1">
            <a:spLocks noChangeArrowheads="1"/>
          </p:cNvSpPr>
          <p:nvPr/>
        </p:nvSpPr>
        <p:spPr bwMode="auto">
          <a:xfrm>
            <a:off x="4429125" y="2714625"/>
            <a:ext cx="215900" cy="215900"/>
          </a:xfrm>
          <a:prstGeom prst="rect">
            <a:avLst/>
          </a:prstGeom>
          <a:noFill/>
          <a:ln w="25400">
            <a:solidFill>
              <a:schemeClr val="tx1"/>
            </a:solidFill>
            <a:miter lim="800000"/>
            <a:headEnd/>
            <a:tailEnd/>
          </a:ln>
        </p:spPr>
        <p:txBody>
          <a:bodyPr>
            <a:spAutoFit/>
          </a:bodyPr>
          <a:lstStyle/>
          <a:p>
            <a:endParaRPr lang="ru-RU"/>
          </a:p>
        </p:txBody>
      </p:sp>
      <p:sp>
        <p:nvSpPr>
          <p:cNvPr id="17427" name="TextBox 19"/>
          <p:cNvSpPr txBox="1">
            <a:spLocks noChangeArrowheads="1"/>
          </p:cNvSpPr>
          <p:nvPr/>
        </p:nvSpPr>
        <p:spPr bwMode="auto">
          <a:xfrm>
            <a:off x="4357688" y="2643188"/>
            <a:ext cx="347662" cy="369887"/>
          </a:xfrm>
          <a:prstGeom prst="rect">
            <a:avLst/>
          </a:prstGeom>
          <a:noFill/>
          <a:ln w="25400">
            <a:solidFill>
              <a:schemeClr val="tx1"/>
            </a:solidFill>
            <a:miter lim="800000"/>
            <a:headEnd/>
            <a:tailEnd/>
          </a:ln>
        </p:spPr>
        <p:txBody>
          <a:bodyPr>
            <a:spAutoFit/>
          </a:bodyPr>
          <a:lstStyle/>
          <a:p>
            <a:endParaRPr lang="ru-RU"/>
          </a:p>
        </p:txBody>
      </p:sp>
      <p:sp>
        <p:nvSpPr>
          <p:cNvPr id="17428" name="TextBox 20"/>
          <p:cNvSpPr txBox="1">
            <a:spLocks noChangeArrowheads="1"/>
          </p:cNvSpPr>
          <p:nvPr/>
        </p:nvSpPr>
        <p:spPr bwMode="auto">
          <a:xfrm>
            <a:off x="5000625" y="2714625"/>
            <a:ext cx="215900" cy="215900"/>
          </a:xfrm>
          <a:prstGeom prst="rect">
            <a:avLst/>
          </a:prstGeom>
          <a:noFill/>
          <a:ln w="25400">
            <a:solidFill>
              <a:schemeClr val="tx1"/>
            </a:solidFill>
            <a:miter lim="800000"/>
            <a:headEnd/>
            <a:tailEnd/>
          </a:ln>
        </p:spPr>
        <p:txBody>
          <a:bodyPr>
            <a:spAutoFit/>
          </a:bodyPr>
          <a:lstStyle/>
          <a:p>
            <a:endParaRPr lang="ru-RU"/>
          </a:p>
        </p:txBody>
      </p:sp>
      <p:sp>
        <p:nvSpPr>
          <p:cNvPr id="17429" name="TextBox 21"/>
          <p:cNvSpPr txBox="1">
            <a:spLocks noChangeArrowheads="1"/>
          </p:cNvSpPr>
          <p:nvPr/>
        </p:nvSpPr>
        <p:spPr bwMode="auto">
          <a:xfrm>
            <a:off x="3357563" y="5643563"/>
            <a:ext cx="2894012" cy="392112"/>
          </a:xfrm>
          <a:prstGeom prst="rect">
            <a:avLst/>
          </a:prstGeom>
          <a:noFill/>
          <a:ln w="25400">
            <a:solidFill>
              <a:schemeClr val="tx1"/>
            </a:solidFill>
            <a:miter lim="800000"/>
            <a:headEnd/>
            <a:tailEnd/>
          </a:ln>
        </p:spPr>
        <p:txBody>
          <a:bodyPr>
            <a:spAutoFit/>
          </a:bodyPr>
          <a:lstStyle/>
          <a:p>
            <a:r>
              <a:rPr lang="ru-RU"/>
              <a:t>Ответ: (     ;     ) ; (     ;    ) </a:t>
            </a:r>
          </a:p>
        </p:txBody>
      </p:sp>
      <p:sp>
        <p:nvSpPr>
          <p:cNvPr id="24" name="Левая фигурная скобка 23"/>
          <p:cNvSpPr/>
          <p:nvPr/>
        </p:nvSpPr>
        <p:spPr>
          <a:xfrm>
            <a:off x="4143375" y="928688"/>
            <a:ext cx="142875" cy="4286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25" name="Левая фигурная скобка 24"/>
          <p:cNvSpPr/>
          <p:nvPr/>
        </p:nvSpPr>
        <p:spPr>
          <a:xfrm>
            <a:off x="4143375" y="1643063"/>
            <a:ext cx="142875" cy="4286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17432" name="TextBox 25"/>
          <p:cNvSpPr txBox="1">
            <a:spLocks noChangeArrowheads="1"/>
          </p:cNvSpPr>
          <p:nvPr/>
        </p:nvSpPr>
        <p:spPr bwMode="auto">
          <a:xfrm>
            <a:off x="4357688" y="1928813"/>
            <a:ext cx="1071562" cy="179387"/>
          </a:xfrm>
          <a:prstGeom prst="rect">
            <a:avLst/>
          </a:prstGeom>
          <a:noFill/>
          <a:ln w="25400">
            <a:solidFill>
              <a:schemeClr val="tx1"/>
            </a:solidFill>
            <a:miter lim="800000"/>
            <a:headEnd/>
            <a:tailEnd/>
          </a:ln>
        </p:spPr>
        <p:txBody>
          <a:bodyPr>
            <a:spAutoFit/>
          </a:bodyPr>
          <a:lstStyle/>
          <a:p>
            <a:endParaRPr lang="ru-RU"/>
          </a:p>
        </p:txBody>
      </p:sp>
      <p:cxnSp>
        <p:nvCxnSpPr>
          <p:cNvPr id="28" name="Прямая со стрелкой 27"/>
          <p:cNvCxnSpPr>
            <a:stCxn id="17413" idx="2"/>
            <a:endCxn id="17421" idx="0"/>
          </p:cNvCxnSpPr>
          <p:nvPr/>
        </p:nvCxnSpPr>
        <p:spPr>
          <a:xfrm rot="5400000">
            <a:off x="4752975" y="715963"/>
            <a:ext cx="138113"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a:stCxn id="17421" idx="2"/>
            <a:endCxn id="17423" idx="0"/>
          </p:cNvCxnSpPr>
          <p:nvPr/>
        </p:nvCxnSpPr>
        <p:spPr>
          <a:xfrm rot="5400000">
            <a:off x="4752976" y="1501775"/>
            <a:ext cx="138112"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a:stCxn id="17423" idx="2"/>
            <a:endCxn id="17419" idx="0"/>
          </p:cNvCxnSpPr>
          <p:nvPr/>
        </p:nvCxnSpPr>
        <p:spPr>
          <a:xfrm rot="5400000">
            <a:off x="4752182" y="2288381"/>
            <a:ext cx="139700"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436" name="TextBox 35"/>
          <p:cNvSpPr txBox="1">
            <a:spLocks noChangeArrowheads="1"/>
          </p:cNvSpPr>
          <p:nvPr/>
        </p:nvSpPr>
        <p:spPr bwMode="auto">
          <a:xfrm>
            <a:off x="2143125" y="3143250"/>
            <a:ext cx="215900" cy="215900"/>
          </a:xfrm>
          <a:prstGeom prst="rect">
            <a:avLst/>
          </a:prstGeom>
          <a:noFill/>
          <a:ln w="25400">
            <a:solidFill>
              <a:schemeClr val="tx1"/>
            </a:solidFill>
            <a:miter lim="800000"/>
            <a:headEnd/>
            <a:tailEnd/>
          </a:ln>
        </p:spPr>
        <p:txBody>
          <a:bodyPr>
            <a:spAutoFit/>
          </a:bodyPr>
          <a:lstStyle/>
          <a:p>
            <a:endParaRPr lang="ru-RU"/>
          </a:p>
        </p:txBody>
      </p:sp>
      <p:sp>
        <p:nvSpPr>
          <p:cNvPr id="17437" name="TextBox 37"/>
          <p:cNvSpPr txBox="1">
            <a:spLocks noChangeArrowheads="1"/>
          </p:cNvSpPr>
          <p:nvPr/>
        </p:nvSpPr>
        <p:spPr bwMode="auto">
          <a:xfrm>
            <a:off x="6856413" y="3173413"/>
            <a:ext cx="215900" cy="215900"/>
          </a:xfrm>
          <a:prstGeom prst="rect">
            <a:avLst/>
          </a:prstGeom>
          <a:noFill/>
          <a:ln w="25400">
            <a:solidFill>
              <a:schemeClr val="tx1"/>
            </a:solidFill>
            <a:miter lim="800000"/>
            <a:headEnd/>
            <a:tailEnd/>
          </a:ln>
        </p:spPr>
        <p:txBody>
          <a:bodyPr>
            <a:spAutoFit/>
          </a:bodyPr>
          <a:lstStyle/>
          <a:p>
            <a:endParaRPr lang="ru-RU"/>
          </a:p>
        </p:txBody>
      </p:sp>
      <p:sp>
        <p:nvSpPr>
          <p:cNvPr id="17438" name="TextBox 38"/>
          <p:cNvSpPr txBox="1">
            <a:spLocks noChangeArrowheads="1"/>
          </p:cNvSpPr>
          <p:nvPr/>
        </p:nvSpPr>
        <p:spPr bwMode="auto">
          <a:xfrm>
            <a:off x="2357438" y="3643313"/>
            <a:ext cx="215900" cy="215900"/>
          </a:xfrm>
          <a:prstGeom prst="rect">
            <a:avLst/>
          </a:prstGeom>
          <a:noFill/>
          <a:ln w="25400">
            <a:solidFill>
              <a:schemeClr val="tx1"/>
            </a:solidFill>
            <a:miter lim="800000"/>
            <a:headEnd/>
            <a:tailEnd/>
          </a:ln>
        </p:spPr>
        <p:txBody>
          <a:bodyPr>
            <a:spAutoFit/>
          </a:bodyPr>
          <a:lstStyle/>
          <a:p>
            <a:endParaRPr lang="ru-RU"/>
          </a:p>
        </p:txBody>
      </p:sp>
      <p:sp>
        <p:nvSpPr>
          <p:cNvPr id="17439" name="TextBox 40"/>
          <p:cNvSpPr txBox="1">
            <a:spLocks noChangeArrowheads="1"/>
          </p:cNvSpPr>
          <p:nvPr/>
        </p:nvSpPr>
        <p:spPr bwMode="auto">
          <a:xfrm>
            <a:off x="3071813" y="4786313"/>
            <a:ext cx="215900" cy="215900"/>
          </a:xfrm>
          <a:prstGeom prst="rect">
            <a:avLst/>
          </a:prstGeom>
          <a:noFill/>
          <a:ln w="25400">
            <a:solidFill>
              <a:schemeClr val="tx1"/>
            </a:solidFill>
            <a:miter lim="800000"/>
            <a:headEnd/>
            <a:tailEnd/>
          </a:ln>
        </p:spPr>
        <p:txBody>
          <a:bodyPr>
            <a:spAutoFit/>
          </a:bodyPr>
          <a:lstStyle/>
          <a:p>
            <a:endParaRPr lang="ru-RU"/>
          </a:p>
        </p:txBody>
      </p:sp>
      <p:sp>
        <p:nvSpPr>
          <p:cNvPr id="17440" name="TextBox 41"/>
          <p:cNvSpPr txBox="1">
            <a:spLocks noChangeArrowheads="1"/>
          </p:cNvSpPr>
          <p:nvPr/>
        </p:nvSpPr>
        <p:spPr bwMode="auto">
          <a:xfrm>
            <a:off x="3071813" y="5072063"/>
            <a:ext cx="215900" cy="215900"/>
          </a:xfrm>
          <a:prstGeom prst="rect">
            <a:avLst/>
          </a:prstGeom>
          <a:noFill/>
          <a:ln w="25400">
            <a:solidFill>
              <a:schemeClr val="tx1"/>
            </a:solidFill>
            <a:miter lim="800000"/>
            <a:headEnd/>
            <a:tailEnd/>
          </a:ln>
        </p:spPr>
        <p:txBody>
          <a:bodyPr>
            <a:spAutoFit/>
          </a:bodyPr>
          <a:lstStyle/>
          <a:p>
            <a:endParaRPr lang="ru-RU"/>
          </a:p>
        </p:txBody>
      </p:sp>
      <p:sp>
        <p:nvSpPr>
          <p:cNvPr id="17441" name="TextBox 42"/>
          <p:cNvSpPr txBox="1">
            <a:spLocks noChangeArrowheads="1"/>
          </p:cNvSpPr>
          <p:nvPr/>
        </p:nvSpPr>
        <p:spPr bwMode="auto">
          <a:xfrm>
            <a:off x="6215063" y="4643438"/>
            <a:ext cx="1357312" cy="646112"/>
          </a:xfrm>
          <a:prstGeom prst="rect">
            <a:avLst/>
          </a:prstGeom>
          <a:noFill/>
          <a:ln w="25400">
            <a:solidFill>
              <a:schemeClr val="tx1"/>
            </a:solidFill>
            <a:miter lim="800000"/>
            <a:headEnd/>
            <a:tailEnd/>
          </a:ln>
        </p:spPr>
        <p:txBody>
          <a:bodyPr>
            <a:spAutoFit/>
          </a:bodyPr>
          <a:lstStyle/>
          <a:p>
            <a:pPr algn="ctr"/>
            <a:r>
              <a:rPr lang="en-US"/>
              <a:t>x=</a:t>
            </a:r>
          </a:p>
          <a:p>
            <a:pPr algn="ctr"/>
            <a:r>
              <a:rPr lang="en-US"/>
              <a:t>y=</a:t>
            </a:r>
            <a:endParaRPr lang="ru-RU"/>
          </a:p>
        </p:txBody>
      </p:sp>
      <p:sp>
        <p:nvSpPr>
          <p:cNvPr id="17442" name="TextBox 43"/>
          <p:cNvSpPr txBox="1">
            <a:spLocks noChangeArrowheads="1"/>
          </p:cNvSpPr>
          <p:nvPr/>
        </p:nvSpPr>
        <p:spPr bwMode="auto">
          <a:xfrm>
            <a:off x="7072313" y="4714875"/>
            <a:ext cx="215900" cy="215900"/>
          </a:xfrm>
          <a:prstGeom prst="rect">
            <a:avLst/>
          </a:prstGeom>
          <a:noFill/>
          <a:ln w="25400">
            <a:solidFill>
              <a:schemeClr val="tx1"/>
            </a:solidFill>
            <a:miter lim="800000"/>
            <a:headEnd/>
            <a:tailEnd/>
          </a:ln>
        </p:spPr>
        <p:txBody>
          <a:bodyPr>
            <a:spAutoFit/>
          </a:bodyPr>
          <a:lstStyle/>
          <a:p>
            <a:endParaRPr lang="ru-RU"/>
          </a:p>
        </p:txBody>
      </p:sp>
      <p:sp>
        <p:nvSpPr>
          <p:cNvPr id="17443" name="TextBox 44"/>
          <p:cNvSpPr txBox="1">
            <a:spLocks noChangeArrowheads="1"/>
          </p:cNvSpPr>
          <p:nvPr/>
        </p:nvSpPr>
        <p:spPr bwMode="auto">
          <a:xfrm>
            <a:off x="7072313" y="5000625"/>
            <a:ext cx="215900" cy="215900"/>
          </a:xfrm>
          <a:prstGeom prst="rect">
            <a:avLst/>
          </a:prstGeom>
          <a:noFill/>
          <a:ln w="25400">
            <a:solidFill>
              <a:schemeClr val="tx1"/>
            </a:solidFill>
            <a:miter lim="800000"/>
            <a:headEnd/>
            <a:tailEnd/>
          </a:ln>
        </p:spPr>
        <p:txBody>
          <a:bodyPr>
            <a:spAutoFit/>
          </a:bodyPr>
          <a:lstStyle/>
          <a:p>
            <a:endParaRPr lang="ru-RU"/>
          </a:p>
        </p:txBody>
      </p:sp>
      <p:sp>
        <p:nvSpPr>
          <p:cNvPr id="17444" name="TextBox 45"/>
          <p:cNvSpPr txBox="1">
            <a:spLocks noChangeArrowheads="1"/>
          </p:cNvSpPr>
          <p:nvPr/>
        </p:nvSpPr>
        <p:spPr bwMode="auto">
          <a:xfrm>
            <a:off x="5643563" y="3571875"/>
            <a:ext cx="1500187" cy="646113"/>
          </a:xfrm>
          <a:prstGeom prst="rect">
            <a:avLst/>
          </a:prstGeom>
          <a:noFill/>
          <a:ln w="25400">
            <a:solidFill>
              <a:schemeClr val="tx1"/>
            </a:solidFill>
            <a:miter lim="800000"/>
            <a:headEnd/>
            <a:tailEnd/>
          </a:ln>
        </p:spPr>
        <p:txBody>
          <a:bodyPr>
            <a:spAutoFit/>
          </a:bodyPr>
          <a:lstStyle/>
          <a:p>
            <a:pPr algn="ctr"/>
            <a:r>
              <a:rPr lang="en-US"/>
              <a:t> +2y=64</a:t>
            </a:r>
          </a:p>
          <a:p>
            <a:r>
              <a:rPr lang="en-US"/>
              <a:t>x=</a:t>
            </a:r>
          </a:p>
        </p:txBody>
      </p:sp>
      <p:sp>
        <p:nvSpPr>
          <p:cNvPr id="17445" name="TextBox 46"/>
          <p:cNvSpPr txBox="1">
            <a:spLocks noChangeArrowheads="1"/>
          </p:cNvSpPr>
          <p:nvPr/>
        </p:nvSpPr>
        <p:spPr bwMode="auto">
          <a:xfrm>
            <a:off x="5786438" y="3643313"/>
            <a:ext cx="215900" cy="215900"/>
          </a:xfrm>
          <a:prstGeom prst="rect">
            <a:avLst/>
          </a:prstGeom>
          <a:noFill/>
          <a:ln w="25400">
            <a:solidFill>
              <a:schemeClr val="tx1"/>
            </a:solidFill>
            <a:miter lim="800000"/>
            <a:headEnd/>
            <a:tailEnd/>
          </a:ln>
        </p:spPr>
        <p:txBody>
          <a:bodyPr>
            <a:spAutoFit/>
          </a:bodyPr>
          <a:lstStyle/>
          <a:p>
            <a:endParaRPr lang="ru-RU"/>
          </a:p>
        </p:txBody>
      </p:sp>
      <p:sp>
        <p:nvSpPr>
          <p:cNvPr id="17446" name="TextBox 47"/>
          <p:cNvSpPr txBox="1">
            <a:spLocks noChangeArrowheads="1"/>
          </p:cNvSpPr>
          <p:nvPr/>
        </p:nvSpPr>
        <p:spPr bwMode="auto">
          <a:xfrm>
            <a:off x="6035675" y="3929063"/>
            <a:ext cx="215900" cy="215900"/>
          </a:xfrm>
          <a:prstGeom prst="rect">
            <a:avLst/>
          </a:prstGeom>
          <a:noFill/>
          <a:ln w="25400">
            <a:solidFill>
              <a:schemeClr val="tx1"/>
            </a:solidFill>
            <a:miter lim="800000"/>
            <a:headEnd/>
            <a:tailEnd/>
          </a:ln>
        </p:spPr>
        <p:txBody>
          <a:bodyPr>
            <a:spAutoFit/>
          </a:bodyPr>
          <a:lstStyle/>
          <a:p>
            <a:endParaRPr lang="ru-RU"/>
          </a:p>
        </p:txBody>
      </p:sp>
      <p:sp>
        <p:nvSpPr>
          <p:cNvPr id="17447" name="TextBox 48"/>
          <p:cNvSpPr txBox="1">
            <a:spLocks noChangeArrowheads="1"/>
          </p:cNvSpPr>
          <p:nvPr/>
        </p:nvSpPr>
        <p:spPr bwMode="auto">
          <a:xfrm>
            <a:off x="4286250" y="5715000"/>
            <a:ext cx="215900" cy="215900"/>
          </a:xfrm>
          <a:prstGeom prst="rect">
            <a:avLst/>
          </a:prstGeom>
          <a:noFill/>
          <a:ln w="25400">
            <a:solidFill>
              <a:schemeClr val="tx1"/>
            </a:solidFill>
            <a:miter lim="800000"/>
            <a:headEnd/>
            <a:tailEnd/>
          </a:ln>
        </p:spPr>
        <p:txBody>
          <a:bodyPr>
            <a:spAutoFit/>
          </a:bodyPr>
          <a:lstStyle/>
          <a:p>
            <a:endParaRPr lang="ru-RU"/>
          </a:p>
        </p:txBody>
      </p:sp>
      <p:sp>
        <p:nvSpPr>
          <p:cNvPr id="17448" name="TextBox 49"/>
          <p:cNvSpPr txBox="1">
            <a:spLocks noChangeArrowheads="1"/>
          </p:cNvSpPr>
          <p:nvPr/>
        </p:nvSpPr>
        <p:spPr bwMode="auto">
          <a:xfrm>
            <a:off x="5715000" y="5715000"/>
            <a:ext cx="215900" cy="215900"/>
          </a:xfrm>
          <a:prstGeom prst="rect">
            <a:avLst/>
          </a:prstGeom>
          <a:noFill/>
          <a:ln w="25400">
            <a:solidFill>
              <a:schemeClr val="tx1"/>
            </a:solidFill>
            <a:miter lim="800000"/>
            <a:headEnd/>
            <a:tailEnd/>
          </a:ln>
        </p:spPr>
        <p:txBody>
          <a:bodyPr>
            <a:spAutoFit/>
          </a:bodyPr>
          <a:lstStyle/>
          <a:p>
            <a:endParaRPr lang="ru-RU"/>
          </a:p>
        </p:txBody>
      </p:sp>
      <p:sp>
        <p:nvSpPr>
          <p:cNvPr id="17449" name="TextBox 50"/>
          <p:cNvSpPr txBox="1">
            <a:spLocks noChangeArrowheads="1"/>
          </p:cNvSpPr>
          <p:nvPr/>
        </p:nvSpPr>
        <p:spPr bwMode="auto">
          <a:xfrm>
            <a:off x="5357813" y="5715000"/>
            <a:ext cx="215900" cy="215900"/>
          </a:xfrm>
          <a:prstGeom prst="rect">
            <a:avLst/>
          </a:prstGeom>
          <a:noFill/>
          <a:ln w="25400">
            <a:solidFill>
              <a:schemeClr val="tx1"/>
            </a:solidFill>
            <a:miter lim="800000"/>
            <a:headEnd/>
            <a:tailEnd/>
          </a:ln>
        </p:spPr>
        <p:txBody>
          <a:bodyPr>
            <a:spAutoFit/>
          </a:bodyPr>
          <a:lstStyle/>
          <a:p>
            <a:endParaRPr lang="ru-RU"/>
          </a:p>
        </p:txBody>
      </p:sp>
      <p:sp>
        <p:nvSpPr>
          <p:cNvPr id="17450" name="TextBox 51"/>
          <p:cNvSpPr txBox="1">
            <a:spLocks noChangeArrowheads="1"/>
          </p:cNvSpPr>
          <p:nvPr/>
        </p:nvSpPr>
        <p:spPr bwMode="auto">
          <a:xfrm>
            <a:off x="4714875" y="5715000"/>
            <a:ext cx="215900" cy="215900"/>
          </a:xfrm>
          <a:prstGeom prst="rect">
            <a:avLst/>
          </a:prstGeom>
          <a:noFill/>
          <a:ln w="25400">
            <a:solidFill>
              <a:schemeClr val="tx1"/>
            </a:solidFill>
            <a:miter lim="800000"/>
            <a:headEnd/>
            <a:tailEnd/>
          </a:ln>
        </p:spPr>
        <p:txBody>
          <a:bodyPr>
            <a:spAutoFit/>
          </a:bodyPr>
          <a:lstStyle/>
          <a:p>
            <a:endParaRPr lang="ru-RU"/>
          </a:p>
        </p:txBody>
      </p:sp>
      <p:cxnSp>
        <p:nvCxnSpPr>
          <p:cNvPr id="54" name="Прямая со стрелкой 53"/>
          <p:cNvCxnSpPr>
            <a:stCxn id="17419" idx="1"/>
            <a:endCxn id="17418" idx="3"/>
          </p:cNvCxnSpPr>
          <p:nvPr/>
        </p:nvCxnSpPr>
        <p:spPr>
          <a:xfrm rot="10800000" flipV="1">
            <a:off x="3071813" y="2819400"/>
            <a:ext cx="857250" cy="2905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a:stCxn id="17419" idx="3"/>
            <a:endCxn id="17422" idx="1"/>
          </p:cNvCxnSpPr>
          <p:nvPr/>
        </p:nvCxnSpPr>
        <p:spPr>
          <a:xfrm>
            <a:off x="5715000" y="2819400"/>
            <a:ext cx="785813" cy="29051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Прямая со стрелкой 57"/>
          <p:cNvCxnSpPr>
            <a:stCxn id="17418" idx="2"/>
          </p:cNvCxnSpPr>
          <p:nvPr/>
        </p:nvCxnSpPr>
        <p:spPr>
          <a:xfrm rot="5400000">
            <a:off x="2305844" y="3483769"/>
            <a:ext cx="139700" cy="3651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Прямая со стрелкой 59"/>
          <p:cNvCxnSpPr/>
          <p:nvPr/>
        </p:nvCxnSpPr>
        <p:spPr>
          <a:xfrm rot="5400000">
            <a:off x="6644481" y="3501232"/>
            <a:ext cx="142875"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Прямая со стрелкой 61"/>
          <p:cNvCxnSpPr>
            <a:stCxn id="17417" idx="2"/>
            <a:endCxn id="17420" idx="0"/>
          </p:cNvCxnSpPr>
          <p:nvPr/>
        </p:nvCxnSpPr>
        <p:spPr>
          <a:xfrm rot="5400000">
            <a:off x="2645569" y="4466431"/>
            <a:ext cx="4953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Прямая со стрелкой 63"/>
          <p:cNvCxnSpPr>
            <a:stCxn id="17444" idx="2"/>
          </p:cNvCxnSpPr>
          <p:nvPr/>
        </p:nvCxnSpPr>
        <p:spPr>
          <a:xfrm rot="16200000" flipH="1">
            <a:off x="6199188" y="4413250"/>
            <a:ext cx="425450" cy="349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Прямая со стрелкой 65"/>
          <p:cNvCxnSpPr>
            <a:stCxn id="17420" idx="3"/>
            <a:endCxn id="17429" idx="0"/>
          </p:cNvCxnSpPr>
          <p:nvPr/>
        </p:nvCxnSpPr>
        <p:spPr>
          <a:xfrm>
            <a:off x="3584575" y="5038725"/>
            <a:ext cx="1220788" cy="59213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458" name="Прямая со стрелкой 67"/>
          <p:cNvCxnSpPr>
            <a:cxnSpLocks noChangeShapeType="1"/>
            <a:stCxn id="17441" idx="1"/>
            <a:endCxn id="17429" idx="0"/>
          </p:cNvCxnSpPr>
          <p:nvPr/>
        </p:nvCxnSpPr>
        <p:spPr bwMode="auto">
          <a:xfrm flipH="1">
            <a:off x="4805363" y="4967288"/>
            <a:ext cx="1397000" cy="663575"/>
          </a:xfrm>
          <a:prstGeom prst="straightConnector1">
            <a:avLst/>
          </a:prstGeom>
          <a:noFill/>
          <a:ln w="25400" algn="ctr">
            <a:solidFill>
              <a:schemeClr val="tx1"/>
            </a:solidFill>
            <a:round/>
            <a:headEnd/>
            <a:tailEnd type="arrow" w="med" len="med"/>
          </a:ln>
        </p:spPr>
      </p:cxnSp>
      <p:sp>
        <p:nvSpPr>
          <p:cNvPr id="69" name="Левая фигурная скобка 68"/>
          <p:cNvSpPr/>
          <p:nvPr/>
        </p:nvSpPr>
        <p:spPr>
          <a:xfrm>
            <a:off x="6500813" y="4786313"/>
            <a:ext cx="142875" cy="4286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70" name="Левая фигурная скобка 69"/>
          <p:cNvSpPr/>
          <p:nvPr/>
        </p:nvSpPr>
        <p:spPr>
          <a:xfrm>
            <a:off x="2571750" y="4857750"/>
            <a:ext cx="142875" cy="4286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71" name="Левая фигурная скобка 70"/>
          <p:cNvSpPr/>
          <p:nvPr/>
        </p:nvSpPr>
        <p:spPr>
          <a:xfrm>
            <a:off x="5643563" y="3643313"/>
            <a:ext cx="142875" cy="50165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72" name="Левая фигурная скобка 71"/>
          <p:cNvSpPr/>
          <p:nvPr/>
        </p:nvSpPr>
        <p:spPr>
          <a:xfrm>
            <a:off x="6500813" y="2928938"/>
            <a:ext cx="142875" cy="4286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73" name="Левая фигурная скобка 72"/>
          <p:cNvSpPr/>
          <p:nvPr/>
        </p:nvSpPr>
        <p:spPr>
          <a:xfrm>
            <a:off x="1714500" y="2857500"/>
            <a:ext cx="142875" cy="4286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17464" name="TextBox 25"/>
          <p:cNvSpPr txBox="1">
            <a:spLocks noChangeArrowheads="1"/>
          </p:cNvSpPr>
          <p:nvPr/>
        </p:nvSpPr>
        <p:spPr bwMode="auto">
          <a:xfrm>
            <a:off x="4284663" y="1108075"/>
            <a:ext cx="720725" cy="215900"/>
          </a:xfrm>
          <a:prstGeom prst="rect">
            <a:avLst/>
          </a:prstGeom>
          <a:noFill/>
          <a:ln w="25400">
            <a:solidFill>
              <a:schemeClr val="tx1"/>
            </a:solidFill>
            <a:miter lim="800000"/>
            <a:headEnd/>
            <a:tailEnd/>
          </a:ln>
        </p:spPr>
        <p:txBody>
          <a:bodyPr>
            <a:spAutoFit/>
          </a:bodyPr>
          <a:lstStyle/>
          <a:p>
            <a:endParaRPr lang="ru-RU"/>
          </a:p>
        </p:txBody>
      </p:sp>
      <p:sp>
        <p:nvSpPr>
          <p:cNvPr id="57" name="Левая фигурная скобка 56"/>
          <p:cNvSpPr/>
          <p:nvPr/>
        </p:nvSpPr>
        <p:spPr>
          <a:xfrm>
            <a:off x="2143125" y="3716338"/>
            <a:ext cx="142875" cy="42862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17466" name="TextBox 35"/>
          <p:cNvSpPr txBox="1">
            <a:spLocks noChangeArrowheads="1"/>
          </p:cNvSpPr>
          <p:nvPr/>
        </p:nvSpPr>
        <p:spPr bwMode="auto">
          <a:xfrm>
            <a:off x="2679700" y="3929063"/>
            <a:ext cx="215900" cy="215900"/>
          </a:xfrm>
          <a:prstGeom prst="rect">
            <a:avLst/>
          </a:prstGeom>
          <a:noFill/>
          <a:ln w="25400">
            <a:solidFill>
              <a:schemeClr val="tx1"/>
            </a:solidFill>
            <a:miter lim="800000"/>
            <a:headEnd/>
            <a:tailEnd/>
          </a:ln>
        </p:spPr>
        <p:txBody>
          <a:bodyPr>
            <a:spAutoFit/>
          </a:bodyP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solidFill>
            <a:srgbClr val="FF3399"/>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defRPr/>
            </a:pPr>
            <a:r>
              <a:rPr lang="ru-RU" b="1" kern="1200" spc="500" dirty="0" smtClean="0">
                <a:solidFill>
                  <a:srgbClr val="C00000"/>
                </a:solidFill>
                <a:effectLst>
                  <a:outerShdw blurRad="38100" dist="38100" dir="2700000" algn="tl">
                    <a:srgbClr val="000000">
                      <a:alpha val="43137"/>
                    </a:srgbClr>
                  </a:outerShdw>
                </a:effectLst>
                <a:latin typeface="Monotype Corsiva" pitchFamily="66" charset="0"/>
              </a:rPr>
              <a:t>Задание № 10</a:t>
            </a:r>
            <a:endParaRPr lang="ru-RU" kern="1200" dirty="0"/>
          </a:p>
        </p:txBody>
      </p:sp>
      <p:sp>
        <p:nvSpPr>
          <p:cNvPr id="4" name="TextBox 3"/>
          <p:cNvSpPr txBox="1"/>
          <p:nvPr/>
        </p:nvSpPr>
        <p:spPr>
          <a:xfrm>
            <a:off x="642910" y="1571612"/>
            <a:ext cx="8215370" cy="646331"/>
          </a:xfrm>
          <a:prstGeom prst="rect">
            <a:avLst/>
          </a:prstGeom>
          <a:noFill/>
          <a:ln w="254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defRPr/>
            </a:pPr>
            <a:r>
              <a:rPr lang="ru-RU" b="1" dirty="0"/>
              <a:t>Вписать в систему уравнений математические знаки так, чтобы данная пара чисел являлась решением системы</a:t>
            </a:r>
          </a:p>
        </p:txBody>
      </p:sp>
      <p:sp>
        <p:nvSpPr>
          <p:cNvPr id="18440" name="TextBox 4"/>
          <p:cNvSpPr txBox="1">
            <a:spLocks noChangeArrowheads="1"/>
          </p:cNvSpPr>
          <p:nvPr/>
        </p:nvSpPr>
        <p:spPr bwMode="auto">
          <a:xfrm>
            <a:off x="1785938" y="2463800"/>
            <a:ext cx="1571625" cy="922338"/>
          </a:xfrm>
          <a:prstGeom prst="rect">
            <a:avLst/>
          </a:prstGeom>
          <a:noFill/>
          <a:ln w="25400">
            <a:solidFill>
              <a:schemeClr val="tx1"/>
            </a:solidFill>
            <a:miter lim="800000"/>
            <a:headEnd/>
            <a:tailEnd/>
          </a:ln>
        </p:spPr>
        <p:txBody>
          <a:bodyPr>
            <a:spAutoFit/>
          </a:bodyPr>
          <a:lstStyle/>
          <a:p>
            <a:r>
              <a:rPr lang="en-US"/>
              <a:t>   x     y     3</a:t>
            </a:r>
          </a:p>
          <a:p>
            <a:r>
              <a:rPr lang="en-US"/>
              <a:t>   x     y     2</a:t>
            </a:r>
            <a:endParaRPr lang="ru-RU"/>
          </a:p>
          <a:p>
            <a:r>
              <a:rPr lang="en-US"/>
              <a:t> </a:t>
            </a:r>
            <a:endParaRPr lang="ru-RU"/>
          </a:p>
        </p:txBody>
      </p:sp>
      <p:sp>
        <p:nvSpPr>
          <p:cNvPr id="18441" name="TextBox 5"/>
          <p:cNvSpPr txBox="1">
            <a:spLocks noChangeArrowheads="1"/>
          </p:cNvSpPr>
          <p:nvPr/>
        </p:nvSpPr>
        <p:spPr bwMode="auto">
          <a:xfrm>
            <a:off x="1785938" y="4602163"/>
            <a:ext cx="1571625" cy="646112"/>
          </a:xfrm>
          <a:prstGeom prst="rect">
            <a:avLst/>
          </a:prstGeom>
          <a:noFill/>
          <a:ln w="25400">
            <a:solidFill>
              <a:schemeClr val="tx1"/>
            </a:solidFill>
            <a:miter lim="800000"/>
            <a:headEnd/>
            <a:tailEnd/>
          </a:ln>
        </p:spPr>
        <p:txBody>
          <a:bodyPr>
            <a:spAutoFit/>
          </a:bodyPr>
          <a:lstStyle/>
          <a:p>
            <a:r>
              <a:rPr lang="en-US"/>
              <a:t>  x     y     2</a:t>
            </a:r>
          </a:p>
          <a:p>
            <a:r>
              <a:rPr lang="en-US"/>
              <a:t>  x     y     2</a:t>
            </a:r>
            <a:endParaRPr lang="ru-RU"/>
          </a:p>
        </p:txBody>
      </p:sp>
      <p:sp>
        <p:nvSpPr>
          <p:cNvPr id="18442" name="TextBox 6"/>
          <p:cNvSpPr txBox="1">
            <a:spLocks noChangeArrowheads="1"/>
          </p:cNvSpPr>
          <p:nvPr/>
        </p:nvSpPr>
        <p:spPr bwMode="auto">
          <a:xfrm>
            <a:off x="1733550" y="5500688"/>
            <a:ext cx="1930400" cy="830262"/>
          </a:xfrm>
          <a:prstGeom prst="rect">
            <a:avLst/>
          </a:prstGeom>
          <a:noFill/>
          <a:ln w="25400">
            <a:solidFill>
              <a:schemeClr val="tx1"/>
            </a:solidFill>
            <a:miter lim="800000"/>
            <a:headEnd/>
            <a:tailEnd/>
          </a:ln>
        </p:spPr>
        <p:txBody>
          <a:bodyPr>
            <a:spAutoFit/>
          </a:bodyPr>
          <a:lstStyle/>
          <a:p>
            <a:r>
              <a:rPr lang="en-US"/>
              <a:t>  x</a:t>
            </a:r>
            <a:r>
              <a:rPr lang="en-US" baseline="30000"/>
              <a:t>2      </a:t>
            </a:r>
            <a:r>
              <a:rPr lang="en-US"/>
              <a:t>3</a:t>
            </a:r>
            <a:r>
              <a:rPr lang="en-US" baseline="30000"/>
              <a:t>       </a:t>
            </a:r>
            <a:r>
              <a:rPr lang="en-US"/>
              <a:t>y     1</a:t>
            </a:r>
          </a:p>
          <a:p>
            <a:r>
              <a:rPr lang="en-US"/>
              <a:t>  x </a:t>
            </a:r>
            <a:r>
              <a:rPr lang="en-US" baseline="30000"/>
              <a:t>       </a:t>
            </a:r>
            <a:r>
              <a:rPr lang="en-US"/>
              <a:t>y     3</a:t>
            </a:r>
          </a:p>
          <a:p>
            <a:r>
              <a:rPr lang="en-US" baseline="30000"/>
              <a:t>   </a:t>
            </a:r>
            <a:endParaRPr lang="ru-RU" baseline="30000"/>
          </a:p>
        </p:txBody>
      </p:sp>
      <p:sp>
        <p:nvSpPr>
          <p:cNvPr id="18443" name="TextBox 7"/>
          <p:cNvSpPr txBox="1">
            <a:spLocks noChangeArrowheads="1"/>
          </p:cNvSpPr>
          <p:nvPr/>
        </p:nvSpPr>
        <p:spPr bwMode="auto">
          <a:xfrm>
            <a:off x="6572250" y="4602163"/>
            <a:ext cx="1500188" cy="646112"/>
          </a:xfrm>
          <a:prstGeom prst="rect">
            <a:avLst/>
          </a:prstGeom>
          <a:noFill/>
          <a:ln w="25400">
            <a:solidFill>
              <a:schemeClr val="tx1"/>
            </a:solidFill>
            <a:miter lim="800000"/>
            <a:headEnd/>
            <a:tailEnd/>
          </a:ln>
        </p:spPr>
        <p:txBody>
          <a:bodyPr>
            <a:spAutoFit/>
          </a:bodyPr>
          <a:lstStyle/>
          <a:p>
            <a:endParaRPr lang="en-US"/>
          </a:p>
          <a:p>
            <a:pPr algn="ctr"/>
            <a:r>
              <a:rPr lang="en-US"/>
              <a:t>(2;0)</a:t>
            </a:r>
            <a:endParaRPr lang="ru-RU"/>
          </a:p>
        </p:txBody>
      </p:sp>
      <p:sp>
        <p:nvSpPr>
          <p:cNvPr id="18444" name="TextBox 8"/>
          <p:cNvSpPr txBox="1">
            <a:spLocks noChangeArrowheads="1"/>
          </p:cNvSpPr>
          <p:nvPr/>
        </p:nvSpPr>
        <p:spPr bwMode="auto">
          <a:xfrm>
            <a:off x="1785938" y="3643313"/>
            <a:ext cx="1571625" cy="646112"/>
          </a:xfrm>
          <a:prstGeom prst="rect">
            <a:avLst/>
          </a:prstGeom>
          <a:noFill/>
          <a:ln w="25400">
            <a:solidFill>
              <a:schemeClr val="tx1"/>
            </a:solidFill>
            <a:miter lim="800000"/>
            <a:headEnd/>
            <a:tailEnd/>
          </a:ln>
        </p:spPr>
        <p:txBody>
          <a:bodyPr>
            <a:spAutoFit/>
          </a:bodyPr>
          <a:lstStyle/>
          <a:p>
            <a:r>
              <a:rPr lang="en-US"/>
              <a:t> x</a:t>
            </a:r>
            <a:r>
              <a:rPr lang="en-US" baseline="30000"/>
              <a:t>2</a:t>
            </a:r>
            <a:r>
              <a:rPr lang="ru-RU" baseline="30000"/>
              <a:t>        </a:t>
            </a:r>
            <a:r>
              <a:rPr lang="en-US"/>
              <a:t>y</a:t>
            </a:r>
            <a:r>
              <a:rPr lang="en-US" baseline="30000"/>
              <a:t>2        </a:t>
            </a:r>
            <a:r>
              <a:rPr lang="en-US"/>
              <a:t>8</a:t>
            </a:r>
          </a:p>
          <a:p>
            <a:r>
              <a:rPr lang="en-US"/>
              <a:t> y       x      0</a:t>
            </a:r>
            <a:endParaRPr lang="ru-RU"/>
          </a:p>
        </p:txBody>
      </p:sp>
      <p:sp>
        <p:nvSpPr>
          <p:cNvPr id="18445" name="TextBox 9"/>
          <p:cNvSpPr txBox="1">
            <a:spLocks noChangeArrowheads="1"/>
          </p:cNvSpPr>
          <p:nvPr/>
        </p:nvSpPr>
        <p:spPr bwMode="auto">
          <a:xfrm>
            <a:off x="6572250" y="3643313"/>
            <a:ext cx="1500188" cy="646112"/>
          </a:xfrm>
          <a:prstGeom prst="rect">
            <a:avLst/>
          </a:prstGeom>
          <a:noFill/>
          <a:ln w="25400">
            <a:solidFill>
              <a:schemeClr val="tx1"/>
            </a:solidFill>
            <a:miter lim="800000"/>
            <a:headEnd/>
            <a:tailEnd/>
          </a:ln>
        </p:spPr>
        <p:txBody>
          <a:bodyPr>
            <a:spAutoFit/>
          </a:bodyPr>
          <a:lstStyle/>
          <a:p>
            <a:pPr algn="ctr"/>
            <a:r>
              <a:rPr lang="en-US"/>
              <a:t>(2;2); (-2;-2)</a:t>
            </a:r>
          </a:p>
          <a:p>
            <a:pPr algn="ctr"/>
            <a:endParaRPr lang="ru-RU"/>
          </a:p>
        </p:txBody>
      </p:sp>
      <p:sp>
        <p:nvSpPr>
          <p:cNvPr id="18446" name="TextBox 10"/>
          <p:cNvSpPr txBox="1">
            <a:spLocks noChangeArrowheads="1"/>
          </p:cNvSpPr>
          <p:nvPr/>
        </p:nvSpPr>
        <p:spPr bwMode="auto">
          <a:xfrm>
            <a:off x="6572250" y="2463800"/>
            <a:ext cx="1500188" cy="941388"/>
          </a:xfrm>
          <a:prstGeom prst="rect">
            <a:avLst/>
          </a:prstGeom>
          <a:noFill/>
          <a:ln w="25400">
            <a:solidFill>
              <a:schemeClr val="tx1"/>
            </a:solidFill>
            <a:miter lim="800000"/>
            <a:headEnd/>
            <a:tailEnd/>
          </a:ln>
        </p:spPr>
        <p:txBody>
          <a:bodyPr>
            <a:spAutoFit/>
          </a:bodyPr>
          <a:lstStyle/>
          <a:p>
            <a:endParaRPr lang="en-US"/>
          </a:p>
          <a:p>
            <a:pPr algn="ctr"/>
            <a:r>
              <a:rPr lang="en-US"/>
              <a:t>(2;1)</a:t>
            </a:r>
            <a:endParaRPr lang="ru-RU"/>
          </a:p>
          <a:p>
            <a:pPr algn="ctr"/>
            <a:endParaRPr lang="ru-RU"/>
          </a:p>
        </p:txBody>
      </p:sp>
      <p:sp>
        <p:nvSpPr>
          <p:cNvPr id="12" name="Левая фигурная скобка 11"/>
          <p:cNvSpPr/>
          <p:nvPr/>
        </p:nvSpPr>
        <p:spPr>
          <a:xfrm>
            <a:off x="1785938" y="3721100"/>
            <a:ext cx="142875" cy="512763"/>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18448" name="TextBox 12"/>
          <p:cNvSpPr txBox="1">
            <a:spLocks noChangeArrowheads="1"/>
          </p:cNvSpPr>
          <p:nvPr/>
        </p:nvSpPr>
        <p:spPr bwMode="auto">
          <a:xfrm>
            <a:off x="2251075" y="2571750"/>
            <a:ext cx="215900" cy="215900"/>
          </a:xfrm>
          <a:prstGeom prst="rect">
            <a:avLst/>
          </a:prstGeom>
          <a:noFill/>
          <a:ln w="25400">
            <a:solidFill>
              <a:schemeClr val="tx1"/>
            </a:solidFill>
            <a:miter lim="800000"/>
            <a:headEnd/>
            <a:tailEnd/>
          </a:ln>
        </p:spPr>
        <p:txBody>
          <a:bodyPr>
            <a:spAutoFit/>
          </a:bodyPr>
          <a:lstStyle/>
          <a:p>
            <a:endParaRPr lang="ru-RU"/>
          </a:p>
        </p:txBody>
      </p:sp>
      <p:sp>
        <p:nvSpPr>
          <p:cNvPr id="18449" name="TextBox 13"/>
          <p:cNvSpPr txBox="1">
            <a:spLocks noChangeArrowheads="1"/>
          </p:cNvSpPr>
          <p:nvPr/>
        </p:nvSpPr>
        <p:spPr bwMode="auto">
          <a:xfrm>
            <a:off x="2143125" y="4017963"/>
            <a:ext cx="215900" cy="215900"/>
          </a:xfrm>
          <a:prstGeom prst="rect">
            <a:avLst/>
          </a:prstGeom>
          <a:noFill/>
          <a:ln w="25400">
            <a:solidFill>
              <a:schemeClr val="tx1"/>
            </a:solidFill>
            <a:miter lim="800000"/>
            <a:headEnd/>
            <a:tailEnd/>
          </a:ln>
        </p:spPr>
        <p:txBody>
          <a:bodyPr>
            <a:spAutoFit/>
          </a:bodyPr>
          <a:lstStyle/>
          <a:p>
            <a:endParaRPr lang="ru-RU"/>
          </a:p>
        </p:txBody>
      </p:sp>
      <p:sp>
        <p:nvSpPr>
          <p:cNvPr id="18450" name="TextBox 14"/>
          <p:cNvSpPr txBox="1">
            <a:spLocks noChangeArrowheads="1"/>
          </p:cNvSpPr>
          <p:nvPr/>
        </p:nvSpPr>
        <p:spPr bwMode="auto">
          <a:xfrm>
            <a:off x="2571750" y="5870575"/>
            <a:ext cx="215900" cy="215900"/>
          </a:xfrm>
          <a:prstGeom prst="rect">
            <a:avLst/>
          </a:prstGeom>
          <a:noFill/>
          <a:ln w="25400">
            <a:solidFill>
              <a:schemeClr val="tx1"/>
            </a:solidFill>
            <a:miter lim="800000"/>
            <a:headEnd/>
            <a:tailEnd/>
          </a:ln>
        </p:spPr>
        <p:txBody>
          <a:bodyPr>
            <a:spAutoFit/>
          </a:bodyPr>
          <a:lstStyle/>
          <a:p>
            <a:endParaRPr lang="ru-RU"/>
          </a:p>
        </p:txBody>
      </p:sp>
      <p:sp>
        <p:nvSpPr>
          <p:cNvPr id="18451" name="TextBox 15"/>
          <p:cNvSpPr txBox="1">
            <a:spLocks noChangeArrowheads="1"/>
          </p:cNvSpPr>
          <p:nvPr/>
        </p:nvSpPr>
        <p:spPr bwMode="auto">
          <a:xfrm>
            <a:off x="2143125" y="5870575"/>
            <a:ext cx="215900" cy="215900"/>
          </a:xfrm>
          <a:prstGeom prst="rect">
            <a:avLst/>
          </a:prstGeom>
          <a:noFill/>
          <a:ln w="25400">
            <a:solidFill>
              <a:schemeClr val="tx1"/>
            </a:solidFill>
            <a:miter lim="800000"/>
            <a:headEnd/>
            <a:tailEnd/>
          </a:ln>
        </p:spPr>
        <p:txBody>
          <a:bodyPr>
            <a:spAutoFit/>
          </a:bodyPr>
          <a:lstStyle/>
          <a:p>
            <a:endParaRPr lang="ru-RU"/>
          </a:p>
        </p:txBody>
      </p:sp>
      <p:sp>
        <p:nvSpPr>
          <p:cNvPr id="18452" name="TextBox 16"/>
          <p:cNvSpPr txBox="1">
            <a:spLocks noChangeArrowheads="1"/>
          </p:cNvSpPr>
          <p:nvPr/>
        </p:nvSpPr>
        <p:spPr bwMode="auto">
          <a:xfrm>
            <a:off x="2984500" y="5576888"/>
            <a:ext cx="215900" cy="215900"/>
          </a:xfrm>
          <a:prstGeom prst="rect">
            <a:avLst/>
          </a:prstGeom>
          <a:noFill/>
          <a:ln w="25400">
            <a:solidFill>
              <a:schemeClr val="tx1"/>
            </a:solidFill>
            <a:miter lim="800000"/>
            <a:headEnd/>
            <a:tailEnd/>
          </a:ln>
        </p:spPr>
        <p:txBody>
          <a:bodyPr>
            <a:spAutoFit/>
          </a:bodyPr>
          <a:lstStyle/>
          <a:p>
            <a:endParaRPr lang="ru-RU"/>
          </a:p>
        </p:txBody>
      </p:sp>
      <p:sp>
        <p:nvSpPr>
          <p:cNvPr id="18453" name="TextBox 17"/>
          <p:cNvSpPr txBox="1">
            <a:spLocks noChangeArrowheads="1"/>
          </p:cNvSpPr>
          <p:nvPr/>
        </p:nvSpPr>
        <p:spPr bwMode="auto">
          <a:xfrm>
            <a:off x="2571750" y="5576888"/>
            <a:ext cx="215900" cy="215900"/>
          </a:xfrm>
          <a:prstGeom prst="rect">
            <a:avLst/>
          </a:prstGeom>
          <a:noFill/>
          <a:ln w="25400">
            <a:solidFill>
              <a:schemeClr val="tx1"/>
            </a:solidFill>
            <a:miter lim="800000"/>
            <a:headEnd/>
            <a:tailEnd/>
          </a:ln>
        </p:spPr>
        <p:txBody>
          <a:bodyPr>
            <a:spAutoFit/>
          </a:bodyPr>
          <a:lstStyle/>
          <a:p>
            <a:endParaRPr lang="ru-RU"/>
          </a:p>
        </p:txBody>
      </p:sp>
      <p:sp>
        <p:nvSpPr>
          <p:cNvPr id="18454" name="TextBox 18"/>
          <p:cNvSpPr txBox="1">
            <a:spLocks noChangeArrowheads="1"/>
          </p:cNvSpPr>
          <p:nvPr/>
        </p:nvSpPr>
        <p:spPr bwMode="auto">
          <a:xfrm>
            <a:off x="2143125" y="5576888"/>
            <a:ext cx="215900" cy="215900"/>
          </a:xfrm>
          <a:prstGeom prst="rect">
            <a:avLst/>
          </a:prstGeom>
          <a:noFill/>
          <a:ln w="25400">
            <a:solidFill>
              <a:schemeClr val="tx1"/>
            </a:solidFill>
            <a:miter lim="800000"/>
            <a:headEnd/>
            <a:tailEnd/>
          </a:ln>
        </p:spPr>
        <p:txBody>
          <a:bodyPr>
            <a:spAutoFit/>
          </a:bodyPr>
          <a:lstStyle/>
          <a:p>
            <a:endParaRPr lang="ru-RU"/>
          </a:p>
        </p:txBody>
      </p:sp>
      <p:sp>
        <p:nvSpPr>
          <p:cNvPr id="18455" name="TextBox 19"/>
          <p:cNvSpPr txBox="1">
            <a:spLocks noChangeArrowheads="1"/>
          </p:cNvSpPr>
          <p:nvPr/>
        </p:nvSpPr>
        <p:spPr bwMode="auto">
          <a:xfrm>
            <a:off x="2571750" y="4929188"/>
            <a:ext cx="215900" cy="215900"/>
          </a:xfrm>
          <a:prstGeom prst="rect">
            <a:avLst/>
          </a:prstGeom>
          <a:noFill/>
          <a:ln w="25400">
            <a:solidFill>
              <a:schemeClr val="tx1"/>
            </a:solidFill>
            <a:miter lim="800000"/>
            <a:headEnd/>
            <a:tailEnd/>
          </a:ln>
        </p:spPr>
        <p:txBody>
          <a:bodyPr>
            <a:spAutoFit/>
          </a:bodyPr>
          <a:lstStyle/>
          <a:p>
            <a:endParaRPr lang="ru-RU"/>
          </a:p>
        </p:txBody>
      </p:sp>
      <p:sp>
        <p:nvSpPr>
          <p:cNvPr id="18456" name="TextBox 20"/>
          <p:cNvSpPr txBox="1">
            <a:spLocks noChangeArrowheads="1"/>
          </p:cNvSpPr>
          <p:nvPr/>
        </p:nvSpPr>
        <p:spPr bwMode="auto">
          <a:xfrm>
            <a:off x="2143125" y="4929188"/>
            <a:ext cx="215900" cy="215900"/>
          </a:xfrm>
          <a:prstGeom prst="rect">
            <a:avLst/>
          </a:prstGeom>
          <a:noFill/>
          <a:ln w="25400">
            <a:solidFill>
              <a:schemeClr val="tx1"/>
            </a:solidFill>
            <a:miter lim="800000"/>
            <a:headEnd/>
            <a:tailEnd/>
          </a:ln>
        </p:spPr>
        <p:txBody>
          <a:bodyPr>
            <a:spAutoFit/>
          </a:bodyPr>
          <a:lstStyle/>
          <a:p>
            <a:endParaRPr lang="ru-RU"/>
          </a:p>
        </p:txBody>
      </p:sp>
      <p:sp>
        <p:nvSpPr>
          <p:cNvPr id="18457" name="TextBox 21"/>
          <p:cNvSpPr txBox="1">
            <a:spLocks noChangeArrowheads="1"/>
          </p:cNvSpPr>
          <p:nvPr/>
        </p:nvSpPr>
        <p:spPr bwMode="auto">
          <a:xfrm>
            <a:off x="2571750" y="4643438"/>
            <a:ext cx="215900" cy="215900"/>
          </a:xfrm>
          <a:prstGeom prst="rect">
            <a:avLst/>
          </a:prstGeom>
          <a:noFill/>
          <a:ln w="25400">
            <a:solidFill>
              <a:schemeClr val="tx1"/>
            </a:solidFill>
            <a:miter lim="800000"/>
            <a:headEnd/>
            <a:tailEnd/>
          </a:ln>
        </p:spPr>
        <p:txBody>
          <a:bodyPr>
            <a:spAutoFit/>
          </a:bodyPr>
          <a:lstStyle/>
          <a:p>
            <a:endParaRPr lang="ru-RU"/>
          </a:p>
        </p:txBody>
      </p:sp>
      <p:sp>
        <p:nvSpPr>
          <p:cNvPr id="18458" name="TextBox 22"/>
          <p:cNvSpPr txBox="1">
            <a:spLocks noChangeArrowheads="1"/>
          </p:cNvSpPr>
          <p:nvPr/>
        </p:nvSpPr>
        <p:spPr bwMode="auto">
          <a:xfrm>
            <a:off x="2143125" y="4643438"/>
            <a:ext cx="215900" cy="215900"/>
          </a:xfrm>
          <a:prstGeom prst="rect">
            <a:avLst/>
          </a:prstGeom>
          <a:noFill/>
          <a:ln w="25400">
            <a:solidFill>
              <a:schemeClr val="tx1"/>
            </a:solidFill>
            <a:miter lim="800000"/>
            <a:headEnd/>
            <a:tailEnd/>
          </a:ln>
        </p:spPr>
        <p:txBody>
          <a:bodyPr>
            <a:spAutoFit/>
          </a:bodyPr>
          <a:lstStyle/>
          <a:p>
            <a:endParaRPr lang="ru-RU"/>
          </a:p>
        </p:txBody>
      </p:sp>
      <p:sp>
        <p:nvSpPr>
          <p:cNvPr id="18459" name="TextBox 23"/>
          <p:cNvSpPr txBox="1">
            <a:spLocks noChangeArrowheads="1"/>
          </p:cNvSpPr>
          <p:nvPr/>
        </p:nvSpPr>
        <p:spPr bwMode="auto">
          <a:xfrm>
            <a:off x="2679700" y="4017963"/>
            <a:ext cx="215900" cy="215900"/>
          </a:xfrm>
          <a:prstGeom prst="rect">
            <a:avLst/>
          </a:prstGeom>
          <a:noFill/>
          <a:ln w="25400">
            <a:solidFill>
              <a:schemeClr val="tx1"/>
            </a:solidFill>
            <a:miter lim="800000"/>
            <a:headEnd/>
            <a:tailEnd/>
          </a:ln>
        </p:spPr>
        <p:txBody>
          <a:bodyPr>
            <a:spAutoFit/>
          </a:bodyPr>
          <a:lstStyle/>
          <a:p>
            <a:endParaRPr lang="ru-RU"/>
          </a:p>
        </p:txBody>
      </p:sp>
      <p:sp>
        <p:nvSpPr>
          <p:cNvPr id="18460" name="TextBox 24"/>
          <p:cNvSpPr txBox="1">
            <a:spLocks noChangeArrowheads="1"/>
          </p:cNvSpPr>
          <p:nvPr/>
        </p:nvSpPr>
        <p:spPr bwMode="auto">
          <a:xfrm>
            <a:off x="2679700" y="3721100"/>
            <a:ext cx="215900" cy="215900"/>
          </a:xfrm>
          <a:prstGeom prst="rect">
            <a:avLst/>
          </a:prstGeom>
          <a:noFill/>
          <a:ln w="25400">
            <a:solidFill>
              <a:schemeClr val="tx1"/>
            </a:solidFill>
            <a:miter lim="800000"/>
            <a:headEnd/>
            <a:tailEnd/>
          </a:ln>
        </p:spPr>
        <p:txBody>
          <a:bodyPr>
            <a:spAutoFit/>
          </a:bodyPr>
          <a:lstStyle/>
          <a:p>
            <a:endParaRPr lang="ru-RU"/>
          </a:p>
        </p:txBody>
      </p:sp>
      <p:sp>
        <p:nvSpPr>
          <p:cNvPr id="18461" name="TextBox 25"/>
          <p:cNvSpPr txBox="1">
            <a:spLocks noChangeArrowheads="1"/>
          </p:cNvSpPr>
          <p:nvPr/>
        </p:nvSpPr>
        <p:spPr bwMode="auto">
          <a:xfrm>
            <a:off x="2679700" y="2894013"/>
            <a:ext cx="215900" cy="215900"/>
          </a:xfrm>
          <a:prstGeom prst="rect">
            <a:avLst/>
          </a:prstGeom>
          <a:noFill/>
          <a:ln w="25400">
            <a:solidFill>
              <a:schemeClr val="tx1"/>
            </a:solidFill>
            <a:miter lim="800000"/>
            <a:headEnd/>
            <a:tailEnd/>
          </a:ln>
        </p:spPr>
        <p:txBody>
          <a:bodyPr>
            <a:spAutoFit/>
          </a:bodyPr>
          <a:lstStyle/>
          <a:p>
            <a:endParaRPr lang="ru-RU"/>
          </a:p>
        </p:txBody>
      </p:sp>
      <p:sp>
        <p:nvSpPr>
          <p:cNvPr id="18462" name="TextBox 26"/>
          <p:cNvSpPr txBox="1">
            <a:spLocks noChangeArrowheads="1"/>
          </p:cNvSpPr>
          <p:nvPr/>
        </p:nvSpPr>
        <p:spPr bwMode="auto">
          <a:xfrm>
            <a:off x="2251075" y="2892425"/>
            <a:ext cx="215900" cy="215900"/>
          </a:xfrm>
          <a:prstGeom prst="rect">
            <a:avLst/>
          </a:prstGeom>
          <a:noFill/>
          <a:ln w="25400">
            <a:solidFill>
              <a:schemeClr val="tx1"/>
            </a:solidFill>
            <a:miter lim="800000"/>
            <a:headEnd/>
            <a:tailEnd/>
          </a:ln>
        </p:spPr>
        <p:txBody>
          <a:bodyPr>
            <a:spAutoFit/>
          </a:bodyPr>
          <a:lstStyle/>
          <a:p>
            <a:endParaRPr lang="ru-RU"/>
          </a:p>
        </p:txBody>
      </p:sp>
      <p:sp>
        <p:nvSpPr>
          <p:cNvPr id="18463" name="TextBox 27"/>
          <p:cNvSpPr txBox="1">
            <a:spLocks noChangeArrowheads="1"/>
          </p:cNvSpPr>
          <p:nvPr/>
        </p:nvSpPr>
        <p:spPr bwMode="auto">
          <a:xfrm>
            <a:off x="2679700" y="2570163"/>
            <a:ext cx="215900" cy="215900"/>
          </a:xfrm>
          <a:prstGeom prst="rect">
            <a:avLst/>
          </a:prstGeom>
          <a:noFill/>
          <a:ln w="25400">
            <a:solidFill>
              <a:schemeClr val="tx1"/>
            </a:solidFill>
            <a:miter lim="800000"/>
            <a:headEnd/>
            <a:tailEnd/>
          </a:ln>
        </p:spPr>
        <p:txBody>
          <a:bodyPr>
            <a:spAutoFit/>
          </a:bodyPr>
          <a:lstStyle/>
          <a:p>
            <a:endParaRPr lang="ru-RU"/>
          </a:p>
        </p:txBody>
      </p:sp>
      <p:sp>
        <p:nvSpPr>
          <p:cNvPr id="29" name="Левая фигурная скобка 28"/>
          <p:cNvSpPr/>
          <p:nvPr/>
        </p:nvSpPr>
        <p:spPr>
          <a:xfrm>
            <a:off x="1857375" y="2571750"/>
            <a:ext cx="142875" cy="538163"/>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30" name="Левая фигурная скобка 29"/>
          <p:cNvSpPr/>
          <p:nvPr/>
        </p:nvSpPr>
        <p:spPr>
          <a:xfrm>
            <a:off x="1857375" y="4675188"/>
            <a:ext cx="142875" cy="53657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31" name="Левая фигурная скобка 30"/>
          <p:cNvSpPr/>
          <p:nvPr/>
        </p:nvSpPr>
        <p:spPr>
          <a:xfrm>
            <a:off x="1785938" y="5576888"/>
            <a:ext cx="142875" cy="5857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cxnSp>
        <p:nvCxnSpPr>
          <p:cNvPr id="33" name="Прямая со стрелкой 32"/>
          <p:cNvCxnSpPr>
            <a:cxnSpLocks noChangeShapeType="1"/>
            <a:stCxn id="18440" idx="3"/>
            <a:endCxn id="18446" idx="1"/>
          </p:cNvCxnSpPr>
          <p:nvPr/>
        </p:nvCxnSpPr>
        <p:spPr bwMode="auto">
          <a:xfrm>
            <a:off x="3370263" y="2925763"/>
            <a:ext cx="3189287" cy="9525"/>
          </a:xfrm>
          <a:prstGeom prst="straightConnector1">
            <a:avLst/>
          </a:prstGeom>
          <a:noFill/>
          <a:ln w="25400" algn="ctr">
            <a:solidFill>
              <a:schemeClr val="tx1"/>
            </a:solidFill>
            <a:round/>
            <a:headEnd/>
            <a:tailEnd type="arrow" w="med" len="med"/>
          </a:ln>
        </p:spPr>
      </p:cxnSp>
      <p:cxnSp>
        <p:nvCxnSpPr>
          <p:cNvPr id="35" name="Прямая со стрелкой 34"/>
          <p:cNvCxnSpPr>
            <a:stCxn id="18444" idx="3"/>
            <a:endCxn id="18445" idx="1"/>
          </p:cNvCxnSpPr>
          <p:nvPr/>
        </p:nvCxnSpPr>
        <p:spPr>
          <a:xfrm>
            <a:off x="3357563" y="3967163"/>
            <a:ext cx="3214687"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a:stCxn id="18441" idx="3"/>
            <a:endCxn id="18443" idx="1"/>
          </p:cNvCxnSpPr>
          <p:nvPr/>
        </p:nvCxnSpPr>
        <p:spPr>
          <a:xfrm>
            <a:off x="3357563" y="4926013"/>
            <a:ext cx="3214687"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470" name="TextBox 37"/>
          <p:cNvSpPr txBox="1">
            <a:spLocks noChangeArrowheads="1"/>
          </p:cNvSpPr>
          <p:nvPr/>
        </p:nvSpPr>
        <p:spPr bwMode="auto">
          <a:xfrm>
            <a:off x="6572250" y="5576888"/>
            <a:ext cx="1571625" cy="646112"/>
          </a:xfrm>
          <a:prstGeom prst="rect">
            <a:avLst/>
          </a:prstGeom>
          <a:noFill/>
          <a:ln w="25400">
            <a:solidFill>
              <a:schemeClr val="tx1"/>
            </a:solidFill>
            <a:miter lim="800000"/>
            <a:headEnd/>
            <a:tailEnd/>
          </a:ln>
        </p:spPr>
        <p:txBody>
          <a:bodyPr>
            <a:spAutoFit/>
          </a:bodyPr>
          <a:lstStyle/>
          <a:p>
            <a:r>
              <a:rPr lang="en-US"/>
              <a:t>(-5;8); (2;1)</a:t>
            </a:r>
          </a:p>
          <a:p>
            <a:endParaRPr lang="en-US"/>
          </a:p>
        </p:txBody>
      </p:sp>
      <p:cxnSp>
        <p:nvCxnSpPr>
          <p:cNvPr id="40" name="Прямая со стрелкой 39"/>
          <p:cNvCxnSpPr>
            <a:stCxn id="18442" idx="3"/>
            <a:endCxn id="18470" idx="1"/>
          </p:cNvCxnSpPr>
          <p:nvPr/>
        </p:nvCxnSpPr>
        <p:spPr>
          <a:xfrm flipV="1">
            <a:off x="3663950" y="5900738"/>
            <a:ext cx="2908300" cy="158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472" name="TextBox 12"/>
          <p:cNvSpPr txBox="1">
            <a:spLocks noChangeArrowheads="1"/>
          </p:cNvSpPr>
          <p:nvPr/>
        </p:nvSpPr>
        <p:spPr bwMode="auto">
          <a:xfrm>
            <a:off x="2143125" y="3721100"/>
            <a:ext cx="215900" cy="215900"/>
          </a:xfrm>
          <a:prstGeom prst="rect">
            <a:avLst/>
          </a:prstGeom>
          <a:noFill/>
          <a:ln w="25400">
            <a:solidFill>
              <a:schemeClr val="tx1"/>
            </a:solidFill>
            <a:miter lim="800000"/>
            <a:headEnd/>
            <a:tailEnd/>
          </a:ln>
        </p:spPr>
        <p:txBody>
          <a:bodyPr>
            <a:spAutoFit/>
          </a:bodyPr>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idx="4294967295"/>
          </p:nvPr>
        </p:nvSpPr>
        <p:spPr>
          <a:xfrm>
            <a:off x="4000496" y="274638"/>
            <a:ext cx="4686304" cy="1143000"/>
          </a:xfrm>
          <a:solidFill>
            <a:srgbClr val="FF3399"/>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defRPr/>
            </a:pPr>
            <a:r>
              <a:rPr lang="ru-RU" b="1" kern="1200" dirty="0" smtClean="0">
                <a:latin typeface="Monotype Corsiva" pitchFamily="66" charset="0"/>
              </a:rPr>
              <a:t>Результаты</a:t>
            </a:r>
          </a:p>
        </p:txBody>
      </p:sp>
      <p:cxnSp>
        <p:nvCxnSpPr>
          <p:cNvPr id="8" name="Прямая со стрелкой 7"/>
          <p:cNvCxnSpPr/>
          <p:nvPr/>
        </p:nvCxnSpPr>
        <p:spPr>
          <a:xfrm rot="16200000" flipV="1">
            <a:off x="-1092993" y="3439319"/>
            <a:ext cx="404336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928688" y="5461000"/>
            <a:ext cx="4500562"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463" name="TextBox 13"/>
          <p:cNvSpPr txBox="1">
            <a:spLocks noChangeArrowheads="1"/>
          </p:cNvSpPr>
          <p:nvPr/>
        </p:nvSpPr>
        <p:spPr bwMode="auto">
          <a:xfrm>
            <a:off x="500063" y="5461000"/>
            <a:ext cx="4857750" cy="369888"/>
          </a:xfrm>
          <a:prstGeom prst="rect">
            <a:avLst/>
          </a:prstGeom>
          <a:noFill/>
          <a:ln w="25400">
            <a:noFill/>
            <a:miter lim="800000"/>
            <a:headEnd/>
            <a:tailEnd/>
          </a:ln>
        </p:spPr>
        <p:txBody>
          <a:bodyPr>
            <a:spAutoFit/>
          </a:bodyPr>
          <a:lstStyle/>
          <a:p>
            <a:r>
              <a:rPr lang="en-US"/>
              <a:t>  0      1     2    3    4    5    6    7    8   9  10</a:t>
            </a:r>
            <a:endParaRPr lang="ru-RU"/>
          </a:p>
        </p:txBody>
      </p:sp>
      <p:sp>
        <p:nvSpPr>
          <p:cNvPr id="19464" name="TextBox 18"/>
          <p:cNvSpPr txBox="1">
            <a:spLocks noChangeArrowheads="1"/>
          </p:cNvSpPr>
          <p:nvPr/>
        </p:nvSpPr>
        <p:spPr bwMode="auto">
          <a:xfrm>
            <a:off x="285750" y="1643063"/>
            <a:ext cx="623888" cy="2862262"/>
          </a:xfrm>
          <a:prstGeom prst="rect">
            <a:avLst/>
          </a:prstGeom>
          <a:noFill/>
          <a:ln w="25400">
            <a:noFill/>
            <a:miter lim="800000"/>
            <a:headEnd/>
            <a:tailEnd/>
          </a:ln>
        </p:spPr>
        <p:txBody>
          <a:bodyPr>
            <a:spAutoFit/>
          </a:bodyPr>
          <a:lstStyle/>
          <a:p>
            <a:pPr algn="ctr"/>
            <a:r>
              <a:rPr lang="en-US"/>
              <a:t> </a:t>
            </a:r>
          </a:p>
          <a:p>
            <a:pPr algn="ctr"/>
            <a:r>
              <a:rPr lang="en-US"/>
              <a:t>30</a:t>
            </a:r>
          </a:p>
          <a:p>
            <a:pPr algn="ctr"/>
            <a:endParaRPr lang="en-US"/>
          </a:p>
          <a:p>
            <a:pPr algn="ctr"/>
            <a:endParaRPr lang="en-US"/>
          </a:p>
          <a:p>
            <a:pPr algn="ctr"/>
            <a:endParaRPr lang="en-US"/>
          </a:p>
          <a:p>
            <a:pPr algn="ctr"/>
            <a:r>
              <a:rPr lang="en-US"/>
              <a:t>20</a:t>
            </a:r>
          </a:p>
          <a:p>
            <a:pPr algn="ctr"/>
            <a:endParaRPr lang="en-US"/>
          </a:p>
          <a:p>
            <a:pPr algn="ctr"/>
            <a:endParaRPr lang="en-US"/>
          </a:p>
          <a:p>
            <a:pPr algn="ctr"/>
            <a:endParaRPr lang="en-US"/>
          </a:p>
          <a:p>
            <a:pPr algn="ctr"/>
            <a:r>
              <a:rPr lang="en-US"/>
              <a:t>10</a:t>
            </a:r>
          </a:p>
        </p:txBody>
      </p:sp>
      <p:sp>
        <p:nvSpPr>
          <p:cNvPr id="20" name="Прямоугольник 19"/>
          <p:cNvSpPr/>
          <p:nvPr/>
        </p:nvSpPr>
        <p:spPr bwMode="auto">
          <a:xfrm>
            <a:off x="1214414" y="2928934"/>
            <a:ext cx="168252" cy="2528583"/>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254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ru-RU"/>
          </a:p>
        </p:txBody>
      </p:sp>
      <p:sp>
        <p:nvSpPr>
          <p:cNvPr id="23" name="Прямоугольник 22"/>
          <p:cNvSpPr/>
          <p:nvPr/>
        </p:nvSpPr>
        <p:spPr bwMode="auto">
          <a:xfrm>
            <a:off x="1643042" y="2500306"/>
            <a:ext cx="168252" cy="2957211"/>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254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ru-RU"/>
          </a:p>
        </p:txBody>
      </p:sp>
      <p:sp>
        <p:nvSpPr>
          <p:cNvPr id="24" name="Прямоугольник 23"/>
          <p:cNvSpPr/>
          <p:nvPr/>
        </p:nvSpPr>
        <p:spPr bwMode="auto">
          <a:xfrm>
            <a:off x="2071670" y="2357430"/>
            <a:ext cx="142876" cy="310008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254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ru-RU" dirty="0"/>
          </a:p>
        </p:txBody>
      </p:sp>
      <p:sp>
        <p:nvSpPr>
          <p:cNvPr id="25" name="Прямоугольник 24"/>
          <p:cNvSpPr/>
          <p:nvPr/>
        </p:nvSpPr>
        <p:spPr bwMode="auto">
          <a:xfrm>
            <a:off x="2428860" y="3143248"/>
            <a:ext cx="161940" cy="2314269"/>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254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ru-RU"/>
          </a:p>
        </p:txBody>
      </p:sp>
      <p:sp>
        <p:nvSpPr>
          <p:cNvPr id="26" name="Прямоугольник 25"/>
          <p:cNvSpPr/>
          <p:nvPr/>
        </p:nvSpPr>
        <p:spPr bwMode="auto">
          <a:xfrm>
            <a:off x="2786050" y="2928934"/>
            <a:ext cx="181991" cy="2528583"/>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254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ru-RU"/>
          </a:p>
        </p:txBody>
      </p:sp>
      <p:sp>
        <p:nvSpPr>
          <p:cNvPr id="27" name="Прямоугольник 26"/>
          <p:cNvSpPr/>
          <p:nvPr/>
        </p:nvSpPr>
        <p:spPr bwMode="auto">
          <a:xfrm>
            <a:off x="3214678" y="2500306"/>
            <a:ext cx="142876" cy="2957211"/>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254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ru-RU"/>
          </a:p>
        </p:txBody>
      </p:sp>
      <p:sp>
        <p:nvSpPr>
          <p:cNvPr id="28" name="Прямоугольник 27"/>
          <p:cNvSpPr/>
          <p:nvPr/>
        </p:nvSpPr>
        <p:spPr bwMode="auto">
          <a:xfrm>
            <a:off x="3571868" y="2714620"/>
            <a:ext cx="142876" cy="274289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254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ru-RU"/>
          </a:p>
        </p:txBody>
      </p:sp>
      <p:sp>
        <p:nvSpPr>
          <p:cNvPr id="29" name="Прямоугольник 28"/>
          <p:cNvSpPr/>
          <p:nvPr/>
        </p:nvSpPr>
        <p:spPr bwMode="auto">
          <a:xfrm>
            <a:off x="3929058" y="3429000"/>
            <a:ext cx="142876" cy="202851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254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ru-RU"/>
          </a:p>
        </p:txBody>
      </p:sp>
      <p:sp>
        <p:nvSpPr>
          <p:cNvPr id="30" name="Прямоугольник 29"/>
          <p:cNvSpPr/>
          <p:nvPr/>
        </p:nvSpPr>
        <p:spPr bwMode="auto">
          <a:xfrm>
            <a:off x="4286248" y="3429000"/>
            <a:ext cx="142876" cy="202851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254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ru-RU"/>
          </a:p>
        </p:txBody>
      </p:sp>
      <p:sp>
        <p:nvSpPr>
          <p:cNvPr id="31" name="Прямоугольник 30"/>
          <p:cNvSpPr/>
          <p:nvPr/>
        </p:nvSpPr>
        <p:spPr bwMode="auto">
          <a:xfrm>
            <a:off x="4643438" y="3429000"/>
            <a:ext cx="142876" cy="202851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254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ru-RU"/>
          </a:p>
        </p:txBody>
      </p:sp>
      <p:sp>
        <p:nvSpPr>
          <p:cNvPr id="19495" name="TextBox 31"/>
          <p:cNvSpPr txBox="1">
            <a:spLocks noChangeArrowheads="1"/>
          </p:cNvSpPr>
          <p:nvPr/>
        </p:nvSpPr>
        <p:spPr bwMode="auto">
          <a:xfrm>
            <a:off x="444500" y="1143000"/>
            <a:ext cx="1627188" cy="369888"/>
          </a:xfrm>
          <a:prstGeom prst="rect">
            <a:avLst/>
          </a:prstGeom>
          <a:noFill/>
          <a:ln w="25400">
            <a:noFill/>
            <a:miter lim="800000"/>
            <a:headEnd/>
            <a:tailEnd/>
          </a:ln>
        </p:spPr>
        <p:txBody>
          <a:bodyPr>
            <a:spAutoFit/>
          </a:bodyPr>
          <a:lstStyle/>
          <a:p>
            <a:r>
              <a:rPr lang="ru-RU"/>
              <a:t>баллы</a:t>
            </a:r>
          </a:p>
        </p:txBody>
      </p:sp>
      <p:sp>
        <p:nvSpPr>
          <p:cNvPr id="19496" name="TextBox 32"/>
          <p:cNvSpPr txBox="1">
            <a:spLocks noChangeArrowheads="1"/>
          </p:cNvSpPr>
          <p:nvPr/>
        </p:nvSpPr>
        <p:spPr bwMode="auto">
          <a:xfrm>
            <a:off x="5357813" y="5286375"/>
            <a:ext cx="1233487" cy="369888"/>
          </a:xfrm>
          <a:prstGeom prst="rect">
            <a:avLst/>
          </a:prstGeom>
          <a:noFill/>
          <a:ln w="25400">
            <a:noFill/>
            <a:miter lim="800000"/>
            <a:headEnd/>
            <a:tailEnd/>
          </a:ln>
        </p:spPr>
        <p:txBody>
          <a:bodyPr>
            <a:spAutoFit/>
          </a:bodyPr>
          <a:lstStyle/>
          <a:p>
            <a:r>
              <a:rPr lang="ru-RU"/>
              <a:t>задания</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1+#ppt_w/2"/>
                                          </p:val>
                                        </p:tav>
                                        <p:tav tm="100000">
                                          <p:val>
                                            <p:strVal val="#ppt_x"/>
                                          </p:val>
                                        </p:tav>
                                      </p:tavLst>
                                    </p:anim>
                                    <p:anim calcmode="lin" valueType="num">
                                      <p:cBhvr additive="base">
                                        <p:cTn id="8" dur="500" fill="hold"/>
                                        <p:tgtEl>
                                          <p:spTgt spid="184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solidFill>
            <a:srgbClr val="FF3399"/>
          </a:solidFill>
        </p:spPr>
        <p:style>
          <a:lnRef idx="0">
            <a:schemeClr val="accent6"/>
          </a:lnRef>
          <a:fillRef idx="3">
            <a:schemeClr val="accent6"/>
          </a:fillRef>
          <a:effectRef idx="3">
            <a:schemeClr val="accent6"/>
          </a:effectRef>
          <a:fontRef idx="minor">
            <a:schemeClr val="lt1"/>
          </a:fontRef>
        </p:style>
        <p:txBody>
          <a:bodyPr/>
          <a:lstStyle/>
          <a:p>
            <a:pPr eaLnBrk="1" hangingPunct="1">
              <a:defRPr/>
            </a:pPr>
            <a:r>
              <a:rPr lang="ru-RU" b="1" kern="1200" dirty="0" smtClean="0">
                <a:solidFill>
                  <a:srgbClr val="C00000"/>
                </a:solidFill>
                <a:effectLst>
                  <a:outerShdw blurRad="38100" dist="38100" dir="2700000" algn="tl">
                    <a:srgbClr val="000000">
                      <a:alpha val="43137"/>
                    </a:srgbClr>
                  </a:outerShdw>
                </a:effectLst>
                <a:latin typeface="Monotype Corsiva" pitchFamily="66" charset="0"/>
              </a:rPr>
              <a:t>Шкала самоконтроля (оценивания)</a:t>
            </a:r>
            <a:endParaRPr lang="ru-RU" b="1" kern="1200" dirty="0">
              <a:solidFill>
                <a:srgbClr val="C00000"/>
              </a:solidFill>
              <a:effectLst>
                <a:outerShdw blurRad="38100" dist="38100" dir="2700000" algn="tl">
                  <a:srgbClr val="000000">
                    <a:alpha val="43137"/>
                  </a:srgbClr>
                </a:outerShdw>
              </a:effectLst>
              <a:latin typeface="Monotype Corsiva" pitchFamily="66" charset="0"/>
            </a:endParaRPr>
          </a:p>
        </p:txBody>
      </p:sp>
      <p:graphicFrame>
        <p:nvGraphicFramePr>
          <p:cNvPr id="6" name="Таблица 5"/>
          <p:cNvGraphicFramePr>
            <a:graphicFrameLocks noGrp="1"/>
          </p:cNvGraphicFramePr>
          <p:nvPr/>
        </p:nvGraphicFramePr>
        <p:xfrm>
          <a:off x="457200" y="1857375"/>
          <a:ext cx="8229601" cy="1243249"/>
        </p:xfrm>
        <a:graphic>
          <a:graphicData uri="http://schemas.openxmlformats.org/drawingml/2006/table">
            <a:tbl>
              <a:tblPr/>
              <a:tblGrid>
                <a:gridCol w="1297586"/>
                <a:gridCol w="693267"/>
                <a:gridCol w="693267"/>
                <a:gridCol w="693267"/>
                <a:gridCol w="693267"/>
                <a:gridCol w="692612"/>
                <a:gridCol w="693267"/>
                <a:gridCol w="693267"/>
                <a:gridCol w="693267"/>
                <a:gridCol w="693267"/>
                <a:gridCol w="693267"/>
              </a:tblGrid>
              <a:tr h="852657">
                <a:tc>
                  <a:txBody>
                    <a:bodyPr/>
                    <a:lstStyle/>
                    <a:p>
                      <a:pPr>
                        <a:lnSpc>
                          <a:spcPct val="115000"/>
                        </a:lnSpc>
                        <a:spcAft>
                          <a:spcPts val="0"/>
                        </a:spcAft>
                      </a:pPr>
                      <a:r>
                        <a:rPr lang="ru-RU" sz="1500" b="1" kern="1200" dirty="0">
                          <a:solidFill>
                            <a:srgbClr val="FFFFFF"/>
                          </a:solidFill>
                          <a:latin typeface="Calibri"/>
                          <a:ea typeface="Times New Roman"/>
                          <a:cs typeface="Arial"/>
                        </a:rPr>
                        <a:t>№ задания </a:t>
                      </a:r>
                      <a:endParaRPr lang="ru-RU" sz="900" dirty="0">
                        <a:latin typeface="Calibri"/>
                        <a:ea typeface="Calibri"/>
                        <a:cs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0"/>
                        </a:spcAft>
                      </a:pPr>
                      <a:r>
                        <a:rPr lang="ru-RU" sz="1500" b="1" kern="1200" dirty="0">
                          <a:solidFill>
                            <a:srgbClr val="FFFFFF"/>
                          </a:solidFill>
                          <a:latin typeface="Calibri"/>
                          <a:ea typeface="Times New Roman"/>
                          <a:cs typeface="Arial"/>
                        </a:rPr>
                        <a:t>1 </a:t>
                      </a:r>
                      <a:endParaRPr lang="ru-RU" sz="900" dirty="0">
                        <a:latin typeface="Calibri"/>
                        <a:ea typeface="Calibri"/>
                        <a:cs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0"/>
                        </a:spcAft>
                      </a:pPr>
                      <a:r>
                        <a:rPr lang="ru-RU" sz="1500" b="1" kern="1200" dirty="0">
                          <a:solidFill>
                            <a:srgbClr val="FFFFFF"/>
                          </a:solidFill>
                          <a:latin typeface="Calibri"/>
                          <a:ea typeface="Times New Roman"/>
                          <a:cs typeface="Arial"/>
                        </a:rPr>
                        <a:t>2 </a:t>
                      </a:r>
                      <a:endParaRPr lang="ru-RU" sz="900" dirty="0">
                        <a:latin typeface="Calibri"/>
                        <a:ea typeface="Calibri"/>
                        <a:cs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0"/>
                        </a:spcAft>
                      </a:pPr>
                      <a:r>
                        <a:rPr lang="ru-RU" sz="1500" b="1" kern="1200" dirty="0">
                          <a:solidFill>
                            <a:srgbClr val="FFFFFF"/>
                          </a:solidFill>
                          <a:latin typeface="Calibri"/>
                          <a:ea typeface="Times New Roman"/>
                          <a:cs typeface="Arial"/>
                        </a:rPr>
                        <a:t>3 </a:t>
                      </a:r>
                      <a:endParaRPr lang="ru-RU" sz="900" dirty="0">
                        <a:latin typeface="Calibri"/>
                        <a:ea typeface="Calibri"/>
                        <a:cs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0"/>
                        </a:spcAft>
                      </a:pPr>
                      <a:r>
                        <a:rPr lang="ru-RU" sz="1500" b="1" kern="1200" dirty="0">
                          <a:solidFill>
                            <a:srgbClr val="FFFFFF"/>
                          </a:solidFill>
                          <a:latin typeface="Calibri"/>
                          <a:ea typeface="Times New Roman"/>
                          <a:cs typeface="Arial"/>
                        </a:rPr>
                        <a:t>4 </a:t>
                      </a:r>
                      <a:endParaRPr lang="ru-RU" sz="900" dirty="0">
                        <a:latin typeface="Calibri"/>
                        <a:ea typeface="Calibri"/>
                        <a:cs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0"/>
                        </a:spcAft>
                      </a:pPr>
                      <a:r>
                        <a:rPr lang="ru-RU" sz="1500" b="1" kern="1200" dirty="0">
                          <a:solidFill>
                            <a:srgbClr val="FFFFFF"/>
                          </a:solidFill>
                          <a:latin typeface="Calibri"/>
                          <a:ea typeface="Times New Roman"/>
                          <a:cs typeface="Arial"/>
                        </a:rPr>
                        <a:t>5 </a:t>
                      </a:r>
                      <a:endParaRPr lang="ru-RU" sz="900" dirty="0">
                        <a:latin typeface="Calibri"/>
                        <a:ea typeface="Calibri"/>
                        <a:cs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0"/>
                        </a:spcAft>
                      </a:pPr>
                      <a:r>
                        <a:rPr lang="ru-RU" sz="1500" b="1" kern="1200" dirty="0">
                          <a:solidFill>
                            <a:srgbClr val="FFFFFF"/>
                          </a:solidFill>
                          <a:latin typeface="Calibri"/>
                          <a:ea typeface="Times New Roman"/>
                          <a:cs typeface="Arial"/>
                        </a:rPr>
                        <a:t>6 </a:t>
                      </a:r>
                      <a:endParaRPr lang="ru-RU" sz="900" dirty="0">
                        <a:latin typeface="Calibri"/>
                        <a:ea typeface="Calibri"/>
                        <a:cs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0"/>
                        </a:spcAft>
                      </a:pPr>
                      <a:r>
                        <a:rPr lang="ru-RU" sz="1500" b="1" kern="1200" dirty="0">
                          <a:solidFill>
                            <a:srgbClr val="FFFFFF"/>
                          </a:solidFill>
                          <a:latin typeface="Calibri"/>
                          <a:ea typeface="Times New Roman"/>
                          <a:cs typeface="Arial"/>
                        </a:rPr>
                        <a:t>7 </a:t>
                      </a:r>
                      <a:endParaRPr lang="ru-RU" sz="900" dirty="0">
                        <a:latin typeface="Calibri"/>
                        <a:ea typeface="Calibri"/>
                        <a:cs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0"/>
                        </a:spcAft>
                      </a:pPr>
                      <a:r>
                        <a:rPr lang="ru-RU" sz="1500" b="1" kern="1200" dirty="0">
                          <a:solidFill>
                            <a:srgbClr val="FFFFFF"/>
                          </a:solidFill>
                          <a:latin typeface="Calibri"/>
                          <a:ea typeface="Times New Roman"/>
                          <a:cs typeface="Arial"/>
                        </a:rPr>
                        <a:t>8 </a:t>
                      </a:r>
                      <a:endParaRPr lang="ru-RU" sz="900" dirty="0">
                        <a:latin typeface="Calibri"/>
                        <a:ea typeface="Calibri"/>
                        <a:cs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0"/>
                        </a:spcAft>
                      </a:pPr>
                      <a:r>
                        <a:rPr lang="ru-RU" sz="1500" b="1" kern="1200" dirty="0">
                          <a:solidFill>
                            <a:srgbClr val="FFFFFF"/>
                          </a:solidFill>
                          <a:latin typeface="Calibri"/>
                          <a:ea typeface="Times New Roman"/>
                          <a:cs typeface="Arial"/>
                        </a:rPr>
                        <a:t>9 </a:t>
                      </a:r>
                      <a:endParaRPr lang="ru-RU" sz="900" dirty="0">
                        <a:latin typeface="Calibri"/>
                        <a:ea typeface="Calibri"/>
                        <a:cs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ctr">
                        <a:lnSpc>
                          <a:spcPct val="115000"/>
                        </a:lnSpc>
                        <a:spcAft>
                          <a:spcPts val="0"/>
                        </a:spcAft>
                      </a:pPr>
                      <a:r>
                        <a:rPr lang="ru-RU" sz="1500" b="1" kern="1200" dirty="0">
                          <a:solidFill>
                            <a:srgbClr val="FFFFFF"/>
                          </a:solidFill>
                          <a:latin typeface="Calibri"/>
                          <a:ea typeface="Times New Roman"/>
                          <a:cs typeface="Arial"/>
                        </a:rPr>
                        <a:t>10 </a:t>
                      </a:r>
                      <a:endParaRPr lang="ru-RU" sz="900" dirty="0">
                        <a:latin typeface="Calibri"/>
                        <a:ea typeface="Calibri"/>
                        <a:cs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r>
              <a:tr h="334302">
                <a:tc>
                  <a:txBody>
                    <a:bodyPr/>
                    <a:lstStyle/>
                    <a:p>
                      <a:pPr>
                        <a:lnSpc>
                          <a:spcPct val="115000"/>
                        </a:lnSpc>
                        <a:spcAft>
                          <a:spcPts val="0"/>
                        </a:spcAft>
                      </a:pPr>
                      <a:r>
                        <a:rPr lang="ru-RU" sz="1500" kern="1200" dirty="0">
                          <a:solidFill>
                            <a:srgbClr val="000000"/>
                          </a:solidFill>
                          <a:latin typeface="Calibri"/>
                          <a:ea typeface="Times New Roman"/>
                          <a:cs typeface="Arial"/>
                        </a:rPr>
                        <a:t>Балл </a:t>
                      </a:r>
                      <a:endParaRPr lang="ru-RU" sz="900" dirty="0">
                        <a:latin typeface="Calibri"/>
                        <a:ea typeface="Calibri"/>
                        <a:cs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a:lnSpc>
                          <a:spcPct val="115000"/>
                        </a:lnSpc>
                      </a:pPr>
                      <a:r>
                        <a:rPr lang="ru-RU" sz="1800" dirty="0" smtClean="0">
                          <a:latin typeface="Calibri"/>
                          <a:ea typeface="Times New Roman"/>
                        </a:rPr>
                        <a:t>2</a:t>
                      </a:r>
                      <a:endParaRPr lang="ru-RU" sz="1800" dirty="0">
                        <a:latin typeface="Calibri"/>
                        <a:ea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a:lnSpc>
                          <a:spcPct val="115000"/>
                        </a:lnSpc>
                      </a:pPr>
                      <a:r>
                        <a:rPr lang="ru-RU" sz="1800" dirty="0" smtClean="0">
                          <a:latin typeface="Calibri"/>
                          <a:ea typeface="Times New Roman"/>
                        </a:rPr>
                        <a:t>2</a:t>
                      </a:r>
                      <a:endParaRPr lang="ru-RU" sz="1800" dirty="0">
                        <a:latin typeface="Calibri"/>
                        <a:ea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a:lnSpc>
                          <a:spcPct val="115000"/>
                        </a:lnSpc>
                      </a:pPr>
                      <a:r>
                        <a:rPr lang="ru-RU" sz="1800" dirty="0" smtClean="0">
                          <a:latin typeface="Calibri"/>
                          <a:ea typeface="Times New Roman"/>
                        </a:rPr>
                        <a:t>2</a:t>
                      </a:r>
                      <a:endParaRPr lang="ru-RU" sz="1800" dirty="0">
                        <a:latin typeface="Calibri"/>
                        <a:ea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a:lnSpc>
                          <a:spcPct val="115000"/>
                        </a:lnSpc>
                      </a:pPr>
                      <a:r>
                        <a:rPr lang="ru-RU" sz="1800" dirty="0" smtClean="0">
                          <a:latin typeface="Calibri"/>
                          <a:ea typeface="Times New Roman"/>
                        </a:rPr>
                        <a:t>2</a:t>
                      </a:r>
                      <a:endParaRPr lang="ru-RU" sz="1800" dirty="0">
                        <a:latin typeface="Calibri"/>
                        <a:ea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a:lnSpc>
                          <a:spcPct val="115000"/>
                        </a:lnSpc>
                      </a:pPr>
                      <a:r>
                        <a:rPr lang="ru-RU" sz="1800" dirty="0" smtClean="0">
                          <a:latin typeface="Calibri"/>
                          <a:ea typeface="Times New Roman"/>
                        </a:rPr>
                        <a:t>2</a:t>
                      </a:r>
                      <a:endParaRPr lang="ru-RU" sz="1800" dirty="0">
                        <a:latin typeface="Calibri"/>
                        <a:ea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a:lnSpc>
                          <a:spcPct val="115000"/>
                        </a:lnSpc>
                      </a:pPr>
                      <a:r>
                        <a:rPr lang="ru-RU" sz="1800" dirty="0" smtClean="0">
                          <a:latin typeface="Calibri"/>
                          <a:ea typeface="Times New Roman"/>
                        </a:rPr>
                        <a:t>2</a:t>
                      </a:r>
                      <a:endParaRPr lang="ru-RU" sz="1800" dirty="0">
                        <a:latin typeface="Calibri"/>
                        <a:ea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a:lnSpc>
                          <a:spcPct val="115000"/>
                        </a:lnSpc>
                      </a:pPr>
                      <a:r>
                        <a:rPr lang="ru-RU" sz="1800" dirty="0" smtClean="0">
                          <a:latin typeface="Calibri"/>
                          <a:ea typeface="Times New Roman"/>
                        </a:rPr>
                        <a:t>2</a:t>
                      </a:r>
                      <a:endParaRPr lang="ru-RU" sz="1800" dirty="0">
                        <a:latin typeface="Calibri"/>
                        <a:ea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a:lnSpc>
                          <a:spcPct val="115000"/>
                        </a:lnSpc>
                      </a:pPr>
                      <a:r>
                        <a:rPr lang="ru-RU" sz="1800" dirty="0" smtClean="0">
                          <a:latin typeface="Calibri"/>
                          <a:ea typeface="Times New Roman"/>
                        </a:rPr>
                        <a:t>2</a:t>
                      </a:r>
                      <a:endParaRPr lang="ru-RU" sz="1800" dirty="0">
                        <a:latin typeface="Calibri"/>
                        <a:ea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a:lnSpc>
                          <a:spcPct val="115000"/>
                        </a:lnSpc>
                      </a:pPr>
                      <a:r>
                        <a:rPr lang="ru-RU" sz="1800" dirty="0" smtClean="0">
                          <a:latin typeface="Calibri"/>
                          <a:ea typeface="Times New Roman"/>
                        </a:rPr>
                        <a:t>2</a:t>
                      </a:r>
                      <a:endParaRPr lang="ru-RU" sz="1800" dirty="0">
                        <a:latin typeface="Calibri"/>
                        <a:ea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a:lnSpc>
                          <a:spcPct val="115000"/>
                        </a:lnSpc>
                      </a:pPr>
                      <a:r>
                        <a:rPr lang="ru-RU" sz="1800" dirty="0" smtClean="0">
                          <a:latin typeface="Calibri"/>
                          <a:ea typeface="Times New Roman"/>
                        </a:rPr>
                        <a:t>4</a:t>
                      </a:r>
                      <a:endParaRPr lang="ru-RU" sz="1800" dirty="0">
                        <a:latin typeface="Calibri"/>
                        <a:ea typeface="Times New Roman"/>
                      </a:endParaRPr>
                    </a:p>
                  </a:txBody>
                  <a:tcPr marL="75124" marR="75124" marT="37562" marB="37562">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bl>
          </a:graphicData>
        </a:graphic>
      </p:graphicFrame>
      <p:sp>
        <p:nvSpPr>
          <p:cNvPr id="6187" name="TextBox 11"/>
          <p:cNvSpPr txBox="1">
            <a:spLocks noChangeArrowheads="1"/>
          </p:cNvSpPr>
          <p:nvPr/>
        </p:nvSpPr>
        <p:spPr bwMode="auto">
          <a:xfrm>
            <a:off x="285750" y="3416300"/>
            <a:ext cx="7786688" cy="2862263"/>
          </a:xfrm>
          <a:prstGeom prst="rect">
            <a:avLst/>
          </a:prstGeom>
          <a:noFill/>
          <a:ln w="9525">
            <a:noFill/>
            <a:miter lim="800000"/>
            <a:headEnd/>
            <a:tailEnd/>
          </a:ln>
        </p:spPr>
        <p:txBody>
          <a:bodyPr>
            <a:spAutoFit/>
          </a:bodyPr>
          <a:lstStyle/>
          <a:p>
            <a:r>
              <a:rPr lang="ru-RU">
                <a:solidFill>
                  <a:schemeClr val="bg1"/>
                </a:solidFill>
              </a:rPr>
              <a:t>    Ученик после выполнения каждого задания самостоятельно заполняет таблицу по принципу: </a:t>
            </a:r>
          </a:p>
          <a:p>
            <a:r>
              <a:rPr lang="ru-RU">
                <a:solidFill>
                  <a:schemeClr val="bg1"/>
                </a:solidFill>
              </a:rPr>
              <a:t>а) задание выполнено – 2 балла (см. табл.);</a:t>
            </a:r>
          </a:p>
          <a:p>
            <a:r>
              <a:rPr lang="ru-RU">
                <a:solidFill>
                  <a:schemeClr val="bg1"/>
                </a:solidFill>
              </a:rPr>
              <a:t>б) задание не выполнено или выполнено с ошибками – 0 баллов. </a:t>
            </a:r>
          </a:p>
          <a:p>
            <a:r>
              <a:rPr lang="ru-RU">
                <a:solidFill>
                  <a:schemeClr val="bg1"/>
                </a:solidFill>
              </a:rPr>
              <a:t>В ходе урока все задания решаются, после чего ученик сравнивает правильность оценки выполнения задания. Цель считается достигнутой, если сумма всех баллов не менее 11, если менее 11, то ученику предлагается решить все задания заново. </a:t>
            </a:r>
          </a:p>
          <a:p>
            <a:r>
              <a:rPr lang="ru-RU">
                <a:solidFill>
                  <a:schemeClr val="bg1"/>
                </a:solidFill>
              </a:rPr>
              <a:t>     На следующем уроке ученик выполняет самостоятельную работу, что даст учителю представление, усвоил ученик данную тему или нет.</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500035" y="428605"/>
            <a:ext cx="8229600" cy="928694"/>
          </a:xfrm>
          <a:solidFill>
            <a:srgbClr val="FF3399"/>
          </a:solidFill>
        </p:spPr>
        <p:style>
          <a:lnRef idx="0">
            <a:schemeClr val="accent6"/>
          </a:lnRef>
          <a:fillRef idx="3">
            <a:schemeClr val="accent6"/>
          </a:fillRef>
          <a:effectRef idx="3">
            <a:schemeClr val="accent6"/>
          </a:effectRef>
          <a:fontRef idx="minor">
            <a:schemeClr val="lt1"/>
          </a:fontRef>
        </p:style>
        <p:txBody>
          <a:bodyPr/>
          <a:lstStyle/>
          <a:p>
            <a:pPr eaLnBrk="1" hangingPunct="1">
              <a:defRPr/>
            </a:pPr>
            <a:r>
              <a:rPr lang="ru-RU" b="1" kern="1200" spc="500" dirty="0" smtClean="0">
                <a:solidFill>
                  <a:srgbClr val="C00000"/>
                </a:solidFill>
                <a:effectLst>
                  <a:outerShdw blurRad="38100" dist="38100" dir="2700000" algn="tl">
                    <a:srgbClr val="000000">
                      <a:alpha val="43137"/>
                    </a:srgbClr>
                  </a:outerShdw>
                </a:effectLst>
                <a:latin typeface="Monotype Corsiva" pitchFamily="66" charset="0"/>
              </a:rPr>
              <a:t>Задание № 1</a:t>
            </a:r>
            <a:endParaRPr lang="ru-RU" b="1" kern="1200" spc="500" dirty="0">
              <a:solidFill>
                <a:srgbClr val="C00000"/>
              </a:solidFill>
              <a:effectLst>
                <a:outerShdw blurRad="38100" dist="38100" dir="2700000" algn="tl">
                  <a:srgbClr val="000000">
                    <a:alpha val="43137"/>
                  </a:srgbClr>
                </a:outerShdw>
              </a:effectLst>
              <a:latin typeface="Monotype Corsiva" pitchFamily="66" charset="0"/>
            </a:endParaRPr>
          </a:p>
        </p:txBody>
      </p:sp>
      <p:sp>
        <p:nvSpPr>
          <p:cNvPr id="1032" name="Содержимое 2"/>
          <p:cNvSpPr>
            <a:spLocks noGrp="1"/>
          </p:cNvSpPr>
          <p:nvPr>
            <p:ph idx="4294967295"/>
          </p:nvPr>
        </p:nvSpPr>
        <p:spPr>
          <a:xfrm>
            <a:off x="500063" y="1357313"/>
            <a:ext cx="8215312" cy="4786312"/>
          </a:xfrm>
        </p:spPr>
        <p:txBody>
          <a:bodyPr/>
          <a:lstStyle/>
          <a:p>
            <a:pPr algn="ctr" eaLnBrk="1" hangingPunct="1">
              <a:buFont typeface="Arial" charset="0"/>
              <a:buNone/>
            </a:pPr>
            <a:r>
              <a:rPr lang="ru-RU" sz="2400" b="1" smtClean="0">
                <a:solidFill>
                  <a:schemeClr val="bg1"/>
                </a:solidFill>
                <a:latin typeface="Arial Unicode MS" pitchFamily="34" charset="-128"/>
                <a:ea typeface="Arial Unicode MS" pitchFamily="34" charset="-128"/>
                <a:cs typeface="Arial Unicode MS" pitchFamily="34" charset="-128"/>
              </a:rPr>
              <a:t>Выберите уравнения 1 </a:t>
            </a:r>
            <a:r>
              <a:rPr lang="ru-RU" sz="2400" b="1" baseline="30000" smtClean="0">
                <a:solidFill>
                  <a:schemeClr val="bg1"/>
                </a:solidFill>
                <a:latin typeface="Arial Unicode MS" pitchFamily="34" charset="-128"/>
                <a:ea typeface="Arial Unicode MS" pitchFamily="34" charset="-128"/>
                <a:cs typeface="Arial Unicode MS" pitchFamily="34" charset="-128"/>
              </a:rPr>
              <a:t>й</a:t>
            </a:r>
            <a:r>
              <a:rPr lang="ru-RU" sz="2400" b="1" smtClean="0">
                <a:solidFill>
                  <a:schemeClr val="bg1"/>
                </a:solidFill>
                <a:latin typeface="Arial Unicode MS" pitchFamily="34" charset="-128"/>
                <a:ea typeface="Arial Unicode MS" pitchFamily="34" charset="-128"/>
                <a:cs typeface="Arial Unicode MS" pitchFamily="34" charset="-128"/>
              </a:rPr>
              <a:t> и 2</a:t>
            </a:r>
            <a:r>
              <a:rPr lang="ru-RU" sz="2400" b="1" baseline="30000" smtClean="0">
                <a:solidFill>
                  <a:schemeClr val="bg1"/>
                </a:solidFill>
                <a:latin typeface="Arial Unicode MS" pitchFamily="34" charset="-128"/>
                <a:ea typeface="Arial Unicode MS" pitchFamily="34" charset="-128"/>
                <a:cs typeface="Arial Unicode MS" pitchFamily="34" charset="-128"/>
              </a:rPr>
              <a:t>й</a:t>
            </a:r>
            <a:r>
              <a:rPr lang="ru-RU" sz="2400" b="1" smtClean="0">
                <a:solidFill>
                  <a:schemeClr val="bg1"/>
                </a:solidFill>
                <a:latin typeface="Arial Unicode MS" pitchFamily="34" charset="-128"/>
                <a:ea typeface="Arial Unicode MS" pitchFamily="34" charset="-128"/>
                <a:cs typeface="Arial Unicode MS" pitchFamily="34" charset="-128"/>
              </a:rPr>
              <a:t> степени.     </a:t>
            </a:r>
            <a:endParaRPr lang="ru-RU" sz="2400" smtClean="0">
              <a:solidFill>
                <a:schemeClr val="bg1"/>
              </a:solidFill>
              <a:latin typeface="Arial Unicode MS" pitchFamily="34" charset="-128"/>
              <a:ea typeface="Arial Unicode MS" pitchFamily="34" charset="-128"/>
              <a:cs typeface="Arial Unicode MS" pitchFamily="34" charset="-128"/>
            </a:endParaRPr>
          </a:p>
          <a:p>
            <a:pPr eaLnBrk="1" hangingPunct="1"/>
            <a:r>
              <a:rPr lang="en-US" smtClean="0">
                <a:solidFill>
                  <a:schemeClr val="bg1"/>
                </a:solidFill>
                <a:latin typeface="Arial Unicode MS" pitchFamily="34" charset="-128"/>
                <a:ea typeface="Arial Unicode MS" pitchFamily="34" charset="-128"/>
                <a:cs typeface="Arial Unicode MS" pitchFamily="34" charset="-128"/>
              </a:rPr>
              <a:t>x</a:t>
            </a:r>
            <a:r>
              <a:rPr lang="ru-RU" baseline="30000" smtClean="0">
                <a:solidFill>
                  <a:schemeClr val="bg1"/>
                </a:solidFill>
                <a:latin typeface="Arial Unicode MS" pitchFamily="34" charset="-128"/>
                <a:ea typeface="Arial Unicode MS" pitchFamily="34" charset="-128"/>
                <a:cs typeface="Arial Unicode MS" pitchFamily="34" charset="-128"/>
              </a:rPr>
              <a:t>5</a:t>
            </a:r>
            <a:r>
              <a:rPr lang="ru-RU" smtClean="0">
                <a:solidFill>
                  <a:schemeClr val="bg1"/>
                </a:solidFill>
                <a:latin typeface="Arial Unicode MS" pitchFamily="34" charset="-128"/>
                <a:ea typeface="Arial Unicode MS" pitchFamily="34" charset="-128"/>
                <a:cs typeface="Arial Unicode MS" pitchFamily="34" charset="-128"/>
              </a:rPr>
              <a:t>- 5х</a:t>
            </a:r>
            <a:r>
              <a:rPr lang="ru-RU" baseline="30000" smtClean="0">
                <a:solidFill>
                  <a:schemeClr val="bg1"/>
                </a:solidFill>
                <a:latin typeface="Arial Unicode MS" pitchFamily="34" charset="-128"/>
                <a:ea typeface="Arial Unicode MS" pitchFamily="34" charset="-128"/>
                <a:cs typeface="Arial Unicode MS" pitchFamily="34" charset="-128"/>
              </a:rPr>
              <a:t>4</a:t>
            </a:r>
            <a:r>
              <a:rPr lang="ru-RU" smtClean="0">
                <a:solidFill>
                  <a:schemeClr val="bg1"/>
                </a:solidFill>
                <a:latin typeface="Arial Unicode MS" pitchFamily="34" charset="-128"/>
                <a:ea typeface="Arial Unicode MS" pitchFamily="34" charset="-128"/>
                <a:cs typeface="Arial Unicode MS" pitchFamily="34" charset="-128"/>
              </a:rPr>
              <a:t>у</a:t>
            </a:r>
            <a:r>
              <a:rPr lang="ru-RU" baseline="30000" smtClean="0">
                <a:solidFill>
                  <a:schemeClr val="bg1"/>
                </a:solidFill>
                <a:latin typeface="Arial Unicode MS" pitchFamily="34" charset="-128"/>
                <a:ea typeface="Arial Unicode MS" pitchFamily="34" charset="-128"/>
                <a:cs typeface="Arial Unicode MS" pitchFamily="34" charset="-128"/>
              </a:rPr>
              <a:t>2</a:t>
            </a:r>
            <a:r>
              <a:rPr lang="ru-RU" smtClean="0">
                <a:solidFill>
                  <a:schemeClr val="bg1"/>
                </a:solidFill>
                <a:latin typeface="Arial Unicode MS" pitchFamily="34" charset="-128"/>
                <a:ea typeface="Arial Unicode MS" pitchFamily="34" charset="-128"/>
                <a:cs typeface="Arial Unicode MS" pitchFamily="34" charset="-128"/>
              </a:rPr>
              <a:t> + х</a:t>
            </a:r>
            <a:r>
              <a:rPr lang="ru-RU" baseline="30000" smtClean="0">
                <a:solidFill>
                  <a:schemeClr val="bg1"/>
                </a:solidFill>
                <a:latin typeface="Arial Unicode MS" pitchFamily="34" charset="-128"/>
                <a:ea typeface="Arial Unicode MS" pitchFamily="34" charset="-128"/>
                <a:cs typeface="Arial Unicode MS" pitchFamily="34" charset="-128"/>
              </a:rPr>
              <a:t>2</a:t>
            </a:r>
            <a:r>
              <a:rPr lang="ru-RU" smtClean="0">
                <a:solidFill>
                  <a:schemeClr val="bg1"/>
                </a:solidFill>
                <a:latin typeface="Arial Unicode MS" pitchFamily="34" charset="-128"/>
                <a:ea typeface="Arial Unicode MS" pitchFamily="34" charset="-128"/>
                <a:cs typeface="Arial Unicode MS" pitchFamily="34" charset="-128"/>
              </a:rPr>
              <a:t>у = 0</a:t>
            </a:r>
          </a:p>
          <a:p>
            <a:pPr eaLnBrk="1" hangingPunct="1"/>
            <a:r>
              <a:rPr lang="ru-RU" smtClean="0">
                <a:solidFill>
                  <a:schemeClr val="bg1"/>
                </a:solidFill>
                <a:latin typeface="Arial Unicode MS" pitchFamily="34" charset="-128"/>
                <a:ea typeface="Arial Unicode MS" pitchFamily="34" charset="-128"/>
                <a:cs typeface="Arial Unicode MS" pitchFamily="34" charset="-128"/>
              </a:rPr>
              <a:t>х + 3у-15 = 0</a:t>
            </a:r>
          </a:p>
          <a:p>
            <a:pPr eaLnBrk="1" hangingPunct="1"/>
            <a:r>
              <a:rPr lang="ru-RU" smtClean="0">
                <a:solidFill>
                  <a:schemeClr val="bg1"/>
                </a:solidFill>
                <a:latin typeface="Arial Unicode MS" pitchFamily="34" charset="-128"/>
                <a:ea typeface="Arial Unicode MS" pitchFamily="34" charset="-128"/>
                <a:cs typeface="Arial Unicode MS" pitchFamily="34" charset="-128"/>
              </a:rPr>
              <a:t>3у = х (</a:t>
            </a:r>
            <a:r>
              <a:rPr lang="ru-RU" baseline="30000" smtClean="0">
                <a:solidFill>
                  <a:schemeClr val="bg1"/>
                </a:solidFill>
                <a:latin typeface="Arial Unicode MS" pitchFamily="34" charset="-128"/>
                <a:ea typeface="Arial Unicode MS" pitchFamily="34" charset="-128"/>
                <a:cs typeface="Arial Unicode MS" pitchFamily="34" charset="-128"/>
              </a:rPr>
              <a:t>15</a:t>
            </a:r>
            <a:r>
              <a:rPr lang="ru-RU" smtClean="0">
                <a:solidFill>
                  <a:schemeClr val="bg1"/>
                </a:solidFill>
                <a:latin typeface="Arial Unicode MS" pitchFamily="34" charset="-128"/>
                <a:ea typeface="Arial Unicode MS" pitchFamily="34" charset="-128"/>
                <a:cs typeface="Arial Unicode MS" pitchFamily="34" charset="-128"/>
              </a:rPr>
              <a:t>/х - х),  х    0 </a:t>
            </a:r>
          </a:p>
          <a:p>
            <a:pPr eaLnBrk="1" hangingPunct="1"/>
            <a:r>
              <a:rPr lang="ru-RU" smtClean="0">
                <a:solidFill>
                  <a:schemeClr val="bg1"/>
                </a:solidFill>
                <a:latin typeface="Arial Unicode MS" pitchFamily="34" charset="-128"/>
                <a:ea typeface="Arial Unicode MS" pitchFamily="34" charset="-128"/>
                <a:cs typeface="Arial Unicode MS" pitchFamily="34" charset="-128"/>
              </a:rPr>
              <a:t>(х</a:t>
            </a:r>
            <a:r>
              <a:rPr lang="ru-RU" baseline="30000" smtClean="0">
                <a:solidFill>
                  <a:schemeClr val="bg1"/>
                </a:solidFill>
                <a:latin typeface="Arial Unicode MS" pitchFamily="34" charset="-128"/>
                <a:ea typeface="Arial Unicode MS" pitchFamily="34" charset="-128"/>
                <a:cs typeface="Arial Unicode MS" pitchFamily="34" charset="-128"/>
              </a:rPr>
              <a:t>2 </a:t>
            </a:r>
            <a:r>
              <a:rPr lang="ru-RU" smtClean="0">
                <a:solidFill>
                  <a:schemeClr val="bg1"/>
                </a:solidFill>
                <a:latin typeface="Arial Unicode MS" pitchFamily="34" charset="-128"/>
                <a:ea typeface="Arial Unicode MS" pitchFamily="34" charset="-128"/>
                <a:cs typeface="Arial Unicode MS" pitchFamily="34" charset="-128"/>
              </a:rPr>
              <a:t>-</a:t>
            </a:r>
            <a:r>
              <a:rPr lang="ru-RU" baseline="30000" smtClean="0">
                <a:solidFill>
                  <a:schemeClr val="bg1"/>
                </a:solidFill>
                <a:latin typeface="Arial Unicode MS" pitchFamily="34" charset="-128"/>
                <a:ea typeface="Arial Unicode MS" pitchFamily="34" charset="-128"/>
                <a:cs typeface="Arial Unicode MS" pitchFamily="34" charset="-128"/>
              </a:rPr>
              <a:t> </a:t>
            </a:r>
            <a:r>
              <a:rPr lang="ru-RU" smtClean="0">
                <a:solidFill>
                  <a:schemeClr val="bg1"/>
                </a:solidFill>
                <a:latin typeface="Arial Unicode MS" pitchFamily="34" charset="-128"/>
                <a:ea typeface="Arial Unicode MS" pitchFamily="34" charset="-128"/>
                <a:cs typeface="Arial Unicode MS" pitchFamily="34" charset="-128"/>
              </a:rPr>
              <a:t>3у</a:t>
            </a:r>
            <a:r>
              <a:rPr lang="ru-RU" baseline="30000" smtClean="0">
                <a:solidFill>
                  <a:schemeClr val="bg1"/>
                </a:solidFill>
                <a:latin typeface="Arial Unicode MS" pitchFamily="34" charset="-128"/>
                <a:ea typeface="Arial Unicode MS" pitchFamily="34" charset="-128"/>
                <a:cs typeface="Arial Unicode MS" pitchFamily="34" charset="-128"/>
              </a:rPr>
              <a:t>2</a:t>
            </a:r>
            <a:r>
              <a:rPr lang="ru-RU" smtClean="0">
                <a:solidFill>
                  <a:schemeClr val="bg1"/>
                </a:solidFill>
                <a:latin typeface="Arial Unicode MS" pitchFamily="34" charset="-128"/>
                <a:ea typeface="Arial Unicode MS" pitchFamily="34" charset="-128"/>
                <a:cs typeface="Arial Unicode MS" pitchFamily="34" charset="-128"/>
              </a:rPr>
              <a:t> )</a:t>
            </a:r>
            <a:r>
              <a:rPr lang="ru-RU" baseline="30000" smtClean="0">
                <a:solidFill>
                  <a:schemeClr val="bg1"/>
                </a:solidFill>
                <a:latin typeface="Arial Unicode MS" pitchFamily="34" charset="-128"/>
                <a:ea typeface="Arial Unicode MS" pitchFamily="34" charset="-128"/>
                <a:cs typeface="Arial Unicode MS" pitchFamily="34" charset="-128"/>
              </a:rPr>
              <a:t>2</a:t>
            </a:r>
            <a:r>
              <a:rPr lang="ru-RU" smtClean="0">
                <a:solidFill>
                  <a:schemeClr val="bg1"/>
                </a:solidFill>
                <a:latin typeface="Arial Unicode MS" pitchFamily="34" charset="-128"/>
                <a:ea typeface="Arial Unicode MS" pitchFamily="34" charset="-128"/>
                <a:cs typeface="Arial Unicode MS" pitchFamily="34" charset="-128"/>
              </a:rPr>
              <a:t> = 5у</a:t>
            </a:r>
          </a:p>
          <a:p>
            <a:pPr eaLnBrk="1" hangingPunct="1"/>
            <a:r>
              <a:rPr lang="ru-RU" smtClean="0">
                <a:solidFill>
                  <a:schemeClr val="bg1"/>
                </a:solidFill>
                <a:latin typeface="Arial Unicode MS" pitchFamily="34" charset="-128"/>
                <a:ea typeface="Arial Unicode MS" pitchFamily="34" charset="-128"/>
                <a:cs typeface="Arial Unicode MS" pitchFamily="34" charset="-128"/>
              </a:rPr>
              <a:t>7х</a:t>
            </a:r>
            <a:r>
              <a:rPr lang="ru-RU" baseline="30000" smtClean="0">
                <a:solidFill>
                  <a:schemeClr val="bg1"/>
                </a:solidFill>
                <a:latin typeface="Arial Unicode MS" pitchFamily="34" charset="-128"/>
                <a:ea typeface="Arial Unicode MS" pitchFamily="34" charset="-128"/>
                <a:cs typeface="Arial Unicode MS" pitchFamily="34" charset="-128"/>
              </a:rPr>
              <a:t>8 </a:t>
            </a:r>
            <a:r>
              <a:rPr lang="ru-RU" smtClean="0">
                <a:solidFill>
                  <a:schemeClr val="bg1"/>
                </a:solidFill>
                <a:latin typeface="Arial Unicode MS" pitchFamily="34" charset="-128"/>
                <a:ea typeface="Arial Unicode MS" pitchFamily="34" charset="-128"/>
                <a:cs typeface="Arial Unicode MS" pitchFamily="34" charset="-128"/>
              </a:rPr>
              <a:t>-12ху + у = 7х</a:t>
            </a:r>
            <a:r>
              <a:rPr lang="ru-RU" baseline="30000" smtClean="0">
                <a:solidFill>
                  <a:schemeClr val="bg1"/>
                </a:solidFill>
                <a:latin typeface="Arial Unicode MS" pitchFamily="34" charset="-128"/>
                <a:ea typeface="Arial Unicode MS" pitchFamily="34" charset="-128"/>
                <a:cs typeface="Arial Unicode MS" pitchFamily="34" charset="-128"/>
              </a:rPr>
              <a:t>2</a:t>
            </a:r>
            <a:r>
              <a:rPr lang="ru-RU" smtClean="0">
                <a:solidFill>
                  <a:schemeClr val="bg1"/>
                </a:solidFill>
                <a:latin typeface="Arial Unicode MS" pitchFamily="34" charset="-128"/>
                <a:ea typeface="Arial Unicode MS" pitchFamily="34" charset="-128"/>
                <a:cs typeface="Arial Unicode MS" pitchFamily="34" charset="-128"/>
              </a:rPr>
              <a:t>(х</a:t>
            </a:r>
            <a:r>
              <a:rPr lang="ru-RU" baseline="30000" smtClean="0">
                <a:solidFill>
                  <a:schemeClr val="bg1"/>
                </a:solidFill>
                <a:latin typeface="Arial Unicode MS" pitchFamily="34" charset="-128"/>
                <a:ea typeface="Arial Unicode MS" pitchFamily="34" charset="-128"/>
                <a:cs typeface="Arial Unicode MS" pitchFamily="34" charset="-128"/>
              </a:rPr>
              <a:t>6</a:t>
            </a:r>
            <a:r>
              <a:rPr lang="ru-RU" smtClean="0">
                <a:solidFill>
                  <a:schemeClr val="bg1"/>
                </a:solidFill>
                <a:latin typeface="Arial Unicode MS" pitchFamily="34" charset="-128"/>
                <a:ea typeface="Arial Unicode MS" pitchFamily="34" charset="-128"/>
                <a:cs typeface="Arial Unicode MS" pitchFamily="34" charset="-128"/>
              </a:rPr>
              <a:t> + 1)</a:t>
            </a:r>
          </a:p>
          <a:p>
            <a:pPr eaLnBrk="1" hangingPunct="1">
              <a:buFont typeface="Arial" charset="0"/>
              <a:buNone/>
            </a:pPr>
            <a:r>
              <a:rPr lang="ru-RU" smtClean="0">
                <a:latin typeface="Gals" pitchFamily="2" charset="0"/>
              </a:rPr>
              <a:t>   </a:t>
            </a:r>
            <a:r>
              <a:rPr lang="ru-RU" sz="2400" smtClean="0">
                <a:solidFill>
                  <a:schemeClr val="bg1"/>
                </a:solidFill>
                <a:latin typeface="Arial Unicode MS" pitchFamily="34" charset="-128"/>
                <a:ea typeface="Arial Unicode MS" pitchFamily="34" charset="-128"/>
                <a:cs typeface="Arial Unicode MS" pitchFamily="34" charset="-128"/>
              </a:rPr>
              <a:t>Степень уравнения с двумя переменными определяется по                     степени входящих в него одночленов.</a:t>
            </a:r>
          </a:p>
          <a:p>
            <a:pPr eaLnBrk="1" hangingPunct="1"/>
            <a:endParaRPr lang="ru-RU" smtClean="0"/>
          </a:p>
        </p:txBody>
      </p:sp>
      <p:sp>
        <p:nvSpPr>
          <p:cNvPr id="1033" name="Rectangle 2"/>
          <p:cNvSpPr>
            <a:spLocks noChangeArrowheads="1"/>
          </p:cNvSpPr>
          <p:nvPr/>
        </p:nvSpPr>
        <p:spPr bwMode="auto">
          <a:xfrm>
            <a:off x="3429000" y="5500688"/>
            <a:ext cx="1643063" cy="357187"/>
          </a:xfrm>
          <a:prstGeom prst="rect">
            <a:avLst/>
          </a:prstGeom>
          <a:blipFill dpi="0" rotWithShape="1">
            <a:blip r:embed="rId3">
              <a:alphaModFix amt="8000"/>
            </a:blip>
            <a:srcRect/>
            <a:tile tx="0" ty="0" sx="100000" sy="100000" flip="none" algn="tl"/>
          </a:blipFill>
          <a:ln w="25400">
            <a:solidFill>
              <a:schemeClr val="bg1"/>
            </a:solidFill>
            <a:miter lim="800000"/>
            <a:headEnd/>
            <a:tailEnd/>
          </a:ln>
        </p:spPr>
        <p:txBody>
          <a:bodyPr/>
          <a:lstStyle/>
          <a:p>
            <a:endParaRPr lang="ru-RU"/>
          </a:p>
        </p:txBody>
      </p:sp>
      <p:sp>
        <p:nvSpPr>
          <p:cNvPr id="1034" name="Rectangle 10"/>
          <p:cNvSpPr>
            <a:spLocks noChangeArrowheads="1"/>
          </p:cNvSpPr>
          <p:nvPr/>
        </p:nvSpPr>
        <p:spPr bwMode="auto">
          <a:xfrm>
            <a:off x="0" y="0"/>
            <a:ext cx="184150" cy="369888"/>
          </a:xfrm>
          <a:prstGeom prst="rect">
            <a:avLst/>
          </a:prstGeom>
          <a:noFill/>
          <a:ln w="9525">
            <a:noFill/>
            <a:miter lim="800000"/>
            <a:headEnd/>
            <a:tailEnd/>
          </a:ln>
        </p:spPr>
        <p:txBody>
          <a:bodyPr wrap="none" anchor="ctr">
            <a:spAutoFit/>
          </a:bodyPr>
          <a:lstStyle/>
          <a:p>
            <a:endParaRPr lang="ru-RU"/>
          </a:p>
        </p:txBody>
      </p:sp>
      <p:graphicFrame>
        <p:nvGraphicFramePr>
          <p:cNvPr id="1026" name="Object 9"/>
          <p:cNvGraphicFramePr>
            <a:graphicFrameLocks noChangeAspect="1"/>
          </p:cNvGraphicFramePr>
          <p:nvPr/>
        </p:nvGraphicFramePr>
        <p:xfrm>
          <a:off x="0" y="0"/>
          <a:ext cx="142875" cy="142875"/>
        </p:xfrm>
        <a:graphic>
          <a:graphicData uri="http://schemas.openxmlformats.org/presentationml/2006/ole">
            <p:oleObj spid="_x0000_s1026" name="Формула" r:id="rId4" imgW="139700" imgH="139700" progId="Equation.3">
              <p:embed/>
            </p:oleObj>
          </a:graphicData>
        </a:graphic>
      </p:graphicFrame>
      <p:graphicFrame>
        <p:nvGraphicFramePr>
          <p:cNvPr id="1027" name="Object 8"/>
          <p:cNvGraphicFramePr>
            <a:graphicFrameLocks noChangeAspect="1"/>
          </p:cNvGraphicFramePr>
          <p:nvPr/>
        </p:nvGraphicFramePr>
        <p:xfrm>
          <a:off x="4135438" y="3028950"/>
          <a:ext cx="501650" cy="501650"/>
        </p:xfrm>
        <a:graphic>
          <a:graphicData uri="http://schemas.openxmlformats.org/presentationml/2006/ole">
            <p:oleObj spid="_x0000_s1027" name="Формула" r:id="rId5" imgW="139680" imgH="139680" progId="Equation.3">
              <p:embed/>
            </p:oleObj>
          </a:graphicData>
        </a:graphic>
      </p:graphicFrame>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28596" y="285728"/>
            <a:ext cx="8229600" cy="1000132"/>
          </a:xfrm>
          <a:solidFill>
            <a:srgbClr val="FF3399"/>
          </a:solidFill>
          <a:ln>
            <a:solidFill>
              <a:srgbClr val="FF0000"/>
            </a:solidFill>
          </a:ln>
        </p:spPr>
        <p:style>
          <a:lnRef idx="0">
            <a:schemeClr val="accent6"/>
          </a:lnRef>
          <a:fillRef idx="3">
            <a:schemeClr val="accent6"/>
          </a:fillRef>
          <a:effectRef idx="3">
            <a:schemeClr val="accent6"/>
          </a:effectRef>
          <a:fontRef idx="minor">
            <a:schemeClr val="lt1"/>
          </a:fontRef>
        </p:style>
        <p:txBody>
          <a:bodyPr/>
          <a:lstStyle/>
          <a:p>
            <a:pPr eaLnBrk="1" hangingPunct="1">
              <a:defRPr/>
            </a:pPr>
            <a:r>
              <a:rPr lang="ru-RU" b="1" kern="1200" spc="500" dirty="0" smtClean="0">
                <a:solidFill>
                  <a:srgbClr val="C00000"/>
                </a:solidFill>
                <a:effectLst>
                  <a:outerShdw blurRad="38100" dist="38100" dir="2700000" algn="tl">
                    <a:srgbClr val="000000">
                      <a:alpha val="43137"/>
                    </a:srgbClr>
                  </a:outerShdw>
                </a:effectLst>
                <a:latin typeface="Monotype Corsiva" pitchFamily="66" charset="0"/>
              </a:rPr>
              <a:t>Задание № 2</a:t>
            </a:r>
            <a:endParaRPr lang="ru-RU" b="1" kern="1200" spc="500" dirty="0">
              <a:solidFill>
                <a:srgbClr val="C00000"/>
              </a:solidFill>
              <a:effectLst>
                <a:outerShdw blurRad="38100" dist="38100" dir="2700000" algn="tl">
                  <a:srgbClr val="000000">
                    <a:alpha val="43137"/>
                  </a:srgbClr>
                </a:outerShdw>
              </a:effectLst>
              <a:latin typeface="Monotype Corsiva" pitchFamily="66" charset="0"/>
            </a:endParaRPr>
          </a:p>
        </p:txBody>
      </p:sp>
      <p:graphicFrame>
        <p:nvGraphicFramePr>
          <p:cNvPr id="34" name="Таблица 33"/>
          <p:cNvGraphicFramePr>
            <a:graphicFrameLocks noGrp="1"/>
          </p:cNvGraphicFramePr>
          <p:nvPr/>
        </p:nvGraphicFramePr>
        <p:xfrm>
          <a:off x="468284" y="2260593"/>
          <a:ext cx="7961367" cy="1744780"/>
        </p:xfrm>
        <a:graphic>
          <a:graphicData uri="http://schemas.openxmlformats.org/drawingml/2006/table">
            <a:tbl>
              <a:tblPr>
                <a:tableStyleId>{284E427A-3D55-4303-BF80-6455036E1DE7}</a:tableStyleId>
              </a:tblPr>
              <a:tblGrid>
                <a:gridCol w="2653789"/>
                <a:gridCol w="2653789"/>
                <a:gridCol w="2653789"/>
              </a:tblGrid>
              <a:tr h="464620">
                <a:tc>
                  <a:txBody>
                    <a:bodyPr/>
                    <a:lstStyle/>
                    <a:p>
                      <a:pPr algn="ctr">
                        <a:spcAft>
                          <a:spcPts val="0"/>
                        </a:spcAft>
                      </a:pPr>
                      <a:r>
                        <a:rPr lang="ru-RU" sz="2800" dirty="0"/>
                        <a:t>Уравнение</a:t>
                      </a:r>
                      <a:endParaRPr lang="ru-RU" sz="2800" b="1" dirty="0">
                        <a:latin typeface="Gals" pitchFamily="2" charset="0"/>
                        <a:ea typeface="Times New Roman"/>
                      </a:endParaRPr>
                    </a:p>
                  </a:txBody>
                  <a:tcPr marL="61507" marR="61507" marT="0" marB="0"/>
                </a:tc>
                <a:tc>
                  <a:txBody>
                    <a:bodyPr/>
                    <a:lstStyle/>
                    <a:p>
                      <a:pPr algn="ctr">
                        <a:spcAft>
                          <a:spcPts val="0"/>
                        </a:spcAft>
                      </a:pPr>
                      <a:r>
                        <a:rPr lang="ru-RU" sz="2800" dirty="0"/>
                        <a:t>х + 3у = 15</a:t>
                      </a:r>
                      <a:endParaRPr lang="ru-RU" sz="2800" dirty="0">
                        <a:latin typeface="Gals" pitchFamily="2" charset="0"/>
                        <a:ea typeface="Times New Roman"/>
                      </a:endParaRPr>
                    </a:p>
                  </a:txBody>
                  <a:tcPr marL="61507" marR="61507" marT="0" marB="0"/>
                </a:tc>
                <a:tc>
                  <a:txBody>
                    <a:bodyPr/>
                    <a:lstStyle/>
                    <a:p>
                      <a:pPr algn="ctr">
                        <a:spcAft>
                          <a:spcPts val="0"/>
                        </a:spcAft>
                      </a:pPr>
                      <a:r>
                        <a:rPr lang="ru-RU" sz="2800" dirty="0"/>
                        <a:t>х</a:t>
                      </a:r>
                      <a:r>
                        <a:rPr lang="ru-RU" sz="2800" baseline="30000" dirty="0"/>
                        <a:t>2</a:t>
                      </a:r>
                      <a:r>
                        <a:rPr lang="ru-RU" sz="2800" dirty="0"/>
                        <a:t> + 3у </a:t>
                      </a:r>
                      <a:r>
                        <a:rPr lang="ru-RU" sz="2800" dirty="0" smtClean="0"/>
                        <a:t>=</a:t>
                      </a:r>
                      <a:r>
                        <a:rPr lang="en-US" sz="2800" dirty="0" smtClean="0"/>
                        <a:t> </a:t>
                      </a:r>
                      <a:r>
                        <a:rPr lang="ru-RU" sz="2800" dirty="0" smtClean="0"/>
                        <a:t>15, </a:t>
                      </a:r>
                      <a:r>
                        <a:rPr lang="en-US" sz="2800" dirty="0" smtClean="0"/>
                        <a:t>x</a:t>
                      </a:r>
                      <a:r>
                        <a:rPr lang="en-US" sz="2800" dirty="0" smtClean="0">
                          <a:sym typeface="Symbol"/>
                        </a:rPr>
                        <a:t></a:t>
                      </a:r>
                      <a:r>
                        <a:rPr lang="en-US" sz="2800" dirty="0" smtClean="0"/>
                        <a:t>0</a:t>
                      </a:r>
                      <a:endParaRPr lang="ru-RU" sz="2800" dirty="0">
                        <a:latin typeface="Gals" pitchFamily="2" charset="0"/>
                        <a:ea typeface="Times New Roman"/>
                      </a:endParaRPr>
                    </a:p>
                  </a:txBody>
                  <a:tcPr marL="61507" marR="61507" marT="0" marB="0"/>
                </a:tc>
              </a:tr>
              <a:tr h="393182">
                <a:tc rowSpan="2">
                  <a:txBody>
                    <a:bodyPr/>
                    <a:lstStyle/>
                    <a:p>
                      <a:pPr algn="ctr">
                        <a:spcAft>
                          <a:spcPts val="0"/>
                        </a:spcAft>
                      </a:pPr>
                      <a:r>
                        <a:rPr lang="ru-RU" sz="2800" dirty="0"/>
                        <a:t>Решение</a:t>
                      </a:r>
                    </a:p>
                    <a:p>
                      <a:pPr algn="ctr">
                        <a:spcAft>
                          <a:spcPts val="0"/>
                        </a:spcAft>
                      </a:pPr>
                      <a:r>
                        <a:rPr lang="ru-RU" sz="2800" dirty="0"/>
                        <a:t>уравнения</a:t>
                      </a:r>
                      <a:endParaRPr lang="ru-RU" sz="2800" b="1" dirty="0">
                        <a:latin typeface="Gals" pitchFamily="2" charset="0"/>
                        <a:ea typeface="Times New Roman"/>
                      </a:endParaRPr>
                    </a:p>
                  </a:txBody>
                  <a:tcPr marL="61507" marR="61507" marT="0" marB="0"/>
                </a:tc>
                <a:tc>
                  <a:txBody>
                    <a:bodyPr/>
                    <a:lstStyle/>
                    <a:p>
                      <a:pPr algn="ctr">
                        <a:spcAft>
                          <a:spcPts val="0"/>
                        </a:spcAft>
                      </a:pPr>
                      <a:r>
                        <a:rPr lang="ru-RU" sz="2800" dirty="0" smtClean="0"/>
                        <a:t>(3; 	  </a:t>
                      </a:r>
                      <a:r>
                        <a:rPr lang="en-US" sz="2800" dirty="0" smtClean="0"/>
                        <a:t>  </a:t>
                      </a:r>
                      <a:r>
                        <a:rPr lang="ru-RU" sz="2800" dirty="0" smtClean="0"/>
                        <a:t> </a:t>
                      </a:r>
                      <a:r>
                        <a:rPr lang="ru-RU" sz="2800" dirty="0"/>
                        <a:t>)</a:t>
                      </a:r>
                      <a:endParaRPr lang="ru-RU" sz="2800" dirty="0">
                        <a:latin typeface="Gals" pitchFamily="2" charset="0"/>
                        <a:ea typeface="Times New Roman"/>
                      </a:endParaRPr>
                    </a:p>
                  </a:txBody>
                  <a:tcPr marL="61507" marR="61507" marT="0" marB="0"/>
                </a:tc>
                <a:tc>
                  <a:txBody>
                    <a:bodyPr/>
                    <a:lstStyle/>
                    <a:p>
                      <a:pPr algn="ctr">
                        <a:spcAft>
                          <a:spcPts val="0"/>
                        </a:spcAft>
                        <a:tabLst>
                          <a:tab pos="695325" algn="l"/>
                        </a:tabLst>
                      </a:pPr>
                      <a:r>
                        <a:rPr lang="ru-RU" sz="2800" dirty="0"/>
                        <a:t>( 3</a:t>
                      </a:r>
                      <a:r>
                        <a:rPr lang="ru-RU" sz="2800" dirty="0" smtClean="0"/>
                        <a:t>;</a:t>
                      </a:r>
                      <a:r>
                        <a:rPr lang="en-US" sz="2800" dirty="0" smtClean="0"/>
                        <a:t>   </a:t>
                      </a:r>
                      <a:r>
                        <a:rPr lang="ru-RU" sz="2800" dirty="0" smtClean="0"/>
                        <a:t> </a:t>
                      </a:r>
                      <a:r>
                        <a:rPr lang="ru-RU" sz="2800" dirty="0"/>
                        <a:t>	</a:t>
                      </a:r>
                      <a:r>
                        <a:rPr lang="en-US" sz="2800" dirty="0" smtClean="0"/>
                        <a:t>   </a:t>
                      </a:r>
                      <a:r>
                        <a:rPr lang="ru-RU" sz="2800" dirty="0" smtClean="0"/>
                        <a:t>)</a:t>
                      </a:r>
                      <a:endParaRPr lang="ru-RU" sz="2800" dirty="0">
                        <a:latin typeface="Gals" pitchFamily="2" charset="0"/>
                        <a:ea typeface="Times New Roman"/>
                      </a:endParaRPr>
                    </a:p>
                  </a:txBody>
                  <a:tcPr marL="61507" marR="61507" marT="0" marB="0"/>
                </a:tc>
              </a:tr>
              <a:tr h="428082">
                <a:tc vMerge="1">
                  <a:txBody>
                    <a:bodyPr/>
                    <a:lstStyle/>
                    <a:p>
                      <a:endParaRPr lang="ru-RU"/>
                    </a:p>
                  </a:txBody>
                  <a:tcPr/>
                </a:tc>
                <a:tc>
                  <a:txBody>
                    <a:bodyPr/>
                    <a:lstStyle/>
                    <a:p>
                      <a:pPr algn="ctr">
                        <a:spcAft>
                          <a:spcPts val="0"/>
                        </a:spcAft>
                        <a:tabLst>
                          <a:tab pos="476250" algn="l"/>
                        </a:tabLst>
                      </a:pPr>
                      <a:r>
                        <a:rPr lang="ru-RU" sz="2800" dirty="0"/>
                        <a:t>(        ; 3)</a:t>
                      </a:r>
                      <a:endParaRPr lang="ru-RU" sz="2800" dirty="0">
                        <a:latin typeface="Gals" pitchFamily="2" charset="0"/>
                        <a:ea typeface="Times New Roman"/>
                      </a:endParaRPr>
                    </a:p>
                  </a:txBody>
                  <a:tcPr marL="61507" marR="61507" marT="0" marB="0"/>
                </a:tc>
                <a:tc>
                  <a:txBody>
                    <a:bodyPr/>
                    <a:lstStyle/>
                    <a:p>
                      <a:pPr algn="ctr">
                        <a:spcAft>
                          <a:spcPts val="0"/>
                        </a:spcAft>
                      </a:pPr>
                      <a:r>
                        <a:rPr lang="ru-RU" sz="2800" dirty="0"/>
                        <a:t>(       ; 2)</a:t>
                      </a:r>
                    </a:p>
                    <a:p>
                      <a:pPr algn="ctr">
                        <a:spcAft>
                          <a:spcPts val="0"/>
                        </a:spcAft>
                      </a:pPr>
                      <a:r>
                        <a:rPr lang="ru-RU" sz="2800" dirty="0"/>
                        <a:t>(       ; 2)</a:t>
                      </a:r>
                      <a:endParaRPr lang="ru-RU" sz="2800" dirty="0">
                        <a:latin typeface="Gals" pitchFamily="2" charset="0"/>
                        <a:ea typeface="Times New Roman"/>
                      </a:endParaRPr>
                    </a:p>
                  </a:txBody>
                  <a:tcPr marL="61507" marR="61507" marT="0" marB="0"/>
                </a:tc>
              </a:tr>
            </a:tbl>
          </a:graphicData>
        </a:graphic>
      </p:graphicFrame>
      <p:sp>
        <p:nvSpPr>
          <p:cNvPr id="7174" name="Rectangle 29"/>
          <p:cNvSpPr>
            <a:spLocks noChangeArrowheads="1"/>
          </p:cNvSpPr>
          <p:nvPr/>
        </p:nvSpPr>
        <p:spPr bwMode="auto">
          <a:xfrm>
            <a:off x="6715125" y="3643313"/>
            <a:ext cx="468313" cy="285750"/>
          </a:xfrm>
          <a:prstGeom prst="rect">
            <a:avLst/>
          </a:prstGeom>
          <a:noFill/>
          <a:ln w="9525">
            <a:solidFill>
              <a:srgbClr val="000000"/>
            </a:solidFill>
            <a:miter lim="800000"/>
            <a:headEnd/>
            <a:tailEnd/>
          </a:ln>
        </p:spPr>
        <p:txBody>
          <a:bodyPr/>
          <a:lstStyle/>
          <a:p>
            <a:endParaRPr lang="ru-RU"/>
          </a:p>
        </p:txBody>
      </p:sp>
      <p:sp>
        <p:nvSpPr>
          <p:cNvPr id="7175" name="Rectangle 32"/>
          <p:cNvSpPr>
            <a:spLocks noChangeArrowheads="1"/>
          </p:cNvSpPr>
          <p:nvPr/>
        </p:nvSpPr>
        <p:spPr bwMode="auto">
          <a:xfrm>
            <a:off x="4000500" y="3214688"/>
            <a:ext cx="539750" cy="285750"/>
          </a:xfrm>
          <a:prstGeom prst="rect">
            <a:avLst/>
          </a:prstGeom>
          <a:noFill/>
          <a:ln w="9525">
            <a:solidFill>
              <a:srgbClr val="000000"/>
            </a:solidFill>
            <a:miter lim="800000"/>
            <a:headEnd/>
            <a:tailEnd/>
          </a:ln>
        </p:spPr>
        <p:txBody>
          <a:bodyPr/>
          <a:lstStyle/>
          <a:p>
            <a:endParaRPr lang="ru-RU"/>
          </a:p>
        </p:txBody>
      </p:sp>
      <p:sp>
        <p:nvSpPr>
          <p:cNvPr id="7176" name="Rectangle 33"/>
          <p:cNvSpPr>
            <a:spLocks noChangeArrowheads="1"/>
          </p:cNvSpPr>
          <p:nvPr/>
        </p:nvSpPr>
        <p:spPr bwMode="auto">
          <a:xfrm>
            <a:off x="6715125" y="3286125"/>
            <a:ext cx="468313" cy="285750"/>
          </a:xfrm>
          <a:prstGeom prst="rect">
            <a:avLst/>
          </a:prstGeom>
          <a:noFill/>
          <a:ln w="9525">
            <a:solidFill>
              <a:srgbClr val="000000"/>
            </a:solidFill>
            <a:miter lim="800000"/>
            <a:headEnd/>
            <a:tailEnd/>
          </a:ln>
        </p:spPr>
        <p:txBody>
          <a:bodyPr/>
          <a:lstStyle/>
          <a:p>
            <a:endParaRPr lang="ru-RU"/>
          </a:p>
        </p:txBody>
      </p:sp>
      <p:sp>
        <p:nvSpPr>
          <p:cNvPr id="7177" name="Rectangle 31"/>
          <p:cNvSpPr>
            <a:spLocks noChangeArrowheads="1"/>
          </p:cNvSpPr>
          <p:nvPr/>
        </p:nvSpPr>
        <p:spPr bwMode="auto">
          <a:xfrm>
            <a:off x="4214813" y="2786063"/>
            <a:ext cx="714375" cy="285750"/>
          </a:xfrm>
          <a:prstGeom prst="rect">
            <a:avLst/>
          </a:prstGeom>
          <a:noFill/>
          <a:ln w="9525">
            <a:solidFill>
              <a:srgbClr val="000000"/>
            </a:solidFill>
            <a:miter lim="800000"/>
            <a:headEnd/>
            <a:tailEnd/>
          </a:ln>
        </p:spPr>
        <p:txBody>
          <a:bodyPr/>
          <a:lstStyle/>
          <a:p>
            <a:endParaRPr lang="ru-RU"/>
          </a:p>
        </p:txBody>
      </p:sp>
      <p:sp>
        <p:nvSpPr>
          <p:cNvPr id="7178" name="Rectangle 30"/>
          <p:cNvSpPr>
            <a:spLocks noChangeArrowheads="1"/>
          </p:cNvSpPr>
          <p:nvPr/>
        </p:nvSpPr>
        <p:spPr bwMode="auto">
          <a:xfrm>
            <a:off x="2214563" y="4500563"/>
            <a:ext cx="1785937" cy="285750"/>
          </a:xfrm>
          <a:prstGeom prst="rect">
            <a:avLst/>
          </a:prstGeom>
          <a:blipFill dpi="0" rotWithShape="1">
            <a:blip r:embed="rId2">
              <a:alphaModFix amt="2000"/>
            </a:blip>
            <a:srcRect/>
            <a:tile tx="0" ty="0" sx="100000" sy="100000" flip="none" algn="tl"/>
          </a:blipFill>
          <a:ln w="9525">
            <a:solidFill>
              <a:srgbClr val="000000"/>
            </a:solidFill>
            <a:miter lim="800000"/>
            <a:headEnd/>
            <a:tailEnd/>
          </a:ln>
        </p:spPr>
        <p:txBody>
          <a:bodyPr/>
          <a:lstStyle/>
          <a:p>
            <a:endParaRPr lang="ru-RU"/>
          </a:p>
        </p:txBody>
      </p:sp>
      <p:sp>
        <p:nvSpPr>
          <p:cNvPr id="7179" name="Rectangle 28"/>
          <p:cNvSpPr>
            <a:spLocks noChangeArrowheads="1"/>
          </p:cNvSpPr>
          <p:nvPr/>
        </p:nvSpPr>
        <p:spPr bwMode="auto">
          <a:xfrm>
            <a:off x="7000875" y="2786063"/>
            <a:ext cx="571500" cy="285750"/>
          </a:xfrm>
          <a:prstGeom prst="rect">
            <a:avLst/>
          </a:prstGeom>
          <a:noFill/>
          <a:ln w="9525">
            <a:solidFill>
              <a:srgbClr val="000000"/>
            </a:solidFill>
            <a:miter lim="800000"/>
            <a:headEnd/>
            <a:tailEnd/>
          </a:ln>
        </p:spPr>
        <p:txBody>
          <a:bodyPr/>
          <a:lstStyle/>
          <a:p>
            <a:endParaRPr lang="ru-RU"/>
          </a:p>
        </p:txBody>
      </p:sp>
      <p:sp>
        <p:nvSpPr>
          <p:cNvPr id="7180" name="Rectangle 35"/>
          <p:cNvSpPr>
            <a:spLocks noChangeArrowheads="1"/>
          </p:cNvSpPr>
          <p:nvPr/>
        </p:nvSpPr>
        <p:spPr bwMode="auto">
          <a:xfrm>
            <a:off x="0" y="457200"/>
            <a:ext cx="9144000" cy="457200"/>
          </a:xfrm>
          <a:prstGeom prst="rect">
            <a:avLst/>
          </a:prstGeom>
          <a:noFill/>
          <a:ln w="9525">
            <a:noFill/>
            <a:miter lim="800000"/>
            <a:headEnd/>
            <a:tailEnd/>
          </a:ln>
        </p:spPr>
        <p:txBody>
          <a:bodyPr wrap="none" anchor="ctr">
            <a:spAutoFit/>
          </a:bodyPr>
          <a:lstStyle/>
          <a:p>
            <a:endParaRPr lang="ru-RU">
              <a:latin typeface="Calibri" pitchFamily="34" charset="0"/>
            </a:endParaRPr>
          </a:p>
        </p:txBody>
      </p:sp>
      <p:sp>
        <p:nvSpPr>
          <p:cNvPr id="7181" name="Rectangle 36"/>
          <p:cNvSpPr>
            <a:spLocks noChangeArrowheads="1"/>
          </p:cNvSpPr>
          <p:nvPr/>
        </p:nvSpPr>
        <p:spPr bwMode="auto">
          <a:xfrm>
            <a:off x="468313" y="4017963"/>
            <a:ext cx="7858125" cy="2282825"/>
          </a:xfrm>
          <a:prstGeom prst="rect">
            <a:avLst/>
          </a:prstGeom>
          <a:blipFill dpi="0" rotWithShape="1">
            <a:blip r:embed="rId2">
              <a:alphaModFix amt="0"/>
            </a:blip>
            <a:srcRect/>
            <a:tile tx="0" ty="0" sx="100000" sy="100000" flip="none" algn="tl"/>
          </a:blipFill>
          <a:ln w="9525">
            <a:noFill/>
            <a:miter lim="800000"/>
            <a:headEnd/>
            <a:tailEnd/>
          </a:ln>
        </p:spPr>
        <p:txBody>
          <a:bodyPr anchor="ctr">
            <a:spAutoFit/>
          </a:bodyPr>
          <a:lstStyle/>
          <a:p>
            <a:pPr algn="just">
              <a:tabLst>
                <a:tab pos="3328988" algn="ctr"/>
              </a:tabLst>
            </a:pPr>
            <a:r>
              <a:rPr lang="ru-RU" sz="2400">
                <a:solidFill>
                  <a:schemeClr val="bg1"/>
                </a:solidFill>
                <a:latin typeface="Gals" pitchFamily="2" charset="0"/>
                <a:cs typeface="Times New Roman" pitchFamily="18" charset="0"/>
              </a:rPr>
              <a:t>Решением уравнения с двумя переменными </a:t>
            </a:r>
            <a:endParaRPr lang="en-US" sz="2400">
              <a:solidFill>
                <a:schemeClr val="bg1"/>
              </a:solidFill>
              <a:latin typeface="Gals" pitchFamily="2" charset="0"/>
              <a:cs typeface="Times New Roman" pitchFamily="18" charset="0"/>
            </a:endParaRPr>
          </a:p>
          <a:p>
            <a:pPr algn="just">
              <a:tabLst>
                <a:tab pos="3328988" algn="ctr"/>
              </a:tabLst>
            </a:pPr>
            <a:r>
              <a:rPr lang="ru-RU" sz="2400">
                <a:solidFill>
                  <a:schemeClr val="bg1"/>
                </a:solidFill>
                <a:latin typeface="Gals" pitchFamily="2" charset="0"/>
                <a:cs typeface="Times New Roman" pitchFamily="18" charset="0"/>
              </a:rPr>
              <a:t>называется </a:t>
            </a:r>
            <a:r>
              <a:rPr lang="en-US" sz="2400">
                <a:solidFill>
                  <a:schemeClr val="bg1"/>
                </a:solidFill>
                <a:latin typeface="Gals" pitchFamily="2" charset="0"/>
                <a:cs typeface="Times New Roman" pitchFamily="18" charset="0"/>
              </a:rPr>
              <a:t>                        </a:t>
            </a:r>
            <a:r>
              <a:rPr lang="ru-RU" sz="2400">
                <a:solidFill>
                  <a:schemeClr val="bg1"/>
                </a:solidFill>
                <a:latin typeface="Gals" pitchFamily="2" charset="0"/>
                <a:cs typeface="Times New Roman" pitchFamily="18" charset="0"/>
              </a:rPr>
              <a:t>упорядоченных пар значений переменных, обращающих это уравнение в верное равенство. </a:t>
            </a:r>
            <a:endParaRPr lang="en-US" sz="2400">
              <a:solidFill>
                <a:schemeClr val="bg1"/>
              </a:solidFill>
              <a:latin typeface="Gals" pitchFamily="2" charset="0"/>
              <a:cs typeface="Times New Roman" pitchFamily="18" charset="0"/>
            </a:endParaRPr>
          </a:p>
          <a:p>
            <a:pPr algn="just">
              <a:tabLst>
                <a:tab pos="3328988" algn="ctr"/>
              </a:tabLst>
            </a:pPr>
            <a:r>
              <a:rPr lang="ru-RU" sz="2400">
                <a:solidFill>
                  <a:schemeClr val="bg1"/>
                </a:solidFill>
                <a:latin typeface="Gals" pitchFamily="2" charset="0"/>
                <a:cs typeface="Times New Roman" pitchFamily="18" charset="0"/>
              </a:rPr>
              <a:t>Для каждого уравнения подберите пару значений переменных, которая является решением уравнения.</a:t>
            </a:r>
            <a:endParaRPr lang="ru-RU" sz="2400">
              <a:solidFill>
                <a:schemeClr val="bg1"/>
              </a:solidFill>
              <a:latin typeface="Gals" pitchFamily="2" charset="0"/>
            </a:endParaRPr>
          </a:p>
        </p:txBody>
      </p:sp>
      <p:sp>
        <p:nvSpPr>
          <p:cNvPr id="7182" name="Rectangle 37"/>
          <p:cNvSpPr>
            <a:spLocks noChangeArrowheads="1"/>
          </p:cNvSpPr>
          <p:nvPr/>
        </p:nvSpPr>
        <p:spPr bwMode="auto">
          <a:xfrm>
            <a:off x="682625" y="1573213"/>
            <a:ext cx="6199188" cy="477837"/>
          </a:xfrm>
          <a:prstGeom prst="rect">
            <a:avLst/>
          </a:prstGeom>
          <a:noFill/>
          <a:ln w="9525">
            <a:noFill/>
            <a:miter lim="800000"/>
            <a:headEnd/>
            <a:tailEnd/>
          </a:ln>
        </p:spPr>
        <p:txBody>
          <a:bodyPr wrap="none" anchor="ctr">
            <a:spAutoFit/>
          </a:bodyPr>
          <a:lstStyle/>
          <a:p>
            <a:pPr algn="ctr"/>
            <a:r>
              <a:rPr lang="ru-RU" sz="2500" b="1">
                <a:latin typeface="Arial Unicode MS" pitchFamily="34" charset="-128"/>
                <a:ea typeface="Arial Unicode MS" pitchFamily="34" charset="-128"/>
                <a:cs typeface="Arial Unicode MS" pitchFamily="34" charset="-128"/>
              </a:rPr>
              <a:t>Решите уравнения и заполните таблицу</a:t>
            </a:r>
          </a:p>
        </p:txBody>
      </p:sp>
      <p:sp>
        <p:nvSpPr>
          <p:cNvPr id="7183" name="Text Box 15"/>
          <p:cNvSpPr txBox="1">
            <a:spLocks noChangeArrowheads="1"/>
          </p:cNvSpPr>
          <p:nvPr/>
        </p:nvSpPr>
        <p:spPr bwMode="auto">
          <a:xfrm>
            <a:off x="7935913" y="2297113"/>
            <a:ext cx="184150" cy="366712"/>
          </a:xfrm>
          <a:prstGeom prst="rect">
            <a:avLst/>
          </a:prstGeom>
          <a:noFill/>
          <a:ln w="9525">
            <a:noFill/>
            <a:miter lim="800000"/>
            <a:headEnd/>
            <a:tailEnd/>
          </a:ln>
        </p:spPr>
        <p:txBody>
          <a:bodyPr wrap="none">
            <a:spAutoFit/>
          </a:bodyPr>
          <a:lstStyle/>
          <a:p>
            <a:endParaRPr lang="ru-RU"/>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28596" y="285728"/>
            <a:ext cx="8229600" cy="1011222"/>
          </a:xfrm>
          <a:solidFill>
            <a:srgbClr val="FF3399"/>
          </a:solidFill>
        </p:spPr>
        <p:style>
          <a:lnRef idx="0">
            <a:schemeClr val="accent6"/>
          </a:lnRef>
          <a:fillRef idx="3">
            <a:schemeClr val="accent6"/>
          </a:fillRef>
          <a:effectRef idx="3">
            <a:schemeClr val="accent6"/>
          </a:effectRef>
          <a:fontRef idx="minor">
            <a:schemeClr val="lt1"/>
          </a:fontRef>
        </p:style>
        <p:txBody>
          <a:bodyPr/>
          <a:lstStyle/>
          <a:p>
            <a:pPr eaLnBrk="1" hangingPunct="1">
              <a:defRPr/>
            </a:pPr>
            <a:r>
              <a:rPr lang="ru-RU" b="1" kern="1200" spc="500" dirty="0" smtClean="0">
                <a:solidFill>
                  <a:srgbClr val="C00000"/>
                </a:solidFill>
                <a:effectLst>
                  <a:outerShdw blurRad="38100" dist="38100" dir="2700000" algn="tl">
                    <a:srgbClr val="000000">
                      <a:alpha val="43137"/>
                    </a:srgbClr>
                  </a:outerShdw>
                </a:effectLst>
                <a:latin typeface="Monotype Corsiva" pitchFamily="66" charset="0"/>
              </a:rPr>
              <a:t>Задание № 3</a:t>
            </a:r>
            <a:endParaRPr lang="ru-RU" b="1" kern="1200" spc="500" dirty="0">
              <a:solidFill>
                <a:srgbClr val="C00000"/>
              </a:solidFill>
              <a:effectLst>
                <a:outerShdw blurRad="38100" dist="38100" dir="2700000" algn="tl">
                  <a:srgbClr val="000000">
                    <a:alpha val="43137"/>
                  </a:srgbClr>
                </a:outerShdw>
              </a:effectLst>
              <a:latin typeface="Monotype Corsiva" pitchFamily="66" charset="0"/>
            </a:endParaRPr>
          </a:p>
        </p:txBody>
      </p:sp>
      <p:sp>
        <p:nvSpPr>
          <p:cNvPr id="8197" name="Содержимое 2"/>
          <p:cNvSpPr>
            <a:spLocks noGrp="1"/>
          </p:cNvSpPr>
          <p:nvPr>
            <p:ph idx="4294967295"/>
          </p:nvPr>
        </p:nvSpPr>
        <p:spPr>
          <a:xfrm>
            <a:off x="457200" y="1600200"/>
            <a:ext cx="8229600" cy="1114425"/>
          </a:xfrm>
        </p:spPr>
        <p:txBody>
          <a:bodyPr/>
          <a:lstStyle/>
          <a:p>
            <a:pPr algn="ctr" eaLnBrk="1" hangingPunct="1">
              <a:buFont typeface="Arial" charset="0"/>
              <a:buNone/>
            </a:pPr>
            <a:r>
              <a:rPr lang="ru-RU" sz="2500" b="1" smtClean="0">
                <a:latin typeface="Arial Unicode MS" pitchFamily="34" charset="-128"/>
                <a:ea typeface="Arial Unicode MS" pitchFamily="34" charset="-128"/>
                <a:cs typeface="Arial Unicode MS" pitchFamily="34" charset="-128"/>
              </a:rPr>
              <a:t>Заполните таблицу, выразив одну переменную</a:t>
            </a:r>
            <a:endParaRPr lang="en-US" sz="2500" b="1" smtClean="0">
              <a:latin typeface="Arial Unicode MS" pitchFamily="34" charset="-128"/>
              <a:ea typeface="Arial Unicode MS" pitchFamily="34" charset="-128"/>
              <a:cs typeface="Arial Unicode MS" pitchFamily="34" charset="-128"/>
            </a:endParaRPr>
          </a:p>
          <a:p>
            <a:pPr algn="ctr" eaLnBrk="1" hangingPunct="1">
              <a:buFont typeface="Arial" charset="0"/>
              <a:buNone/>
            </a:pPr>
            <a:r>
              <a:rPr lang="ru-RU" sz="2500" b="1" smtClean="0">
                <a:latin typeface="Arial Unicode MS" pitchFamily="34" charset="-128"/>
                <a:ea typeface="Arial Unicode MS" pitchFamily="34" charset="-128"/>
                <a:cs typeface="Arial Unicode MS" pitchFamily="34" charset="-128"/>
              </a:rPr>
              <a:t> через другую.</a:t>
            </a:r>
            <a:endParaRPr lang="ru-RU" sz="2500" smtClean="0">
              <a:latin typeface="Arial Unicode MS" pitchFamily="34" charset="-128"/>
              <a:ea typeface="Arial Unicode MS" pitchFamily="34" charset="-128"/>
              <a:cs typeface="Arial Unicode MS" pitchFamily="34" charset="-128"/>
            </a:endParaRPr>
          </a:p>
        </p:txBody>
      </p:sp>
      <p:graphicFrame>
        <p:nvGraphicFramePr>
          <p:cNvPr id="4" name="Таблица 3"/>
          <p:cNvGraphicFramePr>
            <a:graphicFrameLocks noGrp="1"/>
          </p:cNvGraphicFramePr>
          <p:nvPr/>
        </p:nvGraphicFramePr>
        <p:xfrm>
          <a:off x="757239" y="2959099"/>
          <a:ext cx="7315224" cy="2805123"/>
        </p:xfrm>
        <a:graphic>
          <a:graphicData uri="http://schemas.openxmlformats.org/drawingml/2006/table">
            <a:tbl>
              <a:tblPr>
                <a:tableStyleId>{284E427A-3D55-4303-BF80-6455036E1DE7}</a:tableStyleId>
              </a:tblPr>
              <a:tblGrid>
                <a:gridCol w="2438408"/>
                <a:gridCol w="2438408"/>
                <a:gridCol w="2438408"/>
              </a:tblGrid>
              <a:tr h="508321">
                <a:tc>
                  <a:txBody>
                    <a:bodyPr/>
                    <a:lstStyle/>
                    <a:p>
                      <a:pPr algn="ctr">
                        <a:spcAft>
                          <a:spcPts val="0"/>
                        </a:spcAft>
                        <a:tabLst>
                          <a:tab pos="3329940" algn="ctr"/>
                        </a:tabLst>
                      </a:pPr>
                      <a:r>
                        <a:rPr lang="ru-RU" sz="2800" dirty="0">
                          <a:latin typeface="Arial Unicode MS" pitchFamily="34" charset="-128"/>
                          <a:ea typeface="Arial Unicode MS" pitchFamily="34" charset="-128"/>
                          <a:cs typeface="Arial Unicode MS" pitchFamily="34" charset="-128"/>
                        </a:rPr>
                        <a:t>Уравнение</a:t>
                      </a:r>
                      <a:endParaRPr lang="ru-RU" sz="2800" b="1" dirty="0">
                        <a:latin typeface="Arial Unicode MS" pitchFamily="34" charset="-128"/>
                        <a:ea typeface="Arial Unicode MS" pitchFamily="34" charset="-128"/>
                        <a:cs typeface="Arial Unicode MS" pitchFamily="34" charset="-128"/>
                      </a:endParaRPr>
                    </a:p>
                  </a:txBody>
                  <a:tcPr marL="61507" marR="61507"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spcAft>
                          <a:spcPts val="0"/>
                        </a:spcAft>
                        <a:tabLst>
                          <a:tab pos="3329940" algn="ctr"/>
                        </a:tabLst>
                      </a:pPr>
                      <a:r>
                        <a:rPr lang="ru-RU" sz="2800" dirty="0">
                          <a:latin typeface="Arial Unicode MS" pitchFamily="34" charset="-128"/>
                          <a:ea typeface="Arial Unicode MS" pitchFamily="34" charset="-128"/>
                          <a:cs typeface="Arial Unicode MS" pitchFamily="34" charset="-128"/>
                        </a:rPr>
                        <a:t>х</a:t>
                      </a:r>
                      <a:endParaRPr lang="ru-RU" sz="2800" b="1" dirty="0">
                        <a:latin typeface="Arial Unicode MS" pitchFamily="34" charset="-128"/>
                        <a:ea typeface="Arial Unicode MS" pitchFamily="34" charset="-128"/>
                        <a:cs typeface="Arial Unicode MS" pitchFamily="34" charset="-128"/>
                      </a:endParaRPr>
                    </a:p>
                  </a:txBody>
                  <a:tcPr marL="61507" marR="615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spcAft>
                          <a:spcPts val="0"/>
                        </a:spcAft>
                        <a:tabLst>
                          <a:tab pos="3329940" algn="ctr"/>
                        </a:tabLst>
                      </a:pPr>
                      <a:r>
                        <a:rPr lang="ru-RU" sz="2800" dirty="0">
                          <a:latin typeface="Arial Unicode MS" pitchFamily="34" charset="-128"/>
                          <a:ea typeface="Arial Unicode MS" pitchFamily="34" charset="-128"/>
                          <a:cs typeface="Arial Unicode MS" pitchFamily="34" charset="-128"/>
                        </a:rPr>
                        <a:t>у</a:t>
                      </a:r>
                      <a:endParaRPr lang="ru-RU" sz="2800" b="1" dirty="0">
                        <a:latin typeface="Arial Unicode MS" pitchFamily="34" charset="-128"/>
                        <a:ea typeface="Arial Unicode MS" pitchFamily="34" charset="-128"/>
                        <a:cs typeface="Arial Unicode MS" pitchFamily="34" charset="-128"/>
                      </a:endParaRPr>
                    </a:p>
                  </a:txBody>
                  <a:tcPr marL="61507" marR="61507"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508321">
                <a:tc>
                  <a:txBody>
                    <a:bodyPr/>
                    <a:lstStyle/>
                    <a:p>
                      <a:pPr algn="ctr">
                        <a:spcAft>
                          <a:spcPts val="0"/>
                        </a:spcAft>
                        <a:tabLst>
                          <a:tab pos="3329940" algn="ctr"/>
                        </a:tabLst>
                      </a:pPr>
                      <a:r>
                        <a:rPr lang="ru-RU" sz="2800" dirty="0">
                          <a:latin typeface="Arial Unicode MS" pitchFamily="34" charset="-128"/>
                          <a:ea typeface="Arial Unicode MS" pitchFamily="34" charset="-128"/>
                          <a:cs typeface="Arial Unicode MS" pitchFamily="34" charset="-128"/>
                        </a:rPr>
                        <a:t>х + 3у = 15</a:t>
                      </a:r>
                    </a:p>
                  </a:txBody>
                  <a:tcPr marL="61507" marR="61507"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3329940" algn="ctr"/>
                        </a:tabLst>
                      </a:pPr>
                      <a:endParaRPr lang="ru-RU" sz="2800" dirty="0">
                        <a:latin typeface="Arial Unicode MS" pitchFamily="34" charset="-128"/>
                        <a:ea typeface="Arial Unicode MS" pitchFamily="34" charset="-128"/>
                        <a:cs typeface="Arial Unicode MS" pitchFamily="34" charset="-128"/>
                      </a:endParaRPr>
                    </a:p>
                  </a:txBody>
                  <a:tcPr marL="61507" marR="615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3329940" algn="ctr"/>
                        </a:tabLst>
                      </a:pPr>
                      <a:endParaRPr lang="ru-RU" sz="2800" dirty="0">
                        <a:latin typeface="Arial Unicode MS" pitchFamily="34" charset="-128"/>
                        <a:ea typeface="Arial Unicode MS" pitchFamily="34" charset="-128"/>
                        <a:cs typeface="Arial Unicode MS" pitchFamily="34" charset="-128"/>
                      </a:endParaRPr>
                    </a:p>
                  </a:txBody>
                  <a:tcPr marL="61507" marR="61507"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8321">
                <a:tc>
                  <a:txBody>
                    <a:bodyPr/>
                    <a:lstStyle/>
                    <a:p>
                      <a:pPr algn="ctr">
                        <a:spcAft>
                          <a:spcPts val="0"/>
                        </a:spcAft>
                        <a:tabLst>
                          <a:tab pos="3329940" algn="ctr"/>
                        </a:tabLst>
                      </a:pPr>
                      <a:r>
                        <a:rPr lang="ru-RU" sz="2800" dirty="0">
                          <a:latin typeface="Arial Unicode MS" pitchFamily="34" charset="-128"/>
                          <a:ea typeface="Arial Unicode MS" pitchFamily="34" charset="-128"/>
                          <a:cs typeface="Arial Unicode MS" pitchFamily="34" charset="-128"/>
                        </a:rPr>
                        <a:t>х</a:t>
                      </a:r>
                      <a:r>
                        <a:rPr lang="ru-RU" sz="2800" baseline="30000" dirty="0">
                          <a:latin typeface="Arial Unicode MS" pitchFamily="34" charset="-128"/>
                          <a:ea typeface="Arial Unicode MS" pitchFamily="34" charset="-128"/>
                          <a:cs typeface="Arial Unicode MS" pitchFamily="34" charset="-128"/>
                        </a:rPr>
                        <a:t>2</a:t>
                      </a:r>
                      <a:r>
                        <a:rPr lang="ru-RU" sz="2800" dirty="0">
                          <a:latin typeface="Arial Unicode MS" pitchFamily="34" charset="-128"/>
                          <a:ea typeface="Arial Unicode MS" pitchFamily="34" charset="-128"/>
                          <a:cs typeface="Arial Unicode MS" pitchFamily="34" charset="-128"/>
                        </a:rPr>
                        <a:t> + 3у = 15</a:t>
                      </a:r>
                    </a:p>
                  </a:txBody>
                  <a:tcPr marL="61507" marR="61507"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3329940" algn="ctr"/>
                        </a:tabLst>
                      </a:pPr>
                      <a:endParaRPr lang="ru-RU" sz="2800" dirty="0">
                        <a:latin typeface="Arial Unicode MS" pitchFamily="34" charset="-128"/>
                        <a:ea typeface="Arial Unicode MS" pitchFamily="34" charset="-128"/>
                        <a:cs typeface="Arial Unicode MS" pitchFamily="34" charset="-128"/>
                      </a:endParaRPr>
                    </a:p>
                  </a:txBody>
                  <a:tcPr marL="61507" marR="615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3329940" algn="ctr"/>
                        </a:tabLst>
                        <a:defRPr/>
                      </a:pPr>
                      <a:endParaRPr lang="ru-RU" sz="2800" dirty="0">
                        <a:latin typeface="Arial Unicode MS" pitchFamily="34" charset="-128"/>
                        <a:ea typeface="Arial Unicode MS" pitchFamily="34" charset="-128"/>
                        <a:cs typeface="Arial Unicode MS" pitchFamily="34" charset="-128"/>
                      </a:endParaRPr>
                    </a:p>
                  </a:txBody>
                  <a:tcPr marL="61507" marR="61507"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6641">
                <a:tc>
                  <a:txBody>
                    <a:bodyPr/>
                    <a:lstStyle/>
                    <a:p>
                      <a:pPr algn="ctr">
                        <a:spcAft>
                          <a:spcPts val="0"/>
                        </a:spcAft>
                        <a:tabLst>
                          <a:tab pos="3329940" algn="ctr"/>
                        </a:tabLst>
                      </a:pPr>
                      <a:endParaRPr lang="ru-RU" sz="2800" dirty="0">
                        <a:latin typeface="Arial Unicode MS" pitchFamily="34" charset="-128"/>
                        <a:ea typeface="Arial Unicode MS" pitchFamily="34" charset="-128"/>
                        <a:cs typeface="Arial Unicode MS" pitchFamily="34" charset="-128"/>
                      </a:endParaRPr>
                    </a:p>
                  </a:txBody>
                  <a:tcPr marL="61507" marR="61507"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spcAft>
                          <a:spcPts val="0"/>
                        </a:spcAft>
                        <a:tabLst>
                          <a:tab pos="3329940" algn="ctr"/>
                        </a:tabLst>
                      </a:pPr>
                      <a:endParaRPr lang="ru-RU" sz="2800" dirty="0">
                        <a:latin typeface="Arial Unicode MS" pitchFamily="34" charset="-128"/>
                        <a:ea typeface="Arial Unicode MS" pitchFamily="34" charset="-128"/>
                        <a:cs typeface="Arial Unicode MS" pitchFamily="34" charset="-128"/>
                      </a:endParaRPr>
                    </a:p>
                  </a:txBody>
                  <a:tcPr marL="61507" marR="615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3329940" algn="ctr"/>
                        </a:tabLst>
                        <a:defRPr/>
                      </a:pPr>
                      <a:r>
                        <a:rPr lang="ru-RU" sz="2800" dirty="0" smtClean="0">
                          <a:latin typeface="Arial Unicode MS" pitchFamily="34" charset="-128"/>
                          <a:ea typeface="Arial Unicode MS" pitchFamily="34" charset="-128"/>
                          <a:cs typeface="Arial Unicode MS" pitchFamily="34" charset="-128"/>
                        </a:rPr>
                        <a:t>Какие функции получились?</a:t>
                      </a:r>
                      <a:endParaRPr lang="ru-RU" sz="2800" dirty="0">
                        <a:latin typeface="Arial Unicode MS" pitchFamily="34" charset="-128"/>
                        <a:ea typeface="Arial Unicode MS" pitchFamily="34" charset="-128"/>
                        <a:cs typeface="Arial Unicode MS" pitchFamily="34" charset="-128"/>
                      </a:endParaRPr>
                    </a:p>
                  </a:txBody>
                  <a:tcPr marL="61507" marR="61507"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28596" y="285729"/>
            <a:ext cx="8229600" cy="939784"/>
          </a:xfrm>
          <a:solidFill>
            <a:srgbClr val="FF3399"/>
          </a:solidFill>
        </p:spPr>
        <p:style>
          <a:lnRef idx="0">
            <a:schemeClr val="accent6"/>
          </a:lnRef>
          <a:fillRef idx="3">
            <a:schemeClr val="accent6"/>
          </a:fillRef>
          <a:effectRef idx="3">
            <a:schemeClr val="accent6"/>
          </a:effectRef>
          <a:fontRef idx="minor">
            <a:schemeClr val="lt1"/>
          </a:fontRef>
        </p:style>
        <p:txBody>
          <a:bodyPr/>
          <a:lstStyle/>
          <a:p>
            <a:pPr eaLnBrk="1" hangingPunct="1">
              <a:defRPr/>
            </a:pPr>
            <a:r>
              <a:rPr lang="ru-RU" b="1" kern="1200" spc="500" dirty="0" smtClean="0">
                <a:solidFill>
                  <a:srgbClr val="C00000"/>
                </a:solidFill>
                <a:effectLst>
                  <a:outerShdw blurRad="38100" dist="38100" dir="2700000" algn="tl">
                    <a:srgbClr val="000000">
                      <a:alpha val="43137"/>
                    </a:srgbClr>
                  </a:outerShdw>
                </a:effectLst>
                <a:latin typeface="Monotype Corsiva" pitchFamily="66" charset="0"/>
              </a:rPr>
              <a:t>Задание № 4</a:t>
            </a:r>
            <a:endParaRPr lang="ru-RU" b="1" kern="1200" spc="500" dirty="0">
              <a:solidFill>
                <a:srgbClr val="C00000"/>
              </a:solidFill>
              <a:effectLst>
                <a:outerShdw blurRad="38100" dist="38100" dir="2700000" algn="tl">
                  <a:srgbClr val="000000">
                    <a:alpha val="43137"/>
                  </a:srgbClr>
                </a:outerShdw>
              </a:effectLst>
              <a:latin typeface="Monotype Corsiva" pitchFamily="66" charset="0"/>
            </a:endParaRPr>
          </a:p>
        </p:txBody>
      </p:sp>
      <p:sp>
        <p:nvSpPr>
          <p:cNvPr id="8" name="Прямоугольник 7"/>
          <p:cNvSpPr/>
          <p:nvPr/>
        </p:nvSpPr>
        <p:spPr>
          <a:xfrm>
            <a:off x="214313" y="1500188"/>
            <a:ext cx="1893887" cy="523875"/>
          </a:xfrm>
          <a:prstGeom prst="rect">
            <a:avLst/>
          </a:prstGeom>
        </p:spPr>
        <p:txBody>
          <a:bodyPr wrap="none">
            <a:spAutoFit/>
          </a:bodyPr>
          <a:lstStyle/>
          <a:p>
            <a:pPr>
              <a:defRPr/>
            </a:pPr>
            <a:r>
              <a:rPr lang="ru-RU" sz="2800" dirty="0">
                <a:solidFill>
                  <a:schemeClr val="bg1"/>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Напишите</a:t>
            </a:r>
          </a:p>
        </p:txBody>
      </p:sp>
      <p:sp>
        <p:nvSpPr>
          <p:cNvPr id="9222" name="TextBox 10"/>
          <p:cNvSpPr txBox="1">
            <a:spLocks noChangeArrowheads="1"/>
          </p:cNvSpPr>
          <p:nvPr/>
        </p:nvSpPr>
        <p:spPr bwMode="auto">
          <a:xfrm>
            <a:off x="0" y="2928938"/>
            <a:ext cx="1643063" cy="417512"/>
          </a:xfrm>
          <a:prstGeom prst="rect">
            <a:avLst/>
          </a:prstGeom>
          <a:noFill/>
          <a:ln w="50800">
            <a:solidFill>
              <a:schemeClr val="bg1"/>
            </a:solidFill>
            <a:miter lim="800000"/>
            <a:headEnd/>
            <a:tailEnd/>
          </a:ln>
        </p:spPr>
        <p:txBody>
          <a:bodyPr>
            <a:spAutoFit/>
          </a:bodyPr>
          <a:lstStyle/>
          <a:p>
            <a:r>
              <a:rPr lang="ru-RU">
                <a:solidFill>
                  <a:schemeClr val="bg1"/>
                </a:solidFill>
              </a:rPr>
              <a:t>Уравнение</a:t>
            </a:r>
          </a:p>
        </p:txBody>
      </p:sp>
      <p:cxnSp>
        <p:nvCxnSpPr>
          <p:cNvPr id="13" name="Прямая соединительная линия 12"/>
          <p:cNvCxnSpPr>
            <a:stCxn id="9222" idx="3"/>
            <a:endCxn id="9222" idx="3"/>
          </p:cNvCxnSpPr>
          <p:nvPr/>
        </p:nvCxnSpPr>
        <p:spPr>
          <a:xfrm>
            <a:off x="1668463" y="313848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1643063" y="3143250"/>
            <a:ext cx="500062" cy="158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9225" name="TextBox 15"/>
          <p:cNvSpPr txBox="1">
            <a:spLocks noChangeArrowheads="1"/>
          </p:cNvSpPr>
          <p:nvPr/>
        </p:nvSpPr>
        <p:spPr bwMode="auto">
          <a:xfrm>
            <a:off x="2271713" y="3357563"/>
            <a:ext cx="1585912" cy="417512"/>
          </a:xfrm>
          <a:prstGeom prst="rect">
            <a:avLst/>
          </a:prstGeom>
          <a:noFill/>
          <a:ln w="50800">
            <a:solidFill>
              <a:schemeClr val="bg1"/>
            </a:solidFill>
            <a:miter lim="800000"/>
            <a:headEnd/>
            <a:tailEnd/>
          </a:ln>
        </p:spPr>
        <p:txBody>
          <a:bodyPr>
            <a:spAutoFit/>
          </a:bodyPr>
          <a:lstStyle/>
          <a:p>
            <a:pPr algn="ctr"/>
            <a:r>
              <a:rPr lang="ru-RU">
                <a:solidFill>
                  <a:schemeClr val="bg1"/>
                </a:solidFill>
              </a:rPr>
              <a:t>окружности</a:t>
            </a:r>
          </a:p>
        </p:txBody>
      </p:sp>
      <p:sp>
        <p:nvSpPr>
          <p:cNvPr id="9226" name="TextBox 16"/>
          <p:cNvSpPr txBox="1">
            <a:spLocks noChangeArrowheads="1"/>
          </p:cNvSpPr>
          <p:nvPr/>
        </p:nvSpPr>
        <p:spPr bwMode="auto">
          <a:xfrm>
            <a:off x="2428875" y="2571750"/>
            <a:ext cx="1428750" cy="369888"/>
          </a:xfrm>
          <a:prstGeom prst="rect">
            <a:avLst/>
          </a:prstGeom>
          <a:noFill/>
          <a:ln w="50800">
            <a:solidFill>
              <a:schemeClr val="bg1"/>
            </a:solidFill>
            <a:miter lim="800000"/>
            <a:headEnd/>
            <a:tailEnd/>
          </a:ln>
        </p:spPr>
        <p:txBody>
          <a:bodyPr>
            <a:spAutoFit/>
          </a:bodyPr>
          <a:lstStyle/>
          <a:p>
            <a:pPr algn="ctr"/>
            <a:r>
              <a:rPr lang="ru-RU">
                <a:solidFill>
                  <a:schemeClr val="bg1"/>
                </a:solidFill>
              </a:rPr>
              <a:t>прямой</a:t>
            </a:r>
          </a:p>
        </p:txBody>
      </p:sp>
      <p:cxnSp>
        <p:nvCxnSpPr>
          <p:cNvPr id="19" name="Прямая соединительная линия 18"/>
          <p:cNvCxnSpPr/>
          <p:nvPr/>
        </p:nvCxnSpPr>
        <p:spPr>
          <a:xfrm rot="5400000">
            <a:off x="1786731" y="3142457"/>
            <a:ext cx="714375" cy="158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2143125" y="2786063"/>
            <a:ext cx="285750" cy="1587"/>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a:off x="3857625" y="2714625"/>
            <a:ext cx="285750" cy="158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a:off x="3857625" y="3571875"/>
            <a:ext cx="285750" cy="158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a:off x="5572125" y="2786063"/>
            <a:ext cx="500063" cy="1587"/>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a:off x="5643563" y="3714750"/>
            <a:ext cx="500062" cy="158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5400000">
            <a:off x="5715794" y="2785269"/>
            <a:ext cx="714375" cy="1587"/>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a:off x="6072188" y="3143250"/>
            <a:ext cx="285750" cy="158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6072188" y="2428875"/>
            <a:ext cx="285750" cy="158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9236" name="TextBox 35"/>
          <p:cNvSpPr txBox="1">
            <a:spLocks noChangeArrowheads="1"/>
          </p:cNvSpPr>
          <p:nvPr/>
        </p:nvSpPr>
        <p:spPr bwMode="auto">
          <a:xfrm>
            <a:off x="6357938" y="2214563"/>
            <a:ext cx="1000125" cy="369887"/>
          </a:xfrm>
          <a:prstGeom prst="rect">
            <a:avLst/>
          </a:prstGeom>
          <a:noFill/>
          <a:ln w="50800">
            <a:solidFill>
              <a:schemeClr val="bg1"/>
            </a:solidFill>
            <a:miter lim="800000"/>
            <a:headEnd/>
            <a:tailEnd/>
          </a:ln>
        </p:spPr>
        <p:txBody>
          <a:bodyPr>
            <a:spAutoFit/>
          </a:bodyPr>
          <a:lstStyle/>
          <a:p>
            <a:pPr algn="ctr"/>
            <a:r>
              <a:rPr lang="en-US">
                <a:solidFill>
                  <a:schemeClr val="bg1"/>
                </a:solidFill>
              </a:rPr>
              <a:t>A(0:5)</a:t>
            </a:r>
            <a:endParaRPr lang="ru-RU">
              <a:solidFill>
                <a:schemeClr val="bg1"/>
              </a:solidFill>
            </a:endParaRPr>
          </a:p>
        </p:txBody>
      </p:sp>
      <p:sp>
        <p:nvSpPr>
          <p:cNvPr id="9237" name="TextBox 36"/>
          <p:cNvSpPr txBox="1">
            <a:spLocks noChangeArrowheads="1"/>
          </p:cNvSpPr>
          <p:nvPr/>
        </p:nvSpPr>
        <p:spPr bwMode="auto">
          <a:xfrm>
            <a:off x="6357938" y="2928938"/>
            <a:ext cx="1000125" cy="369887"/>
          </a:xfrm>
          <a:prstGeom prst="rect">
            <a:avLst/>
          </a:prstGeom>
          <a:noFill/>
          <a:ln w="50800">
            <a:solidFill>
              <a:schemeClr val="bg1"/>
            </a:solidFill>
            <a:miter lim="800000"/>
            <a:headEnd/>
            <a:tailEnd/>
          </a:ln>
        </p:spPr>
        <p:txBody>
          <a:bodyPr>
            <a:spAutoFit/>
          </a:bodyPr>
          <a:lstStyle/>
          <a:p>
            <a:pPr algn="ctr"/>
            <a:r>
              <a:rPr lang="en-US">
                <a:solidFill>
                  <a:schemeClr val="bg1"/>
                </a:solidFill>
              </a:rPr>
              <a:t>A</a:t>
            </a:r>
            <a:r>
              <a:rPr lang="en-US" baseline="-25000">
                <a:solidFill>
                  <a:schemeClr val="bg1"/>
                </a:solidFill>
              </a:rPr>
              <a:t>1</a:t>
            </a:r>
            <a:r>
              <a:rPr lang="en-US">
                <a:solidFill>
                  <a:schemeClr val="bg1"/>
                </a:solidFill>
              </a:rPr>
              <a:t>(3:4)</a:t>
            </a:r>
            <a:endParaRPr lang="ru-RU">
              <a:solidFill>
                <a:schemeClr val="bg1"/>
              </a:solidFill>
            </a:endParaRPr>
          </a:p>
        </p:txBody>
      </p:sp>
      <p:cxnSp>
        <p:nvCxnSpPr>
          <p:cNvPr id="38" name="Прямая соединительная линия 37"/>
          <p:cNvCxnSpPr/>
          <p:nvPr/>
        </p:nvCxnSpPr>
        <p:spPr>
          <a:xfrm rot="5400000">
            <a:off x="5787231" y="3856832"/>
            <a:ext cx="714375" cy="158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6143625" y="4214813"/>
            <a:ext cx="285750" cy="1587"/>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6143625" y="3502025"/>
            <a:ext cx="285750" cy="158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9241" name="TextBox 40"/>
          <p:cNvSpPr txBox="1">
            <a:spLocks noChangeArrowheads="1"/>
          </p:cNvSpPr>
          <p:nvPr/>
        </p:nvSpPr>
        <p:spPr bwMode="auto">
          <a:xfrm>
            <a:off x="6429375" y="4000500"/>
            <a:ext cx="1000125" cy="369888"/>
          </a:xfrm>
          <a:prstGeom prst="rect">
            <a:avLst/>
          </a:prstGeom>
          <a:noFill/>
          <a:ln w="50800">
            <a:solidFill>
              <a:schemeClr val="bg1"/>
            </a:solidFill>
            <a:miter lim="800000"/>
            <a:headEnd/>
            <a:tailEnd/>
          </a:ln>
        </p:spPr>
        <p:txBody>
          <a:bodyPr>
            <a:spAutoFit/>
          </a:bodyPr>
          <a:lstStyle/>
          <a:p>
            <a:pPr algn="ctr"/>
            <a:r>
              <a:rPr lang="en-US">
                <a:solidFill>
                  <a:schemeClr val="bg1"/>
                </a:solidFill>
              </a:rPr>
              <a:t>A</a:t>
            </a:r>
            <a:r>
              <a:rPr lang="en-US" baseline="-25000">
                <a:solidFill>
                  <a:schemeClr val="bg1"/>
                </a:solidFill>
              </a:rPr>
              <a:t>0</a:t>
            </a:r>
            <a:r>
              <a:rPr lang="en-US">
                <a:solidFill>
                  <a:schemeClr val="bg1"/>
                </a:solidFill>
              </a:rPr>
              <a:t>(3:4)</a:t>
            </a:r>
            <a:endParaRPr lang="ru-RU">
              <a:solidFill>
                <a:schemeClr val="bg1"/>
              </a:solidFill>
            </a:endParaRPr>
          </a:p>
        </p:txBody>
      </p:sp>
      <p:sp>
        <p:nvSpPr>
          <p:cNvPr id="9242" name="TextBox 41"/>
          <p:cNvSpPr txBox="1">
            <a:spLocks noChangeArrowheads="1"/>
          </p:cNvSpPr>
          <p:nvPr/>
        </p:nvSpPr>
        <p:spPr bwMode="auto">
          <a:xfrm>
            <a:off x="6429375" y="3429000"/>
            <a:ext cx="1000125" cy="369888"/>
          </a:xfrm>
          <a:prstGeom prst="rect">
            <a:avLst/>
          </a:prstGeom>
          <a:noFill/>
          <a:ln w="50800">
            <a:solidFill>
              <a:schemeClr val="bg1"/>
            </a:solidFill>
            <a:miter lim="800000"/>
            <a:headEnd/>
            <a:tailEnd/>
          </a:ln>
        </p:spPr>
        <p:txBody>
          <a:bodyPr>
            <a:spAutoFit/>
          </a:bodyPr>
          <a:lstStyle/>
          <a:p>
            <a:pPr algn="ctr"/>
            <a:r>
              <a:rPr lang="en-US">
                <a:solidFill>
                  <a:schemeClr val="bg1"/>
                </a:solidFill>
              </a:rPr>
              <a:t>r=2</a:t>
            </a:r>
            <a:endParaRPr lang="ru-RU">
              <a:solidFill>
                <a:schemeClr val="bg1"/>
              </a:solidFill>
            </a:endParaRPr>
          </a:p>
        </p:txBody>
      </p:sp>
      <p:cxnSp>
        <p:nvCxnSpPr>
          <p:cNvPr id="43" name="Прямая соединительная линия 42"/>
          <p:cNvCxnSpPr/>
          <p:nvPr/>
        </p:nvCxnSpPr>
        <p:spPr>
          <a:xfrm rot="5400000">
            <a:off x="7358856" y="3928269"/>
            <a:ext cx="714375" cy="158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rot="5400000">
            <a:off x="7287419" y="2785269"/>
            <a:ext cx="714375" cy="1587"/>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a:off x="7358063" y="2428875"/>
            <a:ext cx="285750" cy="158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7358063" y="3143250"/>
            <a:ext cx="285750" cy="158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a:off x="7429500" y="3571875"/>
            <a:ext cx="285750" cy="158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7429500" y="4286250"/>
            <a:ext cx="285750" cy="158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7643813" y="2786063"/>
            <a:ext cx="285750" cy="1587"/>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7715250" y="3929063"/>
            <a:ext cx="285750" cy="1587"/>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9251" name="TextBox 50"/>
          <p:cNvSpPr txBox="1">
            <a:spLocks noChangeArrowheads="1"/>
          </p:cNvSpPr>
          <p:nvPr/>
        </p:nvSpPr>
        <p:spPr bwMode="auto">
          <a:xfrm>
            <a:off x="8001000" y="3500438"/>
            <a:ext cx="928688" cy="830262"/>
          </a:xfrm>
          <a:prstGeom prst="rect">
            <a:avLst/>
          </a:prstGeom>
          <a:noFill/>
          <a:ln w="50800">
            <a:solidFill>
              <a:schemeClr val="bg1"/>
            </a:solidFill>
            <a:miter lim="800000"/>
            <a:headEnd/>
            <a:tailEnd/>
          </a:ln>
        </p:spPr>
        <p:txBody>
          <a:bodyPr>
            <a:spAutoFit/>
          </a:bodyPr>
          <a:lstStyle/>
          <a:p>
            <a:pPr algn="ctr"/>
            <a:endParaRPr lang="en-US" baseline="30000">
              <a:solidFill>
                <a:schemeClr val="bg1"/>
              </a:solidFill>
            </a:endParaRPr>
          </a:p>
          <a:p>
            <a:pPr algn="ctr"/>
            <a:endParaRPr lang="en-US" baseline="30000">
              <a:solidFill>
                <a:schemeClr val="bg1"/>
              </a:solidFill>
            </a:endParaRPr>
          </a:p>
          <a:p>
            <a:pPr algn="ctr"/>
            <a:endParaRPr lang="en-US" baseline="30000">
              <a:solidFill>
                <a:schemeClr val="bg1"/>
              </a:solidFill>
            </a:endParaRPr>
          </a:p>
          <a:p>
            <a:pPr algn="ctr"/>
            <a:endParaRPr lang="ru-RU" baseline="30000">
              <a:solidFill>
                <a:schemeClr val="bg1"/>
              </a:solidFill>
            </a:endParaRPr>
          </a:p>
        </p:txBody>
      </p:sp>
      <p:sp>
        <p:nvSpPr>
          <p:cNvPr id="9252" name="TextBox 51"/>
          <p:cNvSpPr txBox="1">
            <a:spLocks noChangeArrowheads="1"/>
          </p:cNvSpPr>
          <p:nvPr/>
        </p:nvSpPr>
        <p:spPr bwMode="auto">
          <a:xfrm>
            <a:off x="7929563" y="2428875"/>
            <a:ext cx="1000125" cy="830263"/>
          </a:xfrm>
          <a:prstGeom prst="rect">
            <a:avLst/>
          </a:prstGeom>
          <a:noFill/>
          <a:ln w="50800">
            <a:solidFill>
              <a:schemeClr val="bg1"/>
            </a:solidFill>
            <a:miter lim="800000"/>
            <a:headEnd/>
            <a:tailEnd/>
          </a:ln>
        </p:spPr>
        <p:txBody>
          <a:bodyPr>
            <a:spAutoFit/>
          </a:bodyPr>
          <a:lstStyle/>
          <a:p>
            <a:pPr algn="ctr"/>
            <a:endParaRPr lang="en-US" baseline="30000">
              <a:solidFill>
                <a:schemeClr val="bg1"/>
              </a:solidFill>
            </a:endParaRPr>
          </a:p>
          <a:p>
            <a:pPr algn="ctr"/>
            <a:endParaRPr lang="en-US" baseline="30000">
              <a:solidFill>
                <a:schemeClr val="bg1"/>
              </a:solidFill>
            </a:endParaRPr>
          </a:p>
          <a:p>
            <a:pPr algn="ctr"/>
            <a:endParaRPr lang="en-US" baseline="30000">
              <a:solidFill>
                <a:schemeClr val="bg1"/>
              </a:solidFill>
            </a:endParaRPr>
          </a:p>
          <a:p>
            <a:pPr algn="ctr"/>
            <a:endParaRPr lang="en-US" baseline="30000">
              <a:solidFill>
                <a:schemeClr val="bg1"/>
              </a:solidFill>
            </a:endParaRPr>
          </a:p>
        </p:txBody>
      </p:sp>
      <p:grpSp>
        <p:nvGrpSpPr>
          <p:cNvPr id="9253" name="Group 43"/>
          <p:cNvGrpSpPr>
            <a:grpSpLocks/>
          </p:cNvGrpSpPr>
          <p:nvPr/>
        </p:nvGrpSpPr>
        <p:grpSpPr bwMode="auto">
          <a:xfrm>
            <a:off x="4143375" y="2076450"/>
            <a:ext cx="2193925" cy="865188"/>
            <a:chOff x="2610" y="1308"/>
            <a:chExt cx="1382" cy="545"/>
          </a:xfrm>
        </p:grpSpPr>
        <p:sp>
          <p:nvSpPr>
            <p:cNvPr id="9258" name="TextBox 28"/>
            <p:cNvSpPr txBox="1">
              <a:spLocks noChangeArrowheads="1"/>
            </p:cNvSpPr>
            <p:nvPr/>
          </p:nvSpPr>
          <p:spPr bwMode="auto">
            <a:xfrm>
              <a:off x="2610" y="1620"/>
              <a:ext cx="900" cy="233"/>
            </a:xfrm>
            <a:prstGeom prst="rect">
              <a:avLst/>
            </a:prstGeom>
            <a:noFill/>
            <a:ln w="50800">
              <a:solidFill>
                <a:schemeClr val="bg1"/>
              </a:solidFill>
              <a:miter lim="800000"/>
              <a:headEnd/>
              <a:tailEnd/>
            </a:ln>
          </p:spPr>
          <p:txBody>
            <a:bodyPr>
              <a:spAutoFit/>
            </a:bodyPr>
            <a:lstStyle/>
            <a:p>
              <a:pPr algn="ctr"/>
              <a:r>
                <a:rPr lang="en-US">
                  <a:solidFill>
                    <a:schemeClr val="bg1"/>
                  </a:solidFill>
                </a:rPr>
                <a:t>ax+by+c=0</a:t>
              </a:r>
              <a:endParaRPr lang="ru-RU">
                <a:solidFill>
                  <a:schemeClr val="bg1"/>
                </a:solidFill>
              </a:endParaRPr>
            </a:p>
          </p:txBody>
        </p:sp>
        <p:sp>
          <p:nvSpPr>
            <p:cNvPr id="9259" name="TextBox 53"/>
            <p:cNvSpPr txBox="1">
              <a:spLocks noChangeArrowheads="1"/>
            </p:cNvSpPr>
            <p:nvPr/>
          </p:nvSpPr>
          <p:spPr bwMode="auto">
            <a:xfrm>
              <a:off x="3002" y="1308"/>
              <a:ext cx="990" cy="231"/>
            </a:xfrm>
            <a:prstGeom prst="rect">
              <a:avLst/>
            </a:prstGeom>
            <a:noFill/>
            <a:ln w="9525">
              <a:noFill/>
              <a:miter lim="800000"/>
              <a:headEnd/>
              <a:tailEnd/>
            </a:ln>
          </p:spPr>
          <p:txBody>
            <a:bodyPr>
              <a:spAutoFit/>
            </a:bodyPr>
            <a:lstStyle/>
            <a:p>
              <a:pPr algn="ctr"/>
              <a:r>
                <a:rPr lang="ru-RU">
                  <a:solidFill>
                    <a:schemeClr val="bg1"/>
                  </a:solidFill>
                  <a:latin typeface="Arial Unicode MS" pitchFamily="34" charset="-128"/>
                  <a:ea typeface="Arial Unicode MS" pitchFamily="34" charset="-128"/>
                  <a:cs typeface="Arial Unicode MS" pitchFamily="34" charset="-128"/>
                </a:rPr>
                <a:t>проходящей</a:t>
              </a:r>
            </a:p>
          </p:txBody>
        </p:sp>
      </p:grpSp>
      <p:grpSp>
        <p:nvGrpSpPr>
          <p:cNvPr id="9254" name="Group 42"/>
          <p:cNvGrpSpPr>
            <a:grpSpLocks/>
          </p:cNvGrpSpPr>
          <p:nvPr/>
        </p:nvGrpSpPr>
        <p:grpSpPr bwMode="auto">
          <a:xfrm>
            <a:off x="4143375" y="3298825"/>
            <a:ext cx="1930400" cy="750888"/>
            <a:chOff x="2610" y="2078"/>
            <a:chExt cx="1216" cy="473"/>
          </a:xfrm>
        </p:grpSpPr>
        <p:sp>
          <p:nvSpPr>
            <p:cNvPr id="9256" name="TextBox 29"/>
            <p:cNvSpPr txBox="1">
              <a:spLocks noChangeArrowheads="1"/>
            </p:cNvSpPr>
            <p:nvPr/>
          </p:nvSpPr>
          <p:spPr bwMode="auto">
            <a:xfrm>
              <a:off x="2610" y="2115"/>
              <a:ext cx="945" cy="436"/>
            </a:xfrm>
            <a:prstGeom prst="rect">
              <a:avLst/>
            </a:prstGeom>
            <a:noFill/>
            <a:ln w="50800">
              <a:solidFill>
                <a:schemeClr val="bg1"/>
              </a:solidFill>
              <a:miter lim="800000"/>
              <a:headEnd/>
              <a:tailEnd/>
            </a:ln>
          </p:spPr>
          <p:txBody>
            <a:bodyPr>
              <a:spAutoFit/>
            </a:bodyPr>
            <a:lstStyle/>
            <a:p>
              <a:pPr algn="ctr"/>
              <a:r>
                <a:rPr lang="en-US">
                  <a:solidFill>
                    <a:schemeClr val="bg1"/>
                  </a:solidFill>
                </a:rPr>
                <a:t>(x-x</a:t>
              </a:r>
              <a:r>
                <a:rPr lang="en-US" baseline="-25000">
                  <a:solidFill>
                    <a:schemeClr val="bg1"/>
                  </a:solidFill>
                </a:rPr>
                <a:t>o</a:t>
              </a:r>
              <a:r>
                <a:rPr lang="en-US">
                  <a:solidFill>
                    <a:schemeClr val="bg1"/>
                  </a:solidFill>
                </a:rPr>
                <a:t>)</a:t>
              </a:r>
              <a:r>
                <a:rPr lang="en-US" baseline="30000">
                  <a:solidFill>
                    <a:schemeClr val="bg1"/>
                  </a:solidFill>
                </a:rPr>
                <a:t>2</a:t>
              </a:r>
              <a:r>
                <a:rPr lang="en-US">
                  <a:solidFill>
                    <a:schemeClr val="bg1"/>
                  </a:solidFill>
                </a:rPr>
                <a:t>+</a:t>
              </a:r>
            </a:p>
            <a:p>
              <a:pPr algn="ctr"/>
              <a:r>
                <a:rPr lang="ru-RU">
                  <a:solidFill>
                    <a:schemeClr val="bg1"/>
                  </a:solidFill>
                </a:rPr>
                <a:t>+ </a:t>
              </a:r>
              <a:r>
                <a:rPr lang="en-US">
                  <a:solidFill>
                    <a:schemeClr val="bg1"/>
                  </a:solidFill>
                </a:rPr>
                <a:t>(y-y</a:t>
              </a:r>
              <a:r>
                <a:rPr lang="en-US" baseline="-25000">
                  <a:solidFill>
                    <a:schemeClr val="bg1"/>
                  </a:solidFill>
                </a:rPr>
                <a:t>0</a:t>
              </a:r>
              <a:r>
                <a:rPr lang="en-US">
                  <a:solidFill>
                    <a:schemeClr val="bg1"/>
                  </a:solidFill>
                </a:rPr>
                <a:t>)</a:t>
              </a:r>
              <a:r>
                <a:rPr lang="en-US" baseline="30000">
                  <a:solidFill>
                    <a:schemeClr val="bg1"/>
                  </a:solidFill>
                </a:rPr>
                <a:t>2</a:t>
              </a:r>
              <a:r>
                <a:rPr lang="en-US">
                  <a:solidFill>
                    <a:schemeClr val="bg1"/>
                  </a:solidFill>
                </a:rPr>
                <a:t>=r</a:t>
              </a:r>
              <a:r>
                <a:rPr lang="en-US" baseline="30000">
                  <a:solidFill>
                    <a:schemeClr val="bg1"/>
                  </a:solidFill>
                </a:rPr>
                <a:t>2</a:t>
              </a:r>
              <a:endParaRPr lang="ru-RU" baseline="30000">
                <a:solidFill>
                  <a:schemeClr val="bg1"/>
                </a:solidFill>
              </a:endParaRPr>
            </a:p>
          </p:txBody>
        </p:sp>
        <p:sp>
          <p:nvSpPr>
            <p:cNvPr id="9257" name="TextBox 54"/>
            <p:cNvSpPr txBox="1">
              <a:spLocks noChangeArrowheads="1"/>
            </p:cNvSpPr>
            <p:nvPr/>
          </p:nvSpPr>
          <p:spPr bwMode="auto">
            <a:xfrm>
              <a:off x="3556" y="2078"/>
              <a:ext cx="270" cy="231"/>
            </a:xfrm>
            <a:prstGeom prst="rect">
              <a:avLst/>
            </a:prstGeom>
            <a:noFill/>
            <a:ln w="9525">
              <a:noFill/>
              <a:miter lim="800000"/>
              <a:headEnd/>
              <a:tailEnd/>
            </a:ln>
          </p:spPr>
          <p:txBody>
            <a:bodyPr>
              <a:spAutoFit/>
            </a:bodyPr>
            <a:lstStyle/>
            <a:p>
              <a:r>
                <a:rPr lang="ru-RU">
                  <a:solidFill>
                    <a:schemeClr val="bg1"/>
                  </a:solidFill>
                </a:rPr>
                <a:t>с</a:t>
              </a:r>
            </a:p>
          </p:txBody>
        </p:sp>
      </p:grpSp>
      <p:cxnSp>
        <p:nvCxnSpPr>
          <p:cNvPr id="22" name="Прямая соединительная линия 21"/>
          <p:cNvCxnSpPr/>
          <p:nvPr/>
        </p:nvCxnSpPr>
        <p:spPr>
          <a:xfrm>
            <a:off x="2143125" y="3500438"/>
            <a:ext cx="130175" cy="635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274638"/>
            <a:ext cx="8229600" cy="1011222"/>
          </a:xfrm>
          <a:solidFill>
            <a:srgbClr val="FF3399"/>
          </a:solidFill>
        </p:spPr>
        <p:style>
          <a:lnRef idx="0">
            <a:schemeClr val="accent6"/>
          </a:lnRef>
          <a:fillRef idx="3">
            <a:schemeClr val="accent6"/>
          </a:fillRef>
          <a:effectRef idx="3">
            <a:schemeClr val="accent6"/>
          </a:effectRef>
          <a:fontRef idx="minor">
            <a:schemeClr val="lt1"/>
          </a:fontRef>
        </p:style>
        <p:txBody>
          <a:bodyPr/>
          <a:lstStyle/>
          <a:p>
            <a:pPr eaLnBrk="1" hangingPunct="1">
              <a:defRPr/>
            </a:pPr>
            <a:r>
              <a:rPr lang="ru-RU" b="1" kern="1200" spc="500" dirty="0" smtClean="0">
                <a:solidFill>
                  <a:srgbClr val="C00000"/>
                </a:solidFill>
                <a:effectLst>
                  <a:outerShdw blurRad="38100" dist="38100" dir="2700000" algn="tl">
                    <a:srgbClr val="000000">
                      <a:alpha val="43137"/>
                    </a:srgbClr>
                  </a:outerShdw>
                </a:effectLst>
                <a:latin typeface="Monotype Corsiva" pitchFamily="66" charset="0"/>
              </a:rPr>
              <a:t>Задание № 5</a:t>
            </a:r>
            <a:endParaRPr lang="ru-RU" b="1" kern="1200" spc="500" dirty="0">
              <a:solidFill>
                <a:srgbClr val="C00000"/>
              </a:solidFill>
              <a:effectLst>
                <a:outerShdw blurRad="38100" dist="38100" dir="2700000" algn="tl">
                  <a:srgbClr val="000000">
                    <a:alpha val="43137"/>
                  </a:srgbClr>
                </a:outerShdw>
              </a:effectLst>
              <a:latin typeface="Monotype Corsiva" pitchFamily="66" charset="0"/>
            </a:endParaRPr>
          </a:p>
        </p:txBody>
      </p:sp>
      <p:sp>
        <p:nvSpPr>
          <p:cNvPr id="10245" name="Rectangle 1"/>
          <p:cNvSpPr>
            <a:spLocks noChangeArrowheads="1"/>
          </p:cNvSpPr>
          <p:nvPr/>
        </p:nvSpPr>
        <p:spPr bwMode="auto">
          <a:xfrm>
            <a:off x="0" y="1357313"/>
            <a:ext cx="9144000" cy="338137"/>
          </a:xfrm>
          <a:prstGeom prst="rect">
            <a:avLst/>
          </a:prstGeom>
          <a:noFill/>
          <a:ln w="9525">
            <a:noFill/>
            <a:miter lim="800000"/>
            <a:headEnd/>
            <a:tailEnd/>
          </a:ln>
        </p:spPr>
        <p:txBody>
          <a:bodyPr anchor="ctr">
            <a:spAutoFit/>
          </a:bodyPr>
          <a:lstStyle/>
          <a:p>
            <a:pPr>
              <a:tabLst>
                <a:tab pos="4170363" algn="l"/>
              </a:tabLst>
            </a:pPr>
            <a:r>
              <a:rPr lang="ru-RU" sz="1600" b="1">
                <a:cs typeface="Arial" charset="0"/>
              </a:rPr>
              <a:t>Приведите в соответствие:</a:t>
            </a:r>
            <a:endParaRPr lang="ru-RU" sz="1600">
              <a:cs typeface="Arial" charset="0"/>
            </a:endParaRPr>
          </a:p>
        </p:txBody>
      </p:sp>
      <p:sp>
        <p:nvSpPr>
          <p:cNvPr id="10246" name="Rectangle 3"/>
          <p:cNvSpPr>
            <a:spLocks noChangeArrowheads="1"/>
          </p:cNvSpPr>
          <p:nvPr/>
        </p:nvSpPr>
        <p:spPr bwMode="auto">
          <a:xfrm>
            <a:off x="0" y="5929313"/>
            <a:ext cx="9144000" cy="830262"/>
          </a:xfrm>
          <a:prstGeom prst="rect">
            <a:avLst/>
          </a:prstGeom>
          <a:noFill/>
          <a:ln w="9525">
            <a:noFill/>
            <a:miter lim="800000"/>
            <a:headEnd/>
            <a:tailEnd/>
          </a:ln>
        </p:spPr>
        <p:txBody>
          <a:bodyPr anchor="ctr">
            <a:spAutoFit/>
          </a:bodyPr>
          <a:lstStyle/>
          <a:p>
            <a:pPr>
              <a:tabLst>
                <a:tab pos="3328988" algn="ctr"/>
              </a:tabLst>
            </a:pPr>
            <a:r>
              <a:rPr lang="ru-RU" sz="1600" b="1">
                <a:cs typeface="Arial" charset="0"/>
              </a:rPr>
              <a:t>Графиком уравнения с двумя переменными называется              	</a:t>
            </a:r>
          </a:p>
          <a:p>
            <a:pPr>
              <a:tabLst>
                <a:tab pos="3328988" algn="ctr"/>
              </a:tabLst>
            </a:pPr>
            <a:r>
              <a:rPr lang="ru-RU" sz="1600" b="1">
                <a:cs typeface="Arial" charset="0"/>
              </a:rPr>
              <a:t>всех точек координатной плоскости, координаты </a:t>
            </a:r>
          </a:p>
          <a:p>
            <a:pPr>
              <a:tabLst>
                <a:tab pos="3328988" algn="ctr"/>
              </a:tabLst>
            </a:pPr>
            <a:r>
              <a:rPr lang="ru-RU" sz="1600" b="1">
                <a:cs typeface="Arial" charset="0"/>
              </a:rPr>
              <a:t>которых являются решением этого уравнения</a:t>
            </a:r>
            <a:r>
              <a:rPr lang="ru-RU" sz="1600" b="1">
                <a:latin typeface="Gals" pitchFamily="2" charset="0"/>
                <a:cs typeface="Times New Roman" pitchFamily="18" charset="0"/>
              </a:rPr>
              <a:t>.</a:t>
            </a:r>
            <a:endParaRPr lang="ru-RU" sz="1600" b="1">
              <a:latin typeface="Gals" pitchFamily="2" charset="0"/>
            </a:endParaRPr>
          </a:p>
        </p:txBody>
      </p:sp>
      <p:sp>
        <p:nvSpPr>
          <p:cNvPr id="10247" name="Rectangle 4"/>
          <p:cNvSpPr>
            <a:spLocks noChangeArrowheads="1"/>
          </p:cNvSpPr>
          <p:nvPr/>
        </p:nvSpPr>
        <p:spPr bwMode="auto">
          <a:xfrm>
            <a:off x="5929313" y="5929313"/>
            <a:ext cx="2714625" cy="357187"/>
          </a:xfrm>
          <a:prstGeom prst="rect">
            <a:avLst/>
          </a:prstGeom>
          <a:noFill/>
          <a:ln w="25400">
            <a:solidFill>
              <a:srgbClr val="000000"/>
            </a:solidFill>
            <a:miter lim="800000"/>
            <a:headEnd/>
            <a:tailEnd/>
          </a:ln>
        </p:spPr>
        <p:txBody>
          <a:bodyPr/>
          <a:lstStyle/>
          <a:p>
            <a:endParaRPr lang="ru-RU"/>
          </a:p>
        </p:txBody>
      </p:sp>
      <p:sp>
        <p:nvSpPr>
          <p:cNvPr id="10248" name="TextBox 10"/>
          <p:cNvSpPr txBox="1">
            <a:spLocks noChangeArrowheads="1"/>
          </p:cNvSpPr>
          <p:nvPr/>
        </p:nvSpPr>
        <p:spPr bwMode="auto">
          <a:xfrm>
            <a:off x="714375" y="1785938"/>
            <a:ext cx="1571625" cy="369887"/>
          </a:xfrm>
          <a:prstGeom prst="rect">
            <a:avLst/>
          </a:prstGeom>
          <a:noFill/>
          <a:ln w="9525">
            <a:noFill/>
            <a:miter lim="800000"/>
            <a:headEnd/>
            <a:tailEnd/>
          </a:ln>
        </p:spPr>
        <p:txBody>
          <a:bodyPr>
            <a:spAutoFit/>
          </a:bodyPr>
          <a:lstStyle/>
          <a:p>
            <a:endParaRPr lang="ru-RU"/>
          </a:p>
        </p:txBody>
      </p:sp>
      <p:sp>
        <p:nvSpPr>
          <p:cNvPr id="10249" name="TextBox 11"/>
          <p:cNvSpPr txBox="1">
            <a:spLocks noChangeArrowheads="1"/>
          </p:cNvSpPr>
          <p:nvPr/>
        </p:nvSpPr>
        <p:spPr bwMode="auto">
          <a:xfrm>
            <a:off x="785813" y="1785938"/>
            <a:ext cx="2000250" cy="369887"/>
          </a:xfrm>
          <a:prstGeom prst="rect">
            <a:avLst/>
          </a:prstGeom>
          <a:noFill/>
          <a:ln w="25400">
            <a:solidFill>
              <a:schemeClr val="tx1"/>
            </a:solidFill>
            <a:miter lim="800000"/>
            <a:headEnd/>
            <a:tailEnd/>
          </a:ln>
        </p:spPr>
        <p:txBody>
          <a:bodyPr>
            <a:spAutoFit/>
          </a:bodyPr>
          <a:lstStyle/>
          <a:p>
            <a:pPr algn="ctr"/>
            <a:r>
              <a:rPr lang="ru-RU" b="1"/>
              <a:t>график</a:t>
            </a:r>
          </a:p>
        </p:txBody>
      </p:sp>
      <p:sp>
        <p:nvSpPr>
          <p:cNvPr id="10250" name="TextBox 12"/>
          <p:cNvSpPr txBox="1">
            <a:spLocks noChangeArrowheads="1"/>
          </p:cNvSpPr>
          <p:nvPr/>
        </p:nvSpPr>
        <p:spPr bwMode="auto">
          <a:xfrm>
            <a:off x="3714750" y="1500188"/>
            <a:ext cx="2000250" cy="646112"/>
          </a:xfrm>
          <a:prstGeom prst="rect">
            <a:avLst/>
          </a:prstGeom>
          <a:noFill/>
          <a:ln w="25400">
            <a:solidFill>
              <a:schemeClr val="tx1"/>
            </a:solidFill>
            <a:miter lim="800000"/>
            <a:headEnd/>
            <a:tailEnd/>
          </a:ln>
        </p:spPr>
        <p:txBody>
          <a:bodyPr>
            <a:spAutoFit/>
          </a:bodyPr>
          <a:lstStyle/>
          <a:p>
            <a:pPr algn="ctr"/>
            <a:r>
              <a:rPr lang="ru-RU" b="1"/>
              <a:t>Система уравнений</a:t>
            </a:r>
          </a:p>
        </p:txBody>
      </p:sp>
      <p:sp>
        <p:nvSpPr>
          <p:cNvPr id="14" name="TextBox 13"/>
          <p:cNvSpPr txBox="1"/>
          <p:nvPr/>
        </p:nvSpPr>
        <p:spPr>
          <a:xfrm>
            <a:off x="3714750" y="5072063"/>
            <a:ext cx="2000250" cy="923925"/>
          </a:xfrm>
          <a:prstGeom prst="rect">
            <a:avLst/>
          </a:prstGeom>
          <a:noFill/>
          <a:ln w="25400">
            <a:solidFill>
              <a:schemeClr val="tx1"/>
            </a:solidFill>
          </a:ln>
        </p:spPr>
        <p:txBody>
          <a:bodyPr>
            <a:spAutoFit/>
          </a:bodyPr>
          <a:lstStyle/>
          <a:p>
            <a:pPr algn="ctr">
              <a:defRPr/>
            </a:pPr>
            <a:r>
              <a:rPr lang="en-US" dirty="0"/>
              <a:t>y=-</a:t>
            </a:r>
            <a:r>
              <a:rPr lang="en-US" u="heavy" dirty="0"/>
              <a:t>x</a:t>
            </a:r>
            <a:r>
              <a:rPr lang="en-US" baseline="30000" dirty="0"/>
              <a:t>2</a:t>
            </a:r>
            <a:r>
              <a:rPr lang="en-US" dirty="0"/>
              <a:t>+5</a:t>
            </a:r>
          </a:p>
          <a:p>
            <a:pPr algn="ctr">
              <a:defRPr/>
            </a:pPr>
            <a:r>
              <a:rPr lang="en-US" dirty="0"/>
              <a:t>3</a:t>
            </a:r>
          </a:p>
          <a:p>
            <a:pPr algn="ctr">
              <a:defRPr/>
            </a:pPr>
            <a:r>
              <a:rPr lang="en-US" dirty="0"/>
              <a:t>(x-3)</a:t>
            </a:r>
            <a:r>
              <a:rPr lang="en-US" baseline="30000" dirty="0"/>
              <a:t>2</a:t>
            </a:r>
            <a:r>
              <a:rPr lang="en-US" dirty="0"/>
              <a:t>+(y-4)</a:t>
            </a:r>
            <a:r>
              <a:rPr lang="en-US" baseline="30000" dirty="0"/>
              <a:t>2</a:t>
            </a:r>
            <a:r>
              <a:rPr lang="en-US" dirty="0"/>
              <a:t>=4</a:t>
            </a:r>
            <a:endParaRPr lang="ru-RU" dirty="0"/>
          </a:p>
        </p:txBody>
      </p:sp>
      <p:sp>
        <p:nvSpPr>
          <p:cNvPr id="10252" name="TextBox 14"/>
          <p:cNvSpPr txBox="1">
            <a:spLocks noChangeArrowheads="1"/>
          </p:cNvSpPr>
          <p:nvPr/>
        </p:nvSpPr>
        <p:spPr bwMode="auto">
          <a:xfrm>
            <a:off x="857250" y="3816350"/>
            <a:ext cx="2000250" cy="1476375"/>
          </a:xfrm>
          <a:prstGeom prst="rect">
            <a:avLst/>
          </a:prstGeom>
          <a:noFill/>
          <a:ln w="25400">
            <a:solidFill>
              <a:schemeClr val="tx1"/>
            </a:solidFill>
            <a:miter lim="800000"/>
            <a:headEnd/>
            <a:tailEnd/>
          </a:ln>
        </p:spPr>
        <p:txBody>
          <a:bodyPr>
            <a:spAutoFit/>
          </a:bodyPr>
          <a:lstStyle/>
          <a:p>
            <a:endParaRPr lang="ru-RU"/>
          </a:p>
          <a:p>
            <a:endParaRPr lang="ru-RU"/>
          </a:p>
          <a:p>
            <a:endParaRPr lang="ru-RU"/>
          </a:p>
          <a:p>
            <a:endParaRPr lang="ru-RU"/>
          </a:p>
          <a:p>
            <a:endParaRPr lang="ru-RU"/>
          </a:p>
        </p:txBody>
      </p:sp>
      <p:sp>
        <p:nvSpPr>
          <p:cNvPr id="10253" name="TextBox 15"/>
          <p:cNvSpPr txBox="1">
            <a:spLocks noChangeArrowheads="1"/>
          </p:cNvSpPr>
          <p:nvPr/>
        </p:nvSpPr>
        <p:spPr bwMode="auto">
          <a:xfrm>
            <a:off x="785813" y="2500313"/>
            <a:ext cx="2000250" cy="923925"/>
          </a:xfrm>
          <a:prstGeom prst="rect">
            <a:avLst/>
          </a:prstGeom>
          <a:noFill/>
          <a:ln w="25400">
            <a:solidFill>
              <a:schemeClr val="tx1"/>
            </a:solidFill>
            <a:miter lim="800000"/>
            <a:headEnd/>
            <a:tailEnd/>
          </a:ln>
        </p:spPr>
        <p:txBody>
          <a:bodyPr>
            <a:spAutoFit/>
          </a:bodyPr>
          <a:lstStyle/>
          <a:p>
            <a:endParaRPr lang="ru-RU"/>
          </a:p>
          <a:p>
            <a:endParaRPr lang="ru-RU"/>
          </a:p>
          <a:p>
            <a:endParaRPr lang="ru-RU"/>
          </a:p>
        </p:txBody>
      </p:sp>
      <p:sp>
        <p:nvSpPr>
          <p:cNvPr id="10254" name="TextBox 16"/>
          <p:cNvSpPr txBox="1">
            <a:spLocks noChangeArrowheads="1"/>
          </p:cNvSpPr>
          <p:nvPr/>
        </p:nvSpPr>
        <p:spPr bwMode="auto">
          <a:xfrm>
            <a:off x="3714750" y="2428875"/>
            <a:ext cx="2000250" cy="646113"/>
          </a:xfrm>
          <a:prstGeom prst="rect">
            <a:avLst/>
          </a:prstGeom>
          <a:noFill/>
          <a:ln w="25400">
            <a:solidFill>
              <a:schemeClr val="tx1"/>
            </a:solidFill>
            <a:miter lim="800000"/>
            <a:headEnd/>
            <a:tailEnd/>
          </a:ln>
        </p:spPr>
        <p:txBody>
          <a:bodyPr>
            <a:spAutoFit/>
          </a:bodyPr>
          <a:lstStyle/>
          <a:p>
            <a:pPr algn="ctr"/>
            <a:r>
              <a:rPr lang="ru-RU"/>
              <a:t>(</a:t>
            </a:r>
            <a:r>
              <a:rPr lang="en-US"/>
              <a:t>x-</a:t>
            </a:r>
            <a:r>
              <a:rPr lang="ru-RU"/>
              <a:t>1</a:t>
            </a:r>
            <a:r>
              <a:rPr lang="en-US"/>
              <a:t>)</a:t>
            </a:r>
            <a:r>
              <a:rPr lang="en-US" baseline="30000"/>
              <a:t>2</a:t>
            </a:r>
            <a:r>
              <a:rPr lang="en-US"/>
              <a:t>+(y+</a:t>
            </a:r>
            <a:r>
              <a:rPr lang="ru-RU"/>
              <a:t>2</a:t>
            </a:r>
            <a:r>
              <a:rPr lang="en-US"/>
              <a:t>)</a:t>
            </a:r>
            <a:r>
              <a:rPr lang="en-US" baseline="30000"/>
              <a:t>2</a:t>
            </a:r>
            <a:r>
              <a:rPr lang="en-US"/>
              <a:t>=2</a:t>
            </a:r>
          </a:p>
          <a:p>
            <a:pPr algn="ctr"/>
            <a:r>
              <a:rPr lang="en-US"/>
              <a:t>y=x</a:t>
            </a:r>
            <a:r>
              <a:rPr lang="en-US" baseline="30000"/>
              <a:t>2</a:t>
            </a:r>
            <a:endParaRPr lang="ru-RU" baseline="30000"/>
          </a:p>
        </p:txBody>
      </p:sp>
      <p:sp>
        <p:nvSpPr>
          <p:cNvPr id="18" name="TextBox 17"/>
          <p:cNvSpPr txBox="1"/>
          <p:nvPr/>
        </p:nvSpPr>
        <p:spPr>
          <a:xfrm>
            <a:off x="3714750" y="3214688"/>
            <a:ext cx="2000250" cy="923925"/>
          </a:xfrm>
          <a:prstGeom prst="rect">
            <a:avLst/>
          </a:prstGeom>
          <a:noFill/>
          <a:ln w="25400">
            <a:solidFill>
              <a:schemeClr val="tx1"/>
            </a:solidFill>
          </a:ln>
        </p:spPr>
        <p:txBody>
          <a:bodyPr>
            <a:spAutoFit/>
          </a:bodyPr>
          <a:lstStyle/>
          <a:p>
            <a:pPr algn="ctr">
              <a:defRPr/>
            </a:pPr>
            <a:r>
              <a:rPr lang="en-US" dirty="0"/>
              <a:t>x+3y-15=0</a:t>
            </a:r>
          </a:p>
          <a:p>
            <a:pPr algn="ctr">
              <a:defRPr/>
            </a:pPr>
            <a:r>
              <a:rPr lang="en-US" dirty="0"/>
              <a:t>y=2-</a:t>
            </a:r>
            <a:r>
              <a:rPr lang="en-US" u="heavy" dirty="0"/>
              <a:t>x</a:t>
            </a:r>
          </a:p>
          <a:p>
            <a:pPr algn="ctr">
              <a:defRPr/>
            </a:pPr>
            <a:r>
              <a:rPr lang="en-US" dirty="0"/>
              <a:t>       3</a:t>
            </a:r>
            <a:endParaRPr lang="ru-RU" dirty="0"/>
          </a:p>
        </p:txBody>
      </p:sp>
      <p:sp>
        <p:nvSpPr>
          <p:cNvPr id="10256" name="TextBox 18"/>
          <p:cNvSpPr txBox="1">
            <a:spLocks noChangeArrowheads="1"/>
          </p:cNvSpPr>
          <p:nvPr/>
        </p:nvSpPr>
        <p:spPr bwMode="auto">
          <a:xfrm>
            <a:off x="6500813" y="1500188"/>
            <a:ext cx="2000250" cy="666750"/>
          </a:xfrm>
          <a:prstGeom prst="rect">
            <a:avLst/>
          </a:prstGeom>
          <a:noFill/>
          <a:ln w="25400">
            <a:solidFill>
              <a:schemeClr val="tx1"/>
            </a:solidFill>
            <a:miter lim="800000"/>
            <a:headEnd/>
            <a:tailEnd/>
          </a:ln>
        </p:spPr>
        <p:txBody>
          <a:bodyPr>
            <a:spAutoFit/>
          </a:bodyPr>
          <a:lstStyle/>
          <a:p>
            <a:pPr algn="ctr"/>
            <a:r>
              <a:rPr lang="ru-RU" b="1"/>
              <a:t>Число решений</a:t>
            </a:r>
          </a:p>
          <a:p>
            <a:pPr algn="ctr"/>
            <a:endParaRPr lang="ru-RU" b="1"/>
          </a:p>
        </p:txBody>
      </p:sp>
      <p:sp>
        <p:nvSpPr>
          <p:cNvPr id="10257" name="TextBox 19"/>
          <p:cNvSpPr txBox="1">
            <a:spLocks noChangeArrowheads="1"/>
          </p:cNvSpPr>
          <p:nvPr/>
        </p:nvSpPr>
        <p:spPr bwMode="auto">
          <a:xfrm>
            <a:off x="3714750" y="4286250"/>
            <a:ext cx="2000250" cy="646113"/>
          </a:xfrm>
          <a:prstGeom prst="rect">
            <a:avLst/>
          </a:prstGeom>
          <a:noFill/>
          <a:ln w="25400">
            <a:solidFill>
              <a:schemeClr val="tx1"/>
            </a:solidFill>
            <a:miter lim="800000"/>
            <a:headEnd/>
            <a:tailEnd/>
          </a:ln>
        </p:spPr>
        <p:txBody>
          <a:bodyPr>
            <a:spAutoFit/>
          </a:bodyPr>
          <a:lstStyle/>
          <a:p>
            <a:pPr algn="ctr"/>
            <a:r>
              <a:rPr lang="en-US"/>
              <a:t>x-y=6</a:t>
            </a:r>
          </a:p>
          <a:p>
            <a:pPr algn="ctr"/>
            <a:r>
              <a:rPr lang="en-US"/>
              <a:t>x=1+2y</a:t>
            </a:r>
            <a:endParaRPr lang="ru-RU"/>
          </a:p>
        </p:txBody>
      </p:sp>
      <p:cxnSp>
        <p:nvCxnSpPr>
          <p:cNvPr id="22" name="Прямая соединительная линия 21"/>
          <p:cNvCxnSpPr/>
          <p:nvPr/>
        </p:nvCxnSpPr>
        <p:spPr>
          <a:xfrm rot="5400000">
            <a:off x="1142206" y="2928144"/>
            <a:ext cx="714375"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000125" y="3071813"/>
            <a:ext cx="1214438" cy="15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6200000" flipH="1">
            <a:off x="1285875" y="2714625"/>
            <a:ext cx="714375" cy="71437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6200000" flipH="1">
            <a:off x="1357313" y="2643188"/>
            <a:ext cx="714375" cy="71437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a:off x="928688" y="4714875"/>
            <a:ext cx="1643062"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5400000">
            <a:off x="1143000" y="4572000"/>
            <a:ext cx="1143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Полилиния 38"/>
          <p:cNvSpPr/>
          <p:nvPr/>
        </p:nvSpPr>
        <p:spPr>
          <a:xfrm>
            <a:off x="1071563" y="4071938"/>
            <a:ext cx="1320800" cy="862012"/>
          </a:xfrm>
          <a:custGeom>
            <a:avLst/>
            <a:gdLst>
              <a:gd name="connsiteX0" fmla="*/ 0 w 1320800"/>
              <a:gd name="connsiteY0" fmla="*/ 861483 h 861483"/>
              <a:gd name="connsiteX1" fmla="*/ 673100 w 1320800"/>
              <a:gd name="connsiteY1" fmla="*/ 10583 h 861483"/>
              <a:gd name="connsiteX2" fmla="*/ 1320800 w 1320800"/>
              <a:gd name="connsiteY2" fmla="*/ 797983 h 861483"/>
            </a:gdLst>
            <a:ahLst/>
            <a:cxnLst>
              <a:cxn ang="0">
                <a:pos x="connsiteX0" y="connsiteY0"/>
              </a:cxn>
              <a:cxn ang="0">
                <a:pos x="connsiteX1" y="connsiteY1"/>
              </a:cxn>
              <a:cxn ang="0">
                <a:pos x="connsiteX2" y="connsiteY2"/>
              </a:cxn>
            </a:cxnLst>
            <a:rect l="l" t="t" r="r" b="b"/>
            <a:pathLst>
              <a:path w="1320800" h="861483">
                <a:moveTo>
                  <a:pt x="0" y="861483"/>
                </a:moveTo>
                <a:cubicBezTo>
                  <a:pt x="226483" y="441324"/>
                  <a:pt x="452967" y="21166"/>
                  <a:pt x="673100" y="10583"/>
                </a:cubicBezTo>
                <a:cubicBezTo>
                  <a:pt x="893233" y="0"/>
                  <a:pt x="1208617" y="656166"/>
                  <a:pt x="1320800" y="797983"/>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44" name="Овал 43"/>
          <p:cNvSpPr/>
          <p:nvPr/>
        </p:nvSpPr>
        <p:spPr>
          <a:xfrm>
            <a:off x="1857375" y="4000500"/>
            <a:ext cx="571500" cy="5715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5" name="Левая фигурная скобка 44"/>
          <p:cNvSpPr/>
          <p:nvPr/>
        </p:nvSpPr>
        <p:spPr>
          <a:xfrm>
            <a:off x="3786188" y="2500313"/>
            <a:ext cx="142875" cy="500062"/>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10267"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sp>
        <p:nvSpPr>
          <p:cNvPr id="10268" name="Rectangle 1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49" name="Левая фигурная скобка 48"/>
          <p:cNvSpPr/>
          <p:nvPr/>
        </p:nvSpPr>
        <p:spPr>
          <a:xfrm>
            <a:off x="3786188" y="3286125"/>
            <a:ext cx="142875" cy="714375"/>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50" name="Левая фигурная скобка 49"/>
          <p:cNvSpPr/>
          <p:nvPr/>
        </p:nvSpPr>
        <p:spPr>
          <a:xfrm>
            <a:off x="3786188" y="4357688"/>
            <a:ext cx="142875" cy="500062"/>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sp>
        <p:nvSpPr>
          <p:cNvPr id="10271" name="TextBox 50"/>
          <p:cNvSpPr txBox="1">
            <a:spLocks noChangeArrowheads="1"/>
          </p:cNvSpPr>
          <p:nvPr/>
        </p:nvSpPr>
        <p:spPr bwMode="auto">
          <a:xfrm>
            <a:off x="6500813" y="2797175"/>
            <a:ext cx="2000250" cy="369888"/>
          </a:xfrm>
          <a:prstGeom prst="rect">
            <a:avLst/>
          </a:prstGeom>
          <a:noFill/>
          <a:ln w="25400">
            <a:solidFill>
              <a:schemeClr val="tx1"/>
            </a:solidFill>
            <a:miter lim="800000"/>
            <a:headEnd/>
            <a:tailEnd/>
          </a:ln>
        </p:spPr>
        <p:txBody>
          <a:bodyPr>
            <a:spAutoFit/>
          </a:bodyPr>
          <a:lstStyle/>
          <a:p>
            <a:endParaRPr lang="ru-RU"/>
          </a:p>
        </p:txBody>
      </p:sp>
      <p:sp>
        <p:nvSpPr>
          <p:cNvPr id="10272" name="TextBox 51"/>
          <p:cNvSpPr txBox="1">
            <a:spLocks noChangeArrowheads="1"/>
          </p:cNvSpPr>
          <p:nvPr/>
        </p:nvSpPr>
        <p:spPr bwMode="auto">
          <a:xfrm>
            <a:off x="6538913" y="3994150"/>
            <a:ext cx="2000250" cy="392113"/>
          </a:xfrm>
          <a:prstGeom prst="rect">
            <a:avLst/>
          </a:prstGeom>
          <a:noFill/>
          <a:ln w="25400">
            <a:solidFill>
              <a:schemeClr val="tx1"/>
            </a:solidFill>
            <a:miter lim="800000"/>
            <a:headEnd/>
            <a:tailEnd/>
          </a:ln>
        </p:spPr>
        <p:txBody>
          <a:bodyPr>
            <a:spAutoFit/>
          </a:bodyPr>
          <a:lstStyle/>
          <a:p>
            <a:endParaRPr lang="ru-RU"/>
          </a:p>
        </p:txBody>
      </p:sp>
      <p:cxnSp>
        <p:nvCxnSpPr>
          <p:cNvPr id="54" name="Прямая со стрелкой 53"/>
          <p:cNvCxnSpPr/>
          <p:nvPr/>
        </p:nvCxnSpPr>
        <p:spPr>
          <a:xfrm>
            <a:off x="2857500" y="2000250"/>
            <a:ext cx="785813"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Прямая со стрелкой 55"/>
          <p:cNvCxnSpPr/>
          <p:nvPr/>
        </p:nvCxnSpPr>
        <p:spPr>
          <a:xfrm rot="5400000">
            <a:off x="1679575" y="2320926"/>
            <a:ext cx="21272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Прямая со стрелкой 57"/>
          <p:cNvCxnSpPr/>
          <p:nvPr/>
        </p:nvCxnSpPr>
        <p:spPr>
          <a:xfrm rot="5400000">
            <a:off x="4609306" y="2320132"/>
            <a:ext cx="212725"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Прямая со стрелкой 58"/>
          <p:cNvCxnSpPr>
            <a:endCxn id="10271" idx="0"/>
          </p:cNvCxnSpPr>
          <p:nvPr/>
        </p:nvCxnSpPr>
        <p:spPr>
          <a:xfrm rot="5400000">
            <a:off x="7180263" y="2474913"/>
            <a:ext cx="642937" cy="15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77" name="TextBox 34"/>
          <p:cNvSpPr txBox="1">
            <a:spLocks noChangeArrowheads="1"/>
          </p:cNvSpPr>
          <p:nvPr/>
        </p:nvSpPr>
        <p:spPr bwMode="auto">
          <a:xfrm>
            <a:off x="1357313" y="3941763"/>
            <a:ext cx="428625" cy="369887"/>
          </a:xfrm>
          <a:prstGeom prst="rect">
            <a:avLst/>
          </a:prstGeom>
          <a:noFill/>
          <a:ln w="25400">
            <a:noFill/>
            <a:miter lim="800000"/>
            <a:headEnd/>
            <a:tailEnd/>
          </a:ln>
        </p:spPr>
        <p:txBody>
          <a:bodyPr>
            <a:spAutoFit/>
          </a:bodyPr>
          <a:lstStyle/>
          <a:p>
            <a:endParaRPr lang="ru-RU"/>
          </a:p>
        </p:txBody>
      </p:sp>
      <p:sp>
        <p:nvSpPr>
          <p:cNvPr id="10278" name="TextBox 35"/>
          <p:cNvSpPr txBox="1">
            <a:spLocks noChangeArrowheads="1"/>
          </p:cNvSpPr>
          <p:nvPr/>
        </p:nvSpPr>
        <p:spPr bwMode="auto">
          <a:xfrm>
            <a:off x="1500188" y="3816350"/>
            <a:ext cx="214312" cy="368300"/>
          </a:xfrm>
          <a:prstGeom prst="rect">
            <a:avLst/>
          </a:prstGeom>
          <a:noFill/>
          <a:ln w="25400">
            <a:noFill/>
            <a:miter lim="800000"/>
            <a:headEnd/>
            <a:tailEnd/>
          </a:ln>
        </p:spPr>
        <p:txBody>
          <a:bodyPr>
            <a:spAutoFit/>
          </a:bodyPr>
          <a:lstStyle/>
          <a:p>
            <a:r>
              <a:rPr lang="ru-RU"/>
              <a:t>5</a:t>
            </a:r>
          </a:p>
        </p:txBody>
      </p:sp>
      <p:sp>
        <p:nvSpPr>
          <p:cNvPr id="10279" name="TextBox 36"/>
          <p:cNvSpPr txBox="1">
            <a:spLocks noChangeArrowheads="1"/>
          </p:cNvSpPr>
          <p:nvPr/>
        </p:nvSpPr>
        <p:spPr bwMode="auto">
          <a:xfrm>
            <a:off x="1500188" y="2427288"/>
            <a:ext cx="214312" cy="369887"/>
          </a:xfrm>
          <a:prstGeom prst="rect">
            <a:avLst/>
          </a:prstGeom>
          <a:noFill/>
          <a:ln w="25400">
            <a:noFill/>
            <a:miter lim="800000"/>
            <a:headEnd/>
            <a:tailEnd/>
          </a:ln>
        </p:spPr>
        <p:txBody>
          <a:bodyPr>
            <a:spAutoFit/>
          </a:bodyPr>
          <a:lstStyle/>
          <a:p>
            <a:r>
              <a:rPr lang="ru-RU"/>
              <a:t>5</a:t>
            </a:r>
          </a:p>
        </p:txBody>
      </p:sp>
      <p:sp>
        <p:nvSpPr>
          <p:cNvPr id="10280" name="TextBox 39"/>
          <p:cNvSpPr txBox="1">
            <a:spLocks noChangeArrowheads="1"/>
          </p:cNvSpPr>
          <p:nvPr/>
        </p:nvSpPr>
        <p:spPr bwMode="auto">
          <a:xfrm>
            <a:off x="1179513" y="2744788"/>
            <a:ext cx="355600" cy="368300"/>
          </a:xfrm>
          <a:prstGeom prst="rect">
            <a:avLst/>
          </a:prstGeom>
          <a:noFill/>
          <a:ln w="25400">
            <a:noFill/>
            <a:miter lim="800000"/>
            <a:headEnd/>
            <a:tailEnd/>
          </a:ln>
        </p:spPr>
        <p:txBody>
          <a:bodyPr>
            <a:spAutoFit/>
          </a:bodyPr>
          <a:lstStyle/>
          <a:p>
            <a:r>
              <a:rPr lang="ru-RU"/>
              <a:t>2</a:t>
            </a:r>
          </a:p>
        </p:txBody>
      </p:sp>
      <p:sp>
        <p:nvSpPr>
          <p:cNvPr id="10281" name="TextBox 40"/>
          <p:cNvSpPr txBox="1">
            <a:spLocks noChangeArrowheads="1"/>
          </p:cNvSpPr>
          <p:nvPr/>
        </p:nvSpPr>
        <p:spPr bwMode="auto">
          <a:xfrm>
            <a:off x="1141413" y="4702175"/>
            <a:ext cx="573087" cy="369888"/>
          </a:xfrm>
          <a:prstGeom prst="rect">
            <a:avLst/>
          </a:prstGeom>
          <a:noFill/>
          <a:ln w="25400">
            <a:noFill/>
            <a:miter lim="800000"/>
            <a:headEnd/>
            <a:tailEnd/>
          </a:ln>
        </p:spPr>
        <p:txBody>
          <a:bodyPr>
            <a:spAutoFit/>
          </a:bodyPr>
          <a:lstStyle/>
          <a:p>
            <a:r>
              <a:rPr lang="ru-RU"/>
              <a:t>-3</a:t>
            </a:r>
          </a:p>
        </p:txBody>
      </p:sp>
      <p:sp>
        <p:nvSpPr>
          <p:cNvPr id="42" name="Блок-схема: узел 41"/>
          <p:cNvSpPr/>
          <p:nvPr/>
        </p:nvSpPr>
        <p:spPr>
          <a:xfrm>
            <a:off x="1285875" y="4643438"/>
            <a:ext cx="71438" cy="10795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0283" name="TextBox 42"/>
          <p:cNvSpPr txBox="1">
            <a:spLocks noChangeArrowheads="1"/>
          </p:cNvSpPr>
          <p:nvPr/>
        </p:nvSpPr>
        <p:spPr bwMode="auto">
          <a:xfrm>
            <a:off x="1785938" y="4714875"/>
            <a:ext cx="573087" cy="369888"/>
          </a:xfrm>
          <a:prstGeom prst="rect">
            <a:avLst/>
          </a:prstGeom>
          <a:noFill/>
          <a:ln w="25400">
            <a:noFill/>
            <a:miter lim="800000"/>
            <a:headEnd/>
            <a:tailEnd/>
          </a:ln>
        </p:spPr>
        <p:txBody>
          <a:bodyPr>
            <a:spAutoFit/>
          </a:bodyPr>
          <a:lstStyle/>
          <a:p>
            <a:r>
              <a:rPr lang="ru-RU"/>
              <a:t>   3</a:t>
            </a:r>
          </a:p>
        </p:txBody>
      </p:sp>
      <p:sp>
        <p:nvSpPr>
          <p:cNvPr id="46" name="Блок-схема: узел 45"/>
          <p:cNvSpPr/>
          <p:nvPr/>
        </p:nvSpPr>
        <p:spPr>
          <a:xfrm>
            <a:off x="2143125" y="4678363"/>
            <a:ext cx="71438" cy="73025"/>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0285" name="TextBox 46"/>
          <p:cNvSpPr txBox="1">
            <a:spLocks noChangeArrowheads="1"/>
          </p:cNvSpPr>
          <p:nvPr/>
        </p:nvSpPr>
        <p:spPr bwMode="auto">
          <a:xfrm>
            <a:off x="1498600" y="4125913"/>
            <a:ext cx="214313" cy="369887"/>
          </a:xfrm>
          <a:prstGeom prst="rect">
            <a:avLst/>
          </a:prstGeom>
          <a:noFill/>
          <a:ln w="25400">
            <a:noFill/>
            <a:miter lim="800000"/>
            <a:headEnd/>
            <a:tailEnd/>
          </a:ln>
        </p:spPr>
        <p:txBody>
          <a:bodyPr>
            <a:spAutoFit/>
          </a:bodyPr>
          <a:lstStyle/>
          <a:p>
            <a:r>
              <a:rPr lang="ru-RU"/>
              <a:t>4</a:t>
            </a:r>
          </a:p>
        </p:txBody>
      </p:sp>
      <p:cxnSp>
        <p:nvCxnSpPr>
          <p:cNvPr id="10286" name="Прямая со стрелкой 51"/>
          <p:cNvCxnSpPr>
            <a:cxnSpLocks noChangeShapeType="1"/>
            <a:stCxn id="10250" idx="3"/>
            <a:endCxn id="10256" idx="1"/>
          </p:cNvCxnSpPr>
          <p:nvPr/>
        </p:nvCxnSpPr>
        <p:spPr bwMode="auto">
          <a:xfrm>
            <a:off x="5727700" y="1824038"/>
            <a:ext cx="760413" cy="9525"/>
          </a:xfrm>
          <a:prstGeom prst="straightConnector1">
            <a:avLst/>
          </a:prstGeom>
          <a:noFill/>
          <a:ln w="25400" algn="ctr">
            <a:solidFill>
              <a:schemeClr val="tx1"/>
            </a:solidFill>
            <a:round/>
            <a:headEnd/>
            <a:tailEnd type="arrow" w="med" len="med"/>
          </a:ln>
        </p:spPr>
      </p:cxnSp>
      <p:sp>
        <p:nvSpPr>
          <p:cNvPr id="47" name="Левая фигурная скобка 46"/>
          <p:cNvSpPr/>
          <p:nvPr/>
        </p:nvSpPr>
        <p:spPr>
          <a:xfrm>
            <a:off x="3795713" y="5143500"/>
            <a:ext cx="142875" cy="785813"/>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ru-RU"/>
          </a:p>
        </p:txBody>
      </p:sp>
      <p:cxnSp>
        <p:nvCxnSpPr>
          <p:cNvPr id="10288" name="Прямая со стрелкой 53"/>
          <p:cNvCxnSpPr>
            <a:cxnSpLocks noChangeShapeType="1"/>
          </p:cNvCxnSpPr>
          <p:nvPr/>
        </p:nvCxnSpPr>
        <p:spPr bwMode="auto">
          <a:xfrm flipV="1">
            <a:off x="2895600" y="3125788"/>
            <a:ext cx="3594100" cy="11112"/>
          </a:xfrm>
          <a:prstGeom prst="straightConnector1">
            <a:avLst/>
          </a:prstGeom>
          <a:noFill/>
          <a:ln w="25400" algn="ctr">
            <a:solidFill>
              <a:schemeClr val="tx1"/>
            </a:solidFill>
            <a:round/>
            <a:headEnd/>
            <a:tailEnd type="arrow" w="med" len="med"/>
          </a:ln>
        </p:spPr>
      </p:cxnSp>
      <p:cxnSp>
        <p:nvCxnSpPr>
          <p:cNvPr id="10289" name="Прямая со стрелкой 53"/>
          <p:cNvCxnSpPr>
            <a:cxnSpLocks noChangeShapeType="1"/>
          </p:cNvCxnSpPr>
          <p:nvPr/>
        </p:nvCxnSpPr>
        <p:spPr bwMode="auto">
          <a:xfrm flipV="1">
            <a:off x="2921000" y="4217988"/>
            <a:ext cx="3594100" cy="11112"/>
          </a:xfrm>
          <a:prstGeom prst="straightConnector1">
            <a:avLst/>
          </a:prstGeom>
          <a:noFill/>
          <a:ln w="25400" algn="ctr">
            <a:solidFill>
              <a:schemeClr val="tx1"/>
            </a:solidFill>
            <a:round/>
            <a:headEnd/>
            <a:tailEnd type="arrow" w="med" len="med"/>
          </a:ln>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solidFill>
            <a:srgbClr val="FF3399"/>
          </a:solidFill>
        </p:spPr>
        <p:style>
          <a:lnRef idx="0">
            <a:schemeClr val="accent6"/>
          </a:lnRef>
          <a:fillRef idx="3">
            <a:schemeClr val="accent6"/>
          </a:fillRef>
          <a:effectRef idx="3">
            <a:schemeClr val="accent6"/>
          </a:effectRef>
          <a:fontRef idx="minor">
            <a:schemeClr val="lt1"/>
          </a:fontRef>
        </p:style>
        <p:txBody>
          <a:bodyPr/>
          <a:lstStyle/>
          <a:p>
            <a:pPr eaLnBrk="1" hangingPunct="1">
              <a:defRPr/>
            </a:pPr>
            <a:r>
              <a:rPr lang="ru-RU" b="1" kern="1200" spc="500" dirty="0" smtClean="0">
                <a:solidFill>
                  <a:srgbClr val="C00000"/>
                </a:solidFill>
                <a:effectLst>
                  <a:outerShdw blurRad="38100" dist="38100" dir="2700000" algn="tl">
                    <a:srgbClr val="000000">
                      <a:alpha val="43137"/>
                    </a:srgbClr>
                  </a:outerShdw>
                </a:effectLst>
                <a:latin typeface="Monotype Corsiva" pitchFamily="66" charset="0"/>
              </a:rPr>
              <a:t>Задание № 6</a:t>
            </a:r>
            <a:endParaRPr lang="ru-RU" kern="1200" spc="500" dirty="0">
              <a:solidFill>
                <a:srgbClr val="C00000"/>
              </a:solidFill>
              <a:effectLst>
                <a:outerShdw blurRad="38100" dist="38100" dir="2700000" algn="tl">
                  <a:srgbClr val="000000">
                    <a:alpha val="43137"/>
                  </a:srgbClr>
                </a:outerShdw>
              </a:effectLst>
              <a:latin typeface="Monotype Corsiva" pitchFamily="66" charset="0"/>
            </a:endParaRPr>
          </a:p>
        </p:txBody>
      </p:sp>
      <p:sp>
        <p:nvSpPr>
          <p:cNvPr id="11269" name="Rectangle 1"/>
          <p:cNvSpPr>
            <a:spLocks noChangeArrowheads="1"/>
          </p:cNvSpPr>
          <p:nvPr/>
        </p:nvSpPr>
        <p:spPr bwMode="auto">
          <a:xfrm>
            <a:off x="512763" y="1674813"/>
            <a:ext cx="8151812" cy="430212"/>
          </a:xfrm>
          <a:prstGeom prst="rect">
            <a:avLst/>
          </a:prstGeom>
          <a:noFill/>
          <a:ln w="9525">
            <a:noFill/>
            <a:miter lim="800000"/>
            <a:headEnd/>
            <a:tailEnd/>
          </a:ln>
        </p:spPr>
        <p:txBody>
          <a:bodyPr wrap="none" anchor="ctr">
            <a:spAutoFit/>
          </a:bodyPr>
          <a:lstStyle/>
          <a:p>
            <a:pPr algn="ctr">
              <a:tabLst>
                <a:tab pos="3328988" algn="ctr"/>
              </a:tabLst>
            </a:pPr>
            <a:r>
              <a:rPr lang="ru-RU" sz="2200" b="1">
                <a:solidFill>
                  <a:schemeClr val="bg1"/>
                </a:solidFill>
                <a:cs typeface="Arial" charset="0"/>
              </a:rPr>
              <a:t>Является ли пара чисел решением системы уравнений?</a:t>
            </a:r>
            <a:endParaRPr lang="ru-RU" sz="2200">
              <a:solidFill>
                <a:schemeClr val="bg1"/>
              </a:solidFill>
              <a:cs typeface="Arial" charset="0"/>
            </a:endParaRPr>
          </a:p>
        </p:txBody>
      </p:sp>
      <p:sp>
        <p:nvSpPr>
          <p:cNvPr id="11270" name="Rectangle 8"/>
          <p:cNvSpPr>
            <a:spLocks noChangeArrowheads="1"/>
          </p:cNvSpPr>
          <p:nvPr/>
        </p:nvSpPr>
        <p:spPr bwMode="auto">
          <a:xfrm>
            <a:off x="428625" y="5434013"/>
            <a:ext cx="8358188" cy="1323975"/>
          </a:xfrm>
          <a:prstGeom prst="rect">
            <a:avLst/>
          </a:prstGeom>
          <a:noFill/>
          <a:ln w="9525">
            <a:noFill/>
            <a:miter lim="800000"/>
            <a:headEnd/>
            <a:tailEnd/>
          </a:ln>
        </p:spPr>
        <p:txBody>
          <a:bodyPr anchor="ctr">
            <a:spAutoFit/>
          </a:bodyPr>
          <a:lstStyle/>
          <a:p>
            <a:pPr indent="449263"/>
            <a:r>
              <a:rPr lang="ru-RU" sz="2000" b="1">
                <a:cs typeface="Times New Roman" pitchFamily="18" charset="0"/>
              </a:rPr>
              <a:t>Решением системы уравнений с двумя переменными   </a:t>
            </a:r>
          </a:p>
          <a:p>
            <a:pPr indent="449263"/>
            <a:r>
              <a:rPr lang="ru-RU" sz="2000" b="1">
                <a:cs typeface="Times New Roman" pitchFamily="18" charset="0"/>
              </a:rPr>
              <a:t>называется                          упорядоченных пар значений    </a:t>
            </a:r>
          </a:p>
          <a:p>
            <a:pPr indent="449263"/>
            <a:r>
              <a:rPr lang="ru-RU" sz="2000" b="1">
                <a:cs typeface="Times New Roman" pitchFamily="18" charset="0"/>
              </a:rPr>
              <a:t>переменных, обращающих каждое уравнение системы в </a:t>
            </a:r>
          </a:p>
          <a:p>
            <a:pPr indent="449263"/>
            <a:r>
              <a:rPr lang="ru-RU" sz="2000" b="1">
                <a:cs typeface="Times New Roman" pitchFamily="18" charset="0"/>
              </a:rPr>
              <a:t>верное равенство.</a:t>
            </a:r>
            <a:endParaRPr lang="ru-RU" sz="2000" b="1"/>
          </a:p>
        </p:txBody>
      </p:sp>
      <p:sp>
        <p:nvSpPr>
          <p:cNvPr id="11271" name="Rectangle 9"/>
          <p:cNvSpPr>
            <a:spLocks noChangeArrowheads="1"/>
          </p:cNvSpPr>
          <p:nvPr/>
        </p:nvSpPr>
        <p:spPr bwMode="auto">
          <a:xfrm>
            <a:off x="2482850" y="5799138"/>
            <a:ext cx="1571625" cy="285750"/>
          </a:xfrm>
          <a:prstGeom prst="rect">
            <a:avLst/>
          </a:prstGeom>
          <a:noFill/>
          <a:ln w="9525">
            <a:solidFill>
              <a:srgbClr val="000000"/>
            </a:solidFill>
            <a:miter lim="800000"/>
            <a:headEnd/>
            <a:tailEnd/>
          </a:ln>
        </p:spPr>
        <p:txBody>
          <a:bodyPr/>
          <a:lstStyle/>
          <a:p>
            <a:endParaRPr lang="ru-RU"/>
          </a:p>
        </p:txBody>
      </p:sp>
      <p:sp>
        <p:nvSpPr>
          <p:cNvPr id="11272" name="AutoShape 7"/>
          <p:cNvSpPr>
            <a:spLocks/>
          </p:cNvSpPr>
          <p:nvPr/>
        </p:nvSpPr>
        <p:spPr bwMode="auto">
          <a:xfrm>
            <a:off x="6715125" y="3214688"/>
            <a:ext cx="142875" cy="428625"/>
          </a:xfrm>
          <a:prstGeom prst="leftBrace">
            <a:avLst>
              <a:gd name="adj1" fmla="val 16514"/>
              <a:gd name="adj2" fmla="val 50000"/>
            </a:avLst>
          </a:prstGeom>
          <a:noFill/>
          <a:ln w="12700">
            <a:solidFill>
              <a:schemeClr val="bg1"/>
            </a:solidFill>
            <a:round/>
            <a:headEnd/>
            <a:tailEnd/>
          </a:ln>
        </p:spPr>
        <p:txBody>
          <a:bodyPr/>
          <a:lstStyle/>
          <a:p>
            <a:endParaRPr lang="ru-RU"/>
          </a:p>
        </p:txBody>
      </p:sp>
      <p:sp>
        <p:nvSpPr>
          <p:cNvPr id="11273" name="AutoShape 7"/>
          <p:cNvSpPr>
            <a:spLocks/>
          </p:cNvSpPr>
          <p:nvPr/>
        </p:nvSpPr>
        <p:spPr bwMode="auto">
          <a:xfrm>
            <a:off x="1071563" y="3286125"/>
            <a:ext cx="142875" cy="428625"/>
          </a:xfrm>
          <a:prstGeom prst="leftBrace">
            <a:avLst>
              <a:gd name="adj1" fmla="val 16514"/>
              <a:gd name="adj2" fmla="val 50000"/>
            </a:avLst>
          </a:prstGeom>
          <a:noFill/>
          <a:ln w="12700">
            <a:solidFill>
              <a:schemeClr val="bg1"/>
            </a:solidFill>
            <a:round/>
            <a:headEnd/>
            <a:tailEnd/>
          </a:ln>
        </p:spPr>
        <p:txBody>
          <a:bodyPr/>
          <a:lstStyle/>
          <a:p>
            <a:endParaRPr lang="ru-RU"/>
          </a:p>
        </p:txBody>
      </p:sp>
      <p:sp>
        <p:nvSpPr>
          <p:cNvPr id="11274" name="TextBox 7"/>
          <p:cNvSpPr txBox="1">
            <a:spLocks noChangeArrowheads="1"/>
          </p:cNvSpPr>
          <p:nvPr/>
        </p:nvSpPr>
        <p:spPr bwMode="auto">
          <a:xfrm>
            <a:off x="3500438" y="2357438"/>
            <a:ext cx="2428875" cy="646112"/>
          </a:xfrm>
          <a:prstGeom prst="rect">
            <a:avLst/>
          </a:prstGeom>
          <a:noFill/>
          <a:ln w="25400">
            <a:solidFill>
              <a:schemeClr val="bg1"/>
            </a:solidFill>
            <a:miter lim="800000"/>
            <a:headEnd/>
            <a:tailEnd/>
          </a:ln>
        </p:spPr>
        <p:txBody>
          <a:bodyPr>
            <a:spAutoFit/>
          </a:bodyPr>
          <a:lstStyle/>
          <a:p>
            <a:pPr algn="ctr"/>
            <a:r>
              <a:rPr lang="ru-RU">
                <a:solidFill>
                  <a:schemeClr val="bg1"/>
                </a:solidFill>
              </a:rPr>
              <a:t>(-2; -1)</a:t>
            </a:r>
          </a:p>
          <a:p>
            <a:pPr algn="ctr"/>
            <a:endParaRPr lang="ru-RU">
              <a:solidFill>
                <a:schemeClr val="bg1"/>
              </a:solidFill>
            </a:endParaRPr>
          </a:p>
        </p:txBody>
      </p:sp>
      <p:sp>
        <p:nvSpPr>
          <p:cNvPr id="11275" name="TextBox 9"/>
          <p:cNvSpPr txBox="1">
            <a:spLocks noChangeArrowheads="1"/>
          </p:cNvSpPr>
          <p:nvPr/>
        </p:nvSpPr>
        <p:spPr bwMode="auto">
          <a:xfrm>
            <a:off x="500063" y="3143250"/>
            <a:ext cx="2428875" cy="646113"/>
          </a:xfrm>
          <a:prstGeom prst="rect">
            <a:avLst/>
          </a:prstGeom>
          <a:noFill/>
          <a:ln w="25400">
            <a:solidFill>
              <a:schemeClr val="bg1"/>
            </a:solidFill>
            <a:miter lim="800000"/>
            <a:headEnd/>
            <a:tailEnd/>
          </a:ln>
        </p:spPr>
        <p:txBody>
          <a:bodyPr>
            <a:spAutoFit/>
          </a:bodyPr>
          <a:lstStyle/>
          <a:p>
            <a:r>
              <a:rPr lang="en-US">
                <a:solidFill>
                  <a:schemeClr val="bg1"/>
                </a:solidFill>
              </a:rPr>
              <a:t>           x-y=5</a:t>
            </a:r>
          </a:p>
          <a:p>
            <a:pPr algn="ctr"/>
            <a:r>
              <a:rPr lang="en-US">
                <a:solidFill>
                  <a:schemeClr val="bg1"/>
                </a:solidFill>
              </a:rPr>
              <a:t>0,5x-y=0</a:t>
            </a:r>
            <a:endParaRPr lang="ru-RU">
              <a:solidFill>
                <a:schemeClr val="bg1"/>
              </a:solidFill>
            </a:endParaRPr>
          </a:p>
        </p:txBody>
      </p:sp>
      <p:sp>
        <p:nvSpPr>
          <p:cNvPr id="11276" name="TextBox 10"/>
          <p:cNvSpPr txBox="1">
            <a:spLocks noChangeArrowheads="1"/>
          </p:cNvSpPr>
          <p:nvPr/>
        </p:nvSpPr>
        <p:spPr bwMode="auto">
          <a:xfrm>
            <a:off x="6786563" y="4214813"/>
            <a:ext cx="1643062" cy="369887"/>
          </a:xfrm>
          <a:prstGeom prst="rect">
            <a:avLst/>
          </a:prstGeom>
          <a:noFill/>
          <a:ln w="50800">
            <a:solidFill>
              <a:schemeClr val="tx1"/>
            </a:solidFill>
            <a:miter lim="800000"/>
            <a:headEnd/>
            <a:tailEnd/>
          </a:ln>
        </p:spPr>
        <p:txBody>
          <a:bodyPr>
            <a:spAutoFit/>
          </a:bodyPr>
          <a:lstStyle/>
          <a:p>
            <a:endParaRPr lang="ru-RU"/>
          </a:p>
        </p:txBody>
      </p:sp>
      <p:sp>
        <p:nvSpPr>
          <p:cNvPr id="11277" name="TextBox 11"/>
          <p:cNvSpPr txBox="1">
            <a:spLocks noChangeArrowheads="1"/>
          </p:cNvSpPr>
          <p:nvPr/>
        </p:nvSpPr>
        <p:spPr bwMode="auto">
          <a:xfrm>
            <a:off x="857250" y="4214813"/>
            <a:ext cx="1643063" cy="369887"/>
          </a:xfrm>
          <a:prstGeom prst="rect">
            <a:avLst/>
          </a:prstGeom>
          <a:noFill/>
          <a:ln w="50800">
            <a:solidFill>
              <a:schemeClr val="tx1"/>
            </a:solidFill>
            <a:miter lim="800000"/>
            <a:headEnd/>
            <a:tailEnd/>
          </a:ln>
        </p:spPr>
        <p:txBody>
          <a:bodyPr>
            <a:spAutoFit/>
          </a:bodyPr>
          <a:lstStyle/>
          <a:p>
            <a:endParaRPr lang="ru-RU"/>
          </a:p>
        </p:txBody>
      </p:sp>
      <p:sp>
        <p:nvSpPr>
          <p:cNvPr id="11278" name="TextBox 12"/>
          <p:cNvSpPr txBox="1">
            <a:spLocks noChangeArrowheads="1"/>
          </p:cNvSpPr>
          <p:nvPr/>
        </p:nvSpPr>
        <p:spPr bwMode="auto">
          <a:xfrm>
            <a:off x="6215063" y="3071813"/>
            <a:ext cx="2428875" cy="666750"/>
          </a:xfrm>
          <a:prstGeom prst="rect">
            <a:avLst/>
          </a:prstGeom>
          <a:noFill/>
          <a:ln w="25400">
            <a:solidFill>
              <a:schemeClr val="bg1"/>
            </a:solidFill>
            <a:miter lim="800000"/>
            <a:headEnd/>
            <a:tailEnd/>
          </a:ln>
        </p:spPr>
        <p:txBody>
          <a:bodyPr>
            <a:spAutoFit/>
          </a:bodyPr>
          <a:lstStyle/>
          <a:p>
            <a:pPr algn="ctr"/>
            <a:r>
              <a:rPr lang="en-US">
                <a:solidFill>
                  <a:schemeClr val="bg1"/>
                </a:solidFill>
              </a:rPr>
              <a:t> 2x</a:t>
            </a:r>
            <a:r>
              <a:rPr lang="en-US" baseline="30000">
                <a:solidFill>
                  <a:schemeClr val="bg1"/>
                </a:solidFill>
              </a:rPr>
              <a:t>2</a:t>
            </a:r>
            <a:r>
              <a:rPr lang="en-US">
                <a:solidFill>
                  <a:schemeClr val="bg1"/>
                </a:solidFill>
              </a:rPr>
              <a:t>+y</a:t>
            </a:r>
            <a:r>
              <a:rPr lang="en-US" baseline="30000">
                <a:solidFill>
                  <a:schemeClr val="bg1"/>
                </a:solidFill>
              </a:rPr>
              <a:t>2</a:t>
            </a:r>
            <a:r>
              <a:rPr lang="en-US">
                <a:solidFill>
                  <a:schemeClr val="bg1"/>
                </a:solidFill>
              </a:rPr>
              <a:t>=9</a:t>
            </a:r>
          </a:p>
          <a:p>
            <a:pPr algn="ctr"/>
            <a:r>
              <a:rPr lang="en-US">
                <a:solidFill>
                  <a:schemeClr val="bg1"/>
                </a:solidFill>
              </a:rPr>
              <a:t>0,5x+y=0</a:t>
            </a:r>
            <a:endParaRPr lang="ru-RU">
              <a:solidFill>
                <a:schemeClr val="bg1"/>
              </a:solidFill>
            </a:endParaRPr>
          </a:p>
        </p:txBody>
      </p:sp>
      <p:sp>
        <p:nvSpPr>
          <p:cNvPr id="11279" name="TextBox 13"/>
          <p:cNvSpPr txBox="1">
            <a:spLocks noChangeArrowheads="1"/>
          </p:cNvSpPr>
          <p:nvPr/>
        </p:nvSpPr>
        <p:spPr bwMode="auto">
          <a:xfrm>
            <a:off x="3429000" y="4214813"/>
            <a:ext cx="2428875" cy="430212"/>
          </a:xfrm>
          <a:prstGeom prst="rect">
            <a:avLst/>
          </a:prstGeom>
          <a:noFill/>
          <a:ln w="50800">
            <a:solidFill>
              <a:schemeClr val="tx1"/>
            </a:solidFill>
            <a:miter lim="800000"/>
            <a:headEnd/>
            <a:tailEnd/>
          </a:ln>
        </p:spPr>
        <p:txBody>
          <a:bodyPr>
            <a:spAutoFit/>
          </a:bodyPr>
          <a:lstStyle/>
          <a:p>
            <a:pPr algn="ctr"/>
            <a:r>
              <a:rPr lang="ru-RU" sz="2200" b="1"/>
              <a:t>Ответ</a:t>
            </a:r>
          </a:p>
        </p:txBody>
      </p:sp>
      <p:cxnSp>
        <p:nvCxnSpPr>
          <p:cNvPr id="16" name="Прямая со стрелкой 15"/>
          <p:cNvCxnSpPr>
            <a:stCxn id="11274" idx="2"/>
          </p:cNvCxnSpPr>
          <p:nvPr/>
        </p:nvCxnSpPr>
        <p:spPr>
          <a:xfrm rot="5400000">
            <a:off x="3644900" y="2359025"/>
            <a:ext cx="425450" cy="17145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Прямая со стрелкой 17"/>
          <p:cNvCxnSpPr>
            <a:cxnSpLocks noChangeShapeType="1"/>
            <a:stCxn id="11274" idx="2"/>
            <a:endCxn id="11278" idx="1"/>
          </p:cNvCxnSpPr>
          <p:nvPr/>
        </p:nvCxnSpPr>
        <p:spPr bwMode="auto">
          <a:xfrm>
            <a:off x="4714875" y="3016250"/>
            <a:ext cx="1487488" cy="388938"/>
          </a:xfrm>
          <a:prstGeom prst="straightConnector1">
            <a:avLst/>
          </a:prstGeom>
          <a:noFill/>
          <a:ln w="38100" algn="ctr">
            <a:solidFill>
              <a:schemeClr val="accent2"/>
            </a:solidFill>
            <a:round/>
            <a:headEnd/>
            <a:tailEnd type="arrow" w="med" len="med"/>
          </a:ln>
          <a:effectLst>
            <a:outerShdw dist="23000" dir="5400000" rotWithShape="0">
              <a:srgbClr val="000000">
                <a:alpha val="34999"/>
              </a:srgbClr>
            </a:outerShdw>
          </a:effectLst>
        </p:spPr>
      </p:cxnSp>
      <p:cxnSp>
        <p:nvCxnSpPr>
          <p:cNvPr id="20" name="Прямая со стрелкой 19"/>
          <p:cNvCxnSpPr>
            <a:stCxn id="11275" idx="2"/>
          </p:cNvCxnSpPr>
          <p:nvPr/>
        </p:nvCxnSpPr>
        <p:spPr>
          <a:xfrm rot="5400000">
            <a:off x="1537494" y="3966369"/>
            <a:ext cx="354012"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2" name="Прямая со стрелкой 21"/>
          <p:cNvCxnSpPr>
            <a:stCxn id="11278" idx="2"/>
          </p:cNvCxnSpPr>
          <p:nvPr/>
        </p:nvCxnSpPr>
        <p:spPr>
          <a:xfrm rot="5400000">
            <a:off x="7216775" y="3963988"/>
            <a:ext cx="42545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8" name="Прямая со стрелкой 27"/>
          <p:cNvCxnSpPr/>
          <p:nvPr/>
        </p:nvCxnSpPr>
        <p:spPr>
          <a:xfrm>
            <a:off x="5929313" y="4429125"/>
            <a:ext cx="714375"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2" name="Прямая со стрелкой 31"/>
          <p:cNvCxnSpPr/>
          <p:nvPr/>
        </p:nvCxnSpPr>
        <p:spPr>
          <a:xfrm rot="10800000">
            <a:off x="2643188" y="4429125"/>
            <a:ext cx="714375"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274638"/>
            <a:ext cx="8229600" cy="1011222"/>
          </a:xfrm>
          <a:solidFill>
            <a:srgbClr val="FF3399"/>
          </a:solidFill>
        </p:spPr>
        <p:style>
          <a:lnRef idx="0">
            <a:schemeClr val="accent2"/>
          </a:lnRef>
          <a:fillRef idx="3">
            <a:schemeClr val="accent2"/>
          </a:fillRef>
          <a:effectRef idx="3">
            <a:schemeClr val="accent2"/>
          </a:effectRef>
          <a:fontRef idx="minor">
            <a:schemeClr val="lt1"/>
          </a:fontRef>
        </p:style>
        <p:txBody>
          <a:bodyPr/>
          <a:lstStyle/>
          <a:p>
            <a:pPr eaLnBrk="1" hangingPunct="1">
              <a:defRPr/>
            </a:pPr>
            <a:r>
              <a:rPr lang="ru-RU" b="1" kern="1200" spc="500" dirty="0" smtClean="0">
                <a:solidFill>
                  <a:srgbClr val="C00000"/>
                </a:solidFill>
                <a:effectLst>
                  <a:outerShdw blurRad="38100" dist="38100" dir="2700000" algn="tl">
                    <a:srgbClr val="000000">
                      <a:alpha val="43137"/>
                    </a:srgbClr>
                  </a:outerShdw>
                </a:effectLst>
                <a:latin typeface="Monotype Corsiva" pitchFamily="66" charset="0"/>
              </a:rPr>
              <a:t>Задание № 7</a:t>
            </a:r>
            <a:r>
              <a:rPr lang="ru-RU" kern="1200" spc="500" dirty="0" smtClean="0">
                <a:solidFill>
                  <a:srgbClr val="C00000"/>
                </a:solidFill>
                <a:latin typeface="Monotype Corsiva" pitchFamily="66" charset="0"/>
              </a:rPr>
              <a:t> </a:t>
            </a:r>
            <a:endParaRPr lang="ru-RU" kern="1200" spc="500" dirty="0">
              <a:solidFill>
                <a:srgbClr val="C00000"/>
              </a:solidFill>
              <a:latin typeface="Monotype Corsiva" pitchFamily="66" charset="0"/>
            </a:endParaRPr>
          </a:p>
        </p:txBody>
      </p:sp>
      <p:sp>
        <p:nvSpPr>
          <p:cNvPr id="12293" name="TextBox 3"/>
          <p:cNvSpPr txBox="1">
            <a:spLocks noChangeArrowheads="1"/>
          </p:cNvSpPr>
          <p:nvPr/>
        </p:nvSpPr>
        <p:spPr bwMode="auto">
          <a:xfrm>
            <a:off x="4786313" y="1643063"/>
            <a:ext cx="2928937" cy="2032000"/>
          </a:xfrm>
          <a:prstGeom prst="rect">
            <a:avLst/>
          </a:prstGeom>
          <a:noFill/>
          <a:ln w="34925">
            <a:solidFill>
              <a:schemeClr val="tx1"/>
            </a:solidFill>
            <a:miter lim="800000"/>
            <a:headEnd/>
            <a:tailEnd/>
          </a:ln>
        </p:spPr>
        <p:txBody>
          <a:bodyPr>
            <a:spAutoFit/>
          </a:bodyPr>
          <a:lstStyle/>
          <a:p>
            <a:pPr algn="ctr"/>
            <a:endParaRPr lang="ru-RU" b="1"/>
          </a:p>
          <a:p>
            <a:pPr algn="ctr"/>
            <a:endParaRPr lang="ru-RU" b="1"/>
          </a:p>
          <a:p>
            <a:pPr algn="ctr"/>
            <a:endParaRPr lang="ru-RU" b="1"/>
          </a:p>
          <a:p>
            <a:pPr algn="ctr"/>
            <a:endParaRPr lang="ru-RU" b="1"/>
          </a:p>
          <a:p>
            <a:pPr algn="ctr"/>
            <a:endParaRPr lang="ru-RU" b="1"/>
          </a:p>
          <a:p>
            <a:pPr algn="ctr"/>
            <a:endParaRPr lang="ru-RU" b="1"/>
          </a:p>
          <a:p>
            <a:pPr algn="ctr"/>
            <a:endParaRPr lang="ru-RU" b="1"/>
          </a:p>
        </p:txBody>
      </p:sp>
      <p:sp>
        <p:nvSpPr>
          <p:cNvPr id="12294" name="TextBox 5"/>
          <p:cNvSpPr txBox="1">
            <a:spLocks noChangeArrowheads="1"/>
          </p:cNvSpPr>
          <p:nvPr/>
        </p:nvSpPr>
        <p:spPr bwMode="auto">
          <a:xfrm>
            <a:off x="5715000" y="2000250"/>
            <a:ext cx="1285875" cy="369888"/>
          </a:xfrm>
          <a:prstGeom prst="rect">
            <a:avLst/>
          </a:prstGeom>
          <a:noFill/>
          <a:ln w="50800">
            <a:solidFill>
              <a:schemeClr val="tx1"/>
            </a:solidFill>
            <a:miter lim="800000"/>
            <a:headEnd/>
            <a:tailEnd/>
          </a:ln>
        </p:spPr>
        <p:txBody>
          <a:bodyPr>
            <a:spAutoFit/>
          </a:bodyPr>
          <a:lstStyle/>
          <a:p>
            <a:endParaRPr lang="ru-RU"/>
          </a:p>
        </p:txBody>
      </p:sp>
      <p:sp>
        <p:nvSpPr>
          <p:cNvPr id="12295" name="TextBox 7"/>
          <p:cNvSpPr txBox="1">
            <a:spLocks noChangeArrowheads="1"/>
          </p:cNvSpPr>
          <p:nvPr/>
        </p:nvSpPr>
        <p:spPr bwMode="auto">
          <a:xfrm>
            <a:off x="5715000" y="2714625"/>
            <a:ext cx="1285875" cy="369888"/>
          </a:xfrm>
          <a:prstGeom prst="rect">
            <a:avLst/>
          </a:prstGeom>
          <a:noFill/>
          <a:ln w="50800">
            <a:solidFill>
              <a:schemeClr val="tx1"/>
            </a:solidFill>
            <a:miter lim="800000"/>
            <a:headEnd/>
            <a:tailEnd/>
          </a:ln>
        </p:spPr>
        <p:txBody>
          <a:bodyPr>
            <a:spAutoFit/>
          </a:bodyPr>
          <a:lstStyle/>
          <a:p>
            <a:endParaRPr lang="ru-RU"/>
          </a:p>
        </p:txBody>
      </p:sp>
      <p:sp>
        <p:nvSpPr>
          <p:cNvPr id="12296" name="TextBox 8"/>
          <p:cNvSpPr txBox="1">
            <a:spLocks noChangeArrowheads="1"/>
          </p:cNvSpPr>
          <p:nvPr/>
        </p:nvSpPr>
        <p:spPr bwMode="auto">
          <a:xfrm>
            <a:off x="928688" y="4286250"/>
            <a:ext cx="3143250" cy="2032000"/>
          </a:xfrm>
          <a:prstGeom prst="rect">
            <a:avLst/>
          </a:prstGeom>
          <a:noFill/>
          <a:ln w="34925">
            <a:solidFill>
              <a:schemeClr val="tx1"/>
            </a:solidFill>
            <a:miter lim="800000"/>
            <a:headEnd/>
            <a:tailEnd/>
          </a:ln>
        </p:spPr>
        <p:txBody>
          <a:bodyPr>
            <a:spAutoFit/>
          </a:bodyPr>
          <a:lstStyle/>
          <a:p>
            <a:pPr algn="ctr"/>
            <a:endParaRPr lang="ru-RU" b="1"/>
          </a:p>
          <a:p>
            <a:pPr algn="ctr"/>
            <a:endParaRPr lang="ru-RU" b="1"/>
          </a:p>
          <a:p>
            <a:pPr algn="ctr"/>
            <a:endParaRPr lang="ru-RU" b="1"/>
          </a:p>
          <a:p>
            <a:pPr algn="ctr"/>
            <a:endParaRPr lang="ru-RU" b="1"/>
          </a:p>
          <a:p>
            <a:pPr algn="ctr"/>
            <a:endParaRPr lang="ru-RU" b="1"/>
          </a:p>
          <a:p>
            <a:pPr algn="ctr"/>
            <a:endParaRPr lang="ru-RU" b="1"/>
          </a:p>
          <a:p>
            <a:pPr algn="ctr"/>
            <a:endParaRPr lang="ru-RU" b="1"/>
          </a:p>
        </p:txBody>
      </p:sp>
      <p:sp>
        <p:nvSpPr>
          <p:cNvPr id="10" name="TextBox 9"/>
          <p:cNvSpPr txBox="1"/>
          <p:nvPr/>
        </p:nvSpPr>
        <p:spPr>
          <a:xfrm>
            <a:off x="4857750" y="4286250"/>
            <a:ext cx="2928938" cy="2049463"/>
          </a:xfrm>
          <a:prstGeom prst="rect">
            <a:avLst/>
          </a:prstGeom>
          <a:noFill/>
          <a:ln w="34925">
            <a:solidFill>
              <a:schemeClr val="tx1"/>
            </a:solidFill>
          </a:ln>
        </p:spPr>
        <p:txBody>
          <a:bodyPr>
            <a:spAutoFit/>
          </a:bodyPr>
          <a:lstStyle/>
          <a:p>
            <a:pPr algn="ctr"/>
            <a:endParaRPr lang="ru-RU" b="1"/>
          </a:p>
          <a:p>
            <a:pPr algn="ctr"/>
            <a:r>
              <a:rPr lang="en-US" sz="3600" b="1">
                <a:latin typeface="Calibri" pitchFamily="34" charset="0"/>
              </a:rPr>
              <a:t>y-</a:t>
            </a:r>
            <a:r>
              <a:rPr lang="ru-RU" sz="3600" b="1">
                <a:latin typeface="Calibri" pitchFamily="34" charset="0"/>
              </a:rPr>
              <a:t>х=2</a:t>
            </a:r>
          </a:p>
          <a:p>
            <a:pPr algn="ctr"/>
            <a:r>
              <a:rPr lang="ru-RU" sz="3600" b="1">
                <a:latin typeface="Calibri" pitchFamily="34" charset="0"/>
              </a:rPr>
              <a:t>ху=3</a:t>
            </a:r>
          </a:p>
          <a:p>
            <a:pPr algn="ctr"/>
            <a:endParaRPr lang="ru-RU" sz="3600" b="1">
              <a:latin typeface="Calibri" pitchFamily="34" charset="0"/>
            </a:endParaRPr>
          </a:p>
        </p:txBody>
      </p:sp>
      <p:sp>
        <p:nvSpPr>
          <p:cNvPr id="12298" name="AutoShape 6"/>
          <p:cNvSpPr>
            <a:spLocks/>
          </p:cNvSpPr>
          <p:nvPr/>
        </p:nvSpPr>
        <p:spPr bwMode="auto">
          <a:xfrm>
            <a:off x="5072063" y="4643438"/>
            <a:ext cx="506412" cy="1003300"/>
          </a:xfrm>
          <a:prstGeom prst="leftBrace">
            <a:avLst>
              <a:gd name="adj1" fmla="val 16510"/>
              <a:gd name="adj2" fmla="val 50000"/>
            </a:avLst>
          </a:prstGeom>
          <a:noFill/>
          <a:ln w="50800">
            <a:solidFill>
              <a:schemeClr val="tx1"/>
            </a:solidFill>
            <a:round/>
            <a:headEnd/>
            <a:tailEnd/>
          </a:ln>
        </p:spPr>
        <p:txBody>
          <a:bodyPr/>
          <a:lstStyle/>
          <a:p>
            <a:endParaRPr lang="ru-RU"/>
          </a:p>
        </p:txBody>
      </p:sp>
      <p:sp>
        <p:nvSpPr>
          <p:cNvPr id="12299" name="AutoShape 7"/>
          <p:cNvSpPr>
            <a:spLocks/>
          </p:cNvSpPr>
          <p:nvPr/>
        </p:nvSpPr>
        <p:spPr bwMode="auto">
          <a:xfrm>
            <a:off x="4929188" y="2071688"/>
            <a:ext cx="506412" cy="1003300"/>
          </a:xfrm>
          <a:prstGeom prst="leftBrace">
            <a:avLst>
              <a:gd name="adj1" fmla="val 16510"/>
              <a:gd name="adj2" fmla="val 50000"/>
            </a:avLst>
          </a:prstGeom>
          <a:noFill/>
          <a:ln w="50800">
            <a:solidFill>
              <a:schemeClr val="tx1"/>
            </a:solidFill>
            <a:round/>
            <a:headEnd/>
            <a:tailEnd/>
          </a:ln>
        </p:spPr>
        <p:txBody>
          <a:bodyPr/>
          <a:lstStyle/>
          <a:p>
            <a:endParaRPr lang="ru-RU"/>
          </a:p>
        </p:txBody>
      </p:sp>
      <p:cxnSp>
        <p:nvCxnSpPr>
          <p:cNvPr id="14" name="Прямая со стрелкой 13"/>
          <p:cNvCxnSpPr>
            <a:endCxn id="12293" idx="1"/>
          </p:cNvCxnSpPr>
          <p:nvPr/>
        </p:nvCxnSpPr>
        <p:spPr>
          <a:xfrm flipV="1">
            <a:off x="4000500" y="2659063"/>
            <a:ext cx="785813" cy="0"/>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cxnSpLocks noChangeShapeType="1"/>
            <a:stCxn id="10" idx="1"/>
            <a:endCxn id="12296" idx="3"/>
          </p:cNvCxnSpPr>
          <p:nvPr/>
        </p:nvCxnSpPr>
        <p:spPr bwMode="auto">
          <a:xfrm flipH="1" flipV="1">
            <a:off x="4089400" y="5302250"/>
            <a:ext cx="750888" cy="9525"/>
          </a:xfrm>
          <a:prstGeom prst="straightConnector1">
            <a:avLst/>
          </a:prstGeom>
          <a:noFill/>
          <a:ln w="38100" algn="ctr">
            <a:solidFill>
              <a:schemeClr val="tx1"/>
            </a:solidFill>
            <a:round/>
            <a:headEnd/>
            <a:tailEnd type="arrow" w="med" len="med"/>
          </a:ln>
        </p:spPr>
      </p:cxnSp>
      <p:sp>
        <p:nvSpPr>
          <p:cNvPr id="12302" name="Прямоугольник 16"/>
          <p:cNvSpPr>
            <a:spLocks noChangeArrowheads="1"/>
          </p:cNvSpPr>
          <p:nvPr/>
        </p:nvSpPr>
        <p:spPr bwMode="auto">
          <a:xfrm>
            <a:off x="785813" y="1571625"/>
            <a:ext cx="3214687" cy="2124075"/>
          </a:xfrm>
          <a:prstGeom prst="rect">
            <a:avLst/>
          </a:prstGeom>
          <a:noFill/>
          <a:ln w="38100">
            <a:solidFill>
              <a:schemeClr val="tx1"/>
            </a:solidFill>
            <a:miter lim="800000"/>
            <a:headEnd/>
            <a:tailEnd/>
          </a:ln>
        </p:spPr>
        <p:txBody>
          <a:bodyPr>
            <a:spAutoFit/>
          </a:bodyPr>
          <a:lstStyle/>
          <a:p>
            <a:pPr algn="ctr"/>
            <a:r>
              <a:rPr lang="ru-RU" sz="2200"/>
              <a:t>Первое число меньше второго на 2. Если из него вычесть второе число, то результат будет равен 6. Найдите эти числа.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4|1.4"/>
</p:tagLst>
</file>

<file path=ppt/tags/tag2.xml><?xml version="1.0" encoding="utf-8"?>
<p:tagLst xmlns:a="http://schemas.openxmlformats.org/drawingml/2006/main" xmlns:r="http://schemas.openxmlformats.org/officeDocument/2006/relationships" xmlns:p="http://schemas.openxmlformats.org/presentationml/2006/main">
  <p:tag name="TIMING" val="|1.1"/>
</p:tagLst>
</file>

<file path=ppt/theme/theme1.xml><?xml version="1.0" encoding="utf-8"?>
<a:theme xmlns:a="http://schemas.openxmlformats.org/drawingml/2006/main" name="1_Тема Office">
  <a:themeElements>
    <a:clrScheme name="1_Тема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Тема Office">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Тема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1438</TotalTime>
  <Words>810</Words>
  <Application>Microsoft Office PowerPoint</Application>
  <PresentationFormat>Экран (4:3)</PresentationFormat>
  <Paragraphs>270</Paragraphs>
  <Slides>16</Slides>
  <Notes>3</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16</vt:i4>
      </vt:variant>
    </vt:vector>
  </HeadingPairs>
  <TitlesOfParts>
    <vt:vector size="18" baseType="lpstr">
      <vt:lpstr>1_Тема Office</vt:lpstr>
      <vt:lpstr>Формула</vt:lpstr>
      <vt:lpstr>Граф-схема урока</vt:lpstr>
      <vt:lpstr>Шкала самоконтроля (оценивания)</vt:lpstr>
      <vt:lpstr>Задание № 1</vt:lpstr>
      <vt:lpstr>Задание № 2</vt:lpstr>
      <vt:lpstr>Задание № 3</vt:lpstr>
      <vt:lpstr>Задание № 4</vt:lpstr>
      <vt:lpstr>Задание № 5</vt:lpstr>
      <vt:lpstr>Задание № 6</vt:lpstr>
      <vt:lpstr>Задание № 7 </vt:lpstr>
      <vt:lpstr>Слайд 10</vt:lpstr>
      <vt:lpstr>Задание № 8а </vt:lpstr>
      <vt:lpstr>Задание № 8б </vt:lpstr>
      <vt:lpstr>Задание № 9а</vt:lpstr>
      <vt:lpstr>Задание № 9б</vt:lpstr>
      <vt:lpstr>Задание № 10</vt:lpstr>
      <vt:lpstr>Результаты</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dc:title>
  <dc:creator>Radik</dc:creator>
  <cp:lastModifiedBy>vika</cp:lastModifiedBy>
  <cp:revision>204</cp:revision>
  <dcterms:created xsi:type="dcterms:W3CDTF">2008-01-28T19:24:06Z</dcterms:created>
  <dcterms:modified xsi:type="dcterms:W3CDTF">2010-01-10T17:58:23Z</dcterms:modified>
</cp:coreProperties>
</file>