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67" r:id="rId3"/>
    <p:sldId id="257" r:id="rId4"/>
    <p:sldId id="259" r:id="rId5"/>
    <p:sldId id="269" r:id="rId6"/>
    <p:sldId id="260" r:id="rId7"/>
    <p:sldId id="279" r:id="rId8"/>
    <p:sldId id="271" r:id="rId9"/>
    <p:sldId id="273" r:id="rId10"/>
    <p:sldId id="275" r:id="rId11"/>
    <p:sldId id="276" r:id="rId12"/>
    <p:sldId id="266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 varScale="1">
        <p:scale>
          <a:sx n="56" d="100"/>
          <a:sy n="56" d="100"/>
        </p:scale>
        <p:origin x="104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2DE3463-5159-4BCB-A0B1-26430AC5A226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BCC7118-9302-415C-9826-58E792D234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309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EF55C-8BF3-457C-BAEF-824A49A1FF5F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83BD0-8A4A-4D0D-A4C8-7952201124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472AD-E1D8-4341-BABE-557A76BA495C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30367-E277-4292-ACC8-FEDB5823E8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193A3-CACC-4720-AEAD-74FFD3C30029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3EC03-9292-4EC9-809B-A3939507EA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38260-E813-4B28-8081-3851B66DE826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6992B-C894-42BA-8278-8EF83FD1B9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AE133-4670-4E36-8A9F-5BAD97C65852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09348-C96E-4267-937F-82C12BA4A5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A0483-50E1-4368-8812-C64D73B19777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DFCC-0097-4CB6-A1CC-45DE30D8D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AD1DC-EB78-448C-A2FE-C47C286DF48C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284E5-19EE-48BB-9B44-8A8D307F79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77D10-B094-4555-A243-928C1084A55E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EAE31-9981-4B18-BDA1-F86121499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6971-803A-435A-85C7-3B054EDDF3E0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48452-6632-4BE1-AACE-939430FE37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A76CC-0A85-49F7-B3D6-533D40D8E276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42B5-95F3-4697-8C9F-9BF7E5D5D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21AB7-3754-4C88-B512-444493BD554E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3D82F-3E3B-4D0C-B71F-C543EDF5D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14F96E-A72F-48D5-AE13-2A26A3DF1BD9}" type="datetimeFigureOut">
              <a:rPr lang="ru-RU"/>
              <a:pPr>
                <a:defRPr/>
              </a:pPr>
              <a:t>05.02.2016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6F4D669-27E8-48A2-A4EC-2DA05F1D44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10" r:id="rId9"/>
    <p:sldLayoutId id="2147483701" r:id="rId10"/>
    <p:sldLayoutId id="214748370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00034" y="714356"/>
            <a:ext cx="8218787" cy="1015663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Программа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профессионально-личностного саморазвития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cap="all" dirty="0">
                <a:ln w="9000" cmpd="sng">
                  <a:solidFill>
                    <a:schemeClr val="bg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28662" y="2143116"/>
            <a:ext cx="7143800" cy="230832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«Совершенствование профессиональных навыков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002060"/>
                </a:solidFill>
              </a:rPr>
              <a:t> работы с начинающими педагогами»</a:t>
            </a:r>
          </a:p>
        </p:txBody>
      </p:sp>
      <p:sp>
        <p:nvSpPr>
          <p:cNvPr id="14339" name="TextBox 7"/>
          <p:cNvSpPr txBox="1">
            <a:spLocks noChangeArrowheads="1"/>
          </p:cNvSpPr>
          <p:nvPr/>
        </p:nvSpPr>
        <p:spPr bwMode="auto">
          <a:xfrm>
            <a:off x="0" y="5143500"/>
            <a:ext cx="9144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 err="1">
                <a:latin typeface="Constantia" pitchFamily="18" charset="0"/>
              </a:rPr>
              <a:t>Полюбина</a:t>
            </a:r>
            <a:r>
              <a:rPr lang="ru-RU" sz="2800" dirty="0">
                <a:latin typeface="Constantia" pitchFamily="18" charset="0"/>
              </a:rPr>
              <a:t> Ирина Алексеевна</a:t>
            </a:r>
          </a:p>
          <a:p>
            <a:pPr algn="ctr"/>
            <a:r>
              <a:rPr lang="ru-RU" sz="2800" dirty="0">
                <a:latin typeface="Constantia" pitchFamily="18" charset="0"/>
              </a:rPr>
              <a:t>Заместитель директора  по УВР</a:t>
            </a:r>
          </a:p>
          <a:p>
            <a:pPr algn="ctr"/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smtClean="0">
                <a:latin typeface="Constantia" pitchFamily="18" charset="0"/>
              </a:rPr>
              <a:t>МКУ ДО-Дома </a:t>
            </a:r>
            <a:r>
              <a:rPr lang="ru-RU" sz="2800" dirty="0">
                <a:latin typeface="Constantia" pitchFamily="18" charset="0"/>
              </a:rPr>
              <a:t>детского творчества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Прямоугольник 1"/>
          <p:cNvSpPr>
            <a:spLocks noChangeArrowheads="1"/>
          </p:cNvSpPr>
          <p:nvPr/>
        </p:nvSpPr>
        <p:spPr bwMode="auto">
          <a:xfrm>
            <a:off x="1785938" y="285750"/>
            <a:ext cx="51530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Маршрут самосовершенствования</a:t>
            </a:r>
            <a:endParaRPr lang="ru-RU" sz="2800" b="1" i="1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84479"/>
              </p:ext>
            </p:extLst>
          </p:nvPr>
        </p:nvGraphicFramePr>
        <p:xfrm>
          <a:off x="285750" y="1285875"/>
          <a:ext cx="8572500" cy="5417058"/>
        </p:xfrm>
        <a:graphic>
          <a:graphicData uri="http://schemas.openxmlformats.org/drawingml/2006/table">
            <a:tbl>
              <a:tblPr/>
              <a:tblGrid>
                <a:gridCol w="2143125"/>
                <a:gridCol w="2271713"/>
                <a:gridCol w="1555750"/>
                <a:gridCol w="744537"/>
                <a:gridCol w="1857375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 профессионально-личностных проблем развития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Вариативные способы решения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69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ресурсы (консультативно-практическое  содействие)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Планируемый результат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3.Недостаточный уровень владения навыками оказания методической помощи молодым педагогам в организации УВП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2700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1.Изучение методической литературы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2700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2.Посещение занятий творческого объединения, воспитательных мероприятий, родительских собраний;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1714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психолога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1714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методической службы МИМЦ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Сентябрь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2015г.-май 2016г.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88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Свободное владение необходимым комплексом методов, приёмов и способов  обучения педагогов, передачи собственного профессионального опыта.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1750" marR="0" lvl="0" indent="88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предупредить  типичные ошибки и затруднения в организации образовательного процесса молодых педагогов, 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Прямоугольник 1"/>
          <p:cNvSpPr>
            <a:spLocks noChangeArrowheads="1"/>
          </p:cNvSpPr>
          <p:nvPr/>
        </p:nvSpPr>
        <p:spPr bwMode="auto">
          <a:xfrm>
            <a:off x="1785938" y="285750"/>
            <a:ext cx="51530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Маршрут самосовершенствования</a:t>
            </a:r>
            <a:endParaRPr lang="ru-RU" sz="2800" b="1" i="1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5" y="1285875"/>
          <a:ext cx="8715375" cy="4651058"/>
        </p:xfrm>
        <a:graphic>
          <a:graphicData uri="http://schemas.openxmlformats.org/drawingml/2006/table">
            <a:tbl>
              <a:tblPr/>
              <a:tblGrid>
                <a:gridCol w="2138363"/>
                <a:gridCol w="2419350"/>
                <a:gridCol w="1555750"/>
                <a:gridCol w="744537"/>
                <a:gridCol w="1857375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 профессионально-личностных проблем развития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Вариативные способы решения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698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ресурсы (консультативно-практическое  содействие)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Планируемый результат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4713">
                <a:tc>
                  <a:txBody>
                    <a:bodyPr/>
                    <a:lstStyle/>
                    <a:p>
                      <a:pPr marL="0" marR="0" lvl="0" indent="-79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 Малоэффектив-ность   работы методической службы ДДТ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-79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молодыми специалистами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5400" marR="0" lvl="0" indent="-254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1.Изучение методической литературы по повышению эффективности работы методистов с молодыми кадрами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5400" marR="0" lvl="0" indent="-254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Анализ работы методистов по проблеме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1750" marR="0" lvl="0" indent="1206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методической службы МИМЦ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7302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 организовать и привести  в систему работу методической службы ДДТ с молодыми педагогами.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0" y="0"/>
            <a:ext cx="914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 b="1">
                <a:latin typeface="Times New Roman" pitchFamily="18" charset="0"/>
                <a:cs typeface="Times New Roman" pitchFamily="18" charset="0"/>
              </a:rPr>
              <a:t>Методический портфель профессионала</a:t>
            </a:r>
            <a:endParaRPr lang="ru-RU" sz="320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713233"/>
              </p:ext>
            </p:extLst>
          </p:nvPr>
        </p:nvGraphicFramePr>
        <p:xfrm>
          <a:off x="428625" y="1571625"/>
          <a:ext cx="8215313" cy="5315395"/>
        </p:xfrm>
        <a:graphic>
          <a:graphicData uri="http://schemas.openxmlformats.org/drawingml/2006/table">
            <a:tbl>
              <a:tblPr/>
              <a:tblGrid>
                <a:gridCol w="384175"/>
                <a:gridCol w="4902200"/>
                <a:gridCol w="2928938"/>
              </a:tblGrid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Обобщение результатов профессионально-личностного саморазвития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 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Тематическая методическая папка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 2015 г.-май 2016 г.</a:t>
                      </a: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Каталог Интернет-ресурсов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Тематический каталог теоретико-методических источников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течение года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49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Методическое портфолио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К маю 2016 г.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6812" marR="6681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57224" y="2500306"/>
            <a:ext cx="8291822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0" b="1" dirty="0">
                <a:ln w="1905"/>
                <a:solidFill>
                  <a:schemeClr val="accent3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Спасибо за внимание</a:t>
            </a: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313" y="428625"/>
            <a:ext cx="8715375" cy="40322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2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«…достижение профессиональной успешности связано с обеспечением необходимого уровня профессиональной компетенции»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С.А. </a:t>
            </a:r>
            <a:r>
              <a:rPr lang="ru-RU" sz="3200" b="1" dirty="0" err="1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Дружилов</a:t>
            </a:r>
            <a:endParaRPr lang="ru-RU" sz="32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1"/>
          <p:cNvSpPr txBox="1">
            <a:spLocks noChangeArrowheads="1"/>
          </p:cNvSpPr>
          <p:nvPr/>
        </p:nvSpPr>
        <p:spPr bwMode="auto">
          <a:xfrm>
            <a:off x="214313" y="0"/>
            <a:ext cx="8715375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dirty="0">
                <a:latin typeface="Constantia" pitchFamily="18" charset="0"/>
              </a:rPr>
              <a:t>    </a:t>
            </a:r>
          </a:p>
          <a:p>
            <a:pPr algn="ctr"/>
            <a:r>
              <a:rPr lang="ru-RU" sz="3200" b="1" i="1" dirty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Дневник самонаблюдений </a:t>
            </a:r>
          </a:p>
          <a:p>
            <a:r>
              <a:rPr lang="ru-RU" sz="3200" b="1" dirty="0">
                <a:latin typeface="Constantia" pitchFamily="18" charset="0"/>
              </a:rPr>
              <a:t>                    </a:t>
            </a:r>
            <a:endParaRPr lang="ru-RU" sz="3200" b="1" dirty="0" smtClean="0">
              <a:latin typeface="Constantia" pitchFamily="18" charset="0"/>
            </a:endParaRPr>
          </a:p>
          <a:p>
            <a:endParaRPr lang="ru-RU" sz="3200" b="1" dirty="0">
              <a:latin typeface="Constantia" pitchFamily="18" charset="0"/>
            </a:endParaRPr>
          </a:p>
          <a:p>
            <a:r>
              <a:rPr lang="ru-RU" sz="3200" b="1" dirty="0" smtClean="0">
                <a:latin typeface="Constantia" pitchFamily="18" charset="0"/>
              </a:rPr>
              <a:t>                    </a:t>
            </a:r>
            <a:endParaRPr lang="ru-RU" sz="3200" dirty="0">
              <a:latin typeface="Constantia" pitchFamily="18" charset="0"/>
            </a:endParaRPr>
          </a:p>
          <a:p>
            <a:endParaRPr lang="ru-RU" dirty="0">
              <a:latin typeface="Constantia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71600" y="1628800"/>
            <a:ext cx="7200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Поле актуальных </a:t>
            </a:r>
          </a:p>
          <a:p>
            <a:pPr algn="ctr"/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профессионально-личностных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проблем</a:t>
            </a:r>
          </a:p>
          <a:p>
            <a:pPr algn="ctr"/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Недостаточный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уровень знаний обучающих программ по работе  с начинающими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педагогами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	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Умение  планировать и организовывать работу с молодыми 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педагогами</a:t>
            </a:r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Умение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предупредить типичные ошибки и затруднения в организации образовательного процесса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Недостаточный </a:t>
            </a:r>
            <a:r>
              <a:rPr lang="ru-RU" sz="2000" dirty="0">
                <a:solidFill>
                  <a:schemeClr val="tx2">
                    <a:lumMod val="50000"/>
                  </a:schemeClr>
                </a:solidFill>
              </a:rPr>
              <a:t>уровень владения навыками оказания методической помощи </a:t>
            </a: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1"/>
          <p:cNvSpPr txBox="1">
            <a:spLocks noChangeArrowheads="1"/>
          </p:cNvSpPr>
          <p:nvPr/>
        </p:nvSpPr>
        <p:spPr bwMode="auto">
          <a:xfrm>
            <a:off x="0" y="0"/>
            <a:ext cx="811688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>
                <a:latin typeface="Constantia" pitchFamily="18" charset="0"/>
              </a:rPr>
              <a:t>     </a:t>
            </a:r>
            <a:r>
              <a:rPr lang="ru-RU" sz="3200" b="1" i="1">
                <a:latin typeface="Constantia" pitchFamily="18" charset="0"/>
              </a:rPr>
              <a:t>Цель профессионально-личностной</a:t>
            </a:r>
          </a:p>
          <a:p>
            <a:pPr algn="ctr"/>
            <a:r>
              <a:rPr lang="ru-RU" sz="3200" b="1" i="1">
                <a:latin typeface="Constantia" pitchFamily="18" charset="0"/>
              </a:rPr>
              <a:t> программы</a:t>
            </a:r>
            <a:r>
              <a:rPr lang="ru-RU" sz="2400" b="1" i="1">
                <a:latin typeface="Constantia" pitchFamily="18" charset="0"/>
              </a:rPr>
              <a:t>:</a:t>
            </a:r>
          </a:p>
        </p:txBody>
      </p:sp>
      <p:sp>
        <p:nvSpPr>
          <p:cNvPr id="17410" name="TextBox 4"/>
          <p:cNvSpPr txBox="1">
            <a:spLocks noChangeArrowheads="1"/>
          </p:cNvSpPr>
          <p:nvPr/>
        </p:nvSpPr>
        <p:spPr bwMode="auto">
          <a:xfrm>
            <a:off x="214313" y="2786063"/>
            <a:ext cx="87153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2400">
              <a:latin typeface="Constantia" pitchFamily="18" charset="0"/>
            </a:endParaRPr>
          </a:p>
          <a:p>
            <a:endParaRPr lang="ru-RU">
              <a:latin typeface="Constantia" pitchFamily="18" charset="0"/>
            </a:endParaRPr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85750" y="1214438"/>
            <a:ext cx="8534400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dirty="0">
                <a:latin typeface="Constantia" pitchFamily="18" charset="0"/>
                <a:cs typeface="Times New Roman" pitchFamily="18" charset="0"/>
              </a:rPr>
              <a:t>Развитие профессиональных навыков и умений, которые позволят эффективно организовать работу с начинающими педагогами</a:t>
            </a:r>
          </a:p>
          <a:p>
            <a:pPr eaLnBrk="0" hangingPunct="0"/>
            <a:endParaRPr lang="ru-RU" sz="2800" b="1" i="1" dirty="0">
              <a:latin typeface="Constantia" pitchFamily="18" charset="0"/>
              <a:cs typeface="Times New Roman" pitchFamily="18" charset="0"/>
            </a:endParaRPr>
          </a:p>
          <a:p>
            <a:pPr eaLnBrk="0" hangingPunct="0"/>
            <a:r>
              <a:rPr lang="ru-RU" sz="2800" b="1" i="1" dirty="0">
                <a:latin typeface="Constantia" pitchFamily="18" charset="0"/>
                <a:cs typeface="Times New Roman" pitchFamily="18" charset="0"/>
              </a:rPr>
              <a:t>Задачи:</a:t>
            </a:r>
          </a:p>
          <a:p>
            <a:pPr eaLnBrk="0" hangingPunct="0">
              <a:buFontTx/>
              <a:buAutoNum type="arabicPeriod"/>
            </a:pPr>
            <a:r>
              <a:rPr lang="ru-RU" sz="2800" dirty="0">
                <a:latin typeface="Constantia" pitchFamily="18" charset="0"/>
                <a:cs typeface="Times New Roman" pitchFamily="18" charset="0"/>
              </a:rPr>
              <a:t>Изучить  положительный опыт работы с молодыми педагогами в других учреждениях</a:t>
            </a:r>
          </a:p>
          <a:p>
            <a:pPr eaLnBrk="0" hangingPunct="0">
              <a:buFontTx/>
              <a:buAutoNum type="arabicPeriod"/>
            </a:pPr>
            <a:r>
              <a:rPr lang="ru-RU" sz="2800" dirty="0">
                <a:latin typeface="Constantia" pitchFamily="18" charset="0"/>
                <a:cs typeface="Times New Roman" pitchFamily="18" charset="0"/>
              </a:rPr>
              <a:t>Организовать работу Школы Молодого Педагога (</a:t>
            </a:r>
            <a:r>
              <a:rPr lang="ru-RU" sz="2800" dirty="0" smtClean="0">
                <a:latin typeface="Constantia" pitchFamily="18" charset="0"/>
                <a:cs typeface="Times New Roman" pitchFamily="18" charset="0"/>
              </a:rPr>
              <a:t>ШМП)</a:t>
            </a:r>
            <a:endParaRPr lang="ru-RU" sz="2800" dirty="0">
              <a:latin typeface="Constantia" pitchFamily="18" charset="0"/>
              <a:cs typeface="Times New Roman" pitchFamily="18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800" dirty="0">
                <a:latin typeface="Constantia" pitchFamily="18" charset="0"/>
                <a:cs typeface="Times New Roman" pitchFamily="18" charset="0"/>
              </a:rPr>
              <a:t>Работать над повышение эффективности методической службы ДДТ</a:t>
            </a:r>
          </a:p>
          <a:p>
            <a:pPr eaLnBrk="0" hangingPunct="0">
              <a:buFontTx/>
              <a:buAutoNum type="arabicPeriod"/>
            </a:pPr>
            <a:endParaRPr lang="ru-RU" sz="2800" dirty="0">
              <a:latin typeface="Constantia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785813" y="1785938"/>
            <a:ext cx="7643812" cy="41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самодиагностика 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мониторинг методического личностного опыта 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создание портфолио 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создание банка положительного опыта 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изучение передового педагогического опыта 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курсы повышения квалификации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Подготовка и проведение семинара-практикума «Занятие в УДОД»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педагогические чтения (подготовка тезисов)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  <a:p>
            <a:pPr eaLnBrk="0" hangingPunct="0"/>
            <a:r>
              <a:rPr lang="ru-RU" sz="2400" b="1">
                <a:solidFill>
                  <a:srgbClr val="002060"/>
                </a:solidFill>
                <a:latin typeface="Constantia" pitchFamily="18" charset="0"/>
                <a:cs typeface="Times New Roman" pitchFamily="18" charset="0"/>
              </a:rPr>
              <a:t>- изучение методической литературы и нормативно-правовых актов</a:t>
            </a:r>
            <a:endParaRPr lang="ru-RU" sz="2400" b="1">
              <a:solidFill>
                <a:srgbClr val="002060"/>
              </a:solidFill>
              <a:latin typeface="Constantia" pitchFamily="18" charset="0"/>
            </a:endParaRPr>
          </a:p>
        </p:txBody>
      </p:sp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214313" y="0"/>
            <a:ext cx="8643937" cy="135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Определение возможностей</a:t>
            </a:r>
          </a:p>
          <a:p>
            <a:pPr algn="r"/>
            <a:r>
              <a:rPr lang="ru-RU" sz="3200" b="1" i="1">
                <a:latin typeface="Times New Roman" pitchFamily="18" charset="0"/>
                <a:cs typeface="Times New Roman" pitchFamily="18" charset="0"/>
              </a:rPr>
              <a:t> реализации поставленных целей</a:t>
            </a:r>
            <a:endParaRPr lang="ru-RU" sz="3200"/>
          </a:p>
          <a:p>
            <a:endParaRPr lang="ru-RU">
              <a:latin typeface="Constantia" pitchFamily="18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ChangeArrowheads="1"/>
          </p:cNvSpPr>
          <p:nvPr/>
        </p:nvSpPr>
        <p:spPr bwMode="auto">
          <a:xfrm>
            <a:off x="0" y="0"/>
            <a:ext cx="9144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Информационные ориентиры и адреса</a:t>
            </a:r>
          </a:p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                               передового педагогического опыта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320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1444625"/>
            <a:ext cx="9144000" cy="454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i="1" u="sng">
                <a:solidFill>
                  <a:srgbClr val="21B2C9"/>
                </a:solidFill>
                <a:latin typeface="Times New Roman" pitchFamily="18" charset="0"/>
                <a:cs typeface="Times New Roman" pitchFamily="18" charset="0"/>
              </a:rPr>
              <a:t>Словарь терминов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Самонаблюдение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0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Constantia" pitchFamily="18" charset="0"/>
                <a:cs typeface="Times New Roman" pitchFamily="18" charset="0"/>
              </a:rPr>
              <a:t>направление внимания на собственные психические процессы, на деятельность нашего мышления, на наши чувствования и волевые импульсы</a:t>
            </a:r>
            <a:endParaRPr lang="ru-RU" sz="2000" b="1">
              <a:latin typeface="Constantia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Самодиагностика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– </a:t>
            </a:r>
            <a:r>
              <a:rPr lang="ru-RU" sz="2000" b="1">
                <a:latin typeface="Constantia" pitchFamily="18" charset="0"/>
                <a:cs typeface="Times New Roman" pitchFamily="18" charset="0"/>
              </a:rPr>
              <a:t>проведение исследований путём анализа, сравнения, тестирования, направленных на познание самого себя</a:t>
            </a:r>
            <a:endParaRPr lang="ru-RU" sz="2000" b="1">
              <a:latin typeface="Constantia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Саморазвитие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– </a:t>
            </a:r>
            <a:r>
              <a:rPr lang="ru-RU" sz="2000" b="1">
                <a:latin typeface="Constantia" pitchFamily="18" charset="0"/>
                <a:cs typeface="Times New Roman" pitchFamily="18" charset="0"/>
              </a:rPr>
              <a:t>развитие собственных сил, физических и умственных,  на основе самодеятельности, самостоятельных знаний</a:t>
            </a:r>
          </a:p>
          <a:p>
            <a:pPr eaLnBrk="0" hangingPunct="0"/>
            <a:r>
              <a:rPr lang="ru-RU" sz="2000" b="1">
                <a:latin typeface="Constantia" pitchFamily="18" charset="0"/>
              </a:rPr>
              <a:t>Самовоспитание – осознанная, целеустремленная деятельность человека, направленная на саморазвитие,</a:t>
            </a:r>
          </a:p>
          <a:p>
            <a:pPr eaLnBrk="0" hangingPunct="0"/>
            <a:r>
              <a:rPr lang="ru-RU" sz="2000" b="1">
                <a:latin typeface="Constantia" pitchFamily="18" charset="0"/>
                <a:cs typeface="Times New Roman" pitchFamily="18" charset="0"/>
              </a:rPr>
              <a:t>Ранжирование –</a:t>
            </a:r>
            <a:r>
              <a:rPr lang="ru-RU" sz="2400">
                <a:latin typeface="Constantia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Constantia" pitchFamily="18" charset="0"/>
                <a:cs typeface="Times New Roman" pitchFamily="18" charset="0"/>
              </a:rPr>
              <a:t>способ определения значимости отдельных целей и подцелей при анализе дерева целей</a:t>
            </a:r>
          </a:p>
          <a:p>
            <a:pPr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Личностно-ориентированный </a:t>
            </a:r>
            <a:r>
              <a:rPr lang="ru-RU" sz="2000" b="1"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40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000" b="1">
                <a:latin typeface="Constantia" pitchFamily="18" charset="0"/>
                <a:cs typeface="Times New Roman" pitchFamily="18" charset="0"/>
              </a:rPr>
              <a:t>процесс обучения и воспитания, построенный у учётом возрастных и индивидуальных особенносте</a:t>
            </a:r>
            <a:r>
              <a:rPr lang="en-US" sz="2000" b="1">
                <a:latin typeface="Constantia" pitchFamily="18" charset="0"/>
                <a:cs typeface="Times New Roman" pitchFamily="18" charset="0"/>
              </a:rPr>
              <a:t>q</a:t>
            </a:r>
            <a:endParaRPr lang="ru-RU" sz="2000" b="1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20638"/>
            <a:ext cx="91440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Информационные ориентиры и адреса</a:t>
            </a:r>
          </a:p>
          <a:p>
            <a:r>
              <a:rPr lang="ru-RU" sz="3000" b="1">
                <a:latin typeface="Times New Roman" pitchFamily="18" charset="0"/>
                <a:cs typeface="Times New Roman" pitchFamily="18" charset="0"/>
              </a:rPr>
              <a:t>                              передового педагогического опыта</a:t>
            </a:r>
            <a:r>
              <a:rPr lang="ru-RU" sz="3200" b="1">
                <a:latin typeface="Times New Roman" pitchFamily="18" charset="0"/>
                <a:cs typeface="Times New Roman" pitchFamily="18" charset="0"/>
              </a:rPr>
              <a:t>                          </a:t>
            </a:r>
            <a:endParaRPr lang="ru-RU" sz="3200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785813"/>
            <a:ext cx="9144000" cy="723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sz="2400" b="1" i="1" u="sng">
                <a:solidFill>
                  <a:srgbClr val="21B2C9"/>
                </a:solidFill>
                <a:latin typeface="Times New Roman" pitchFamily="18" charset="0"/>
                <a:cs typeface="Times New Roman" pitchFamily="18" charset="0"/>
              </a:rPr>
              <a:t>Словарь терминов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 Дидактика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– с греческого обозначает изучающий. Дидактика исследует процесс обучения, который организуется сознательно, систематически и планомерно</a:t>
            </a:r>
            <a:endParaRPr lang="ru-RU" sz="2000" b="1" i="1" u="sng">
              <a:solidFill>
                <a:srgbClr val="21B2C9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000" b="1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– (от греч. – путь исследования или познания) – совокупность относительно однородных приёмов, операций практического или теоретического освоения действительности, подчинённых решению конкретной задачи</a:t>
            </a:r>
            <a:r>
              <a:rPr lang="ru-RU" sz="2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Мотивация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– динамический процесс внутреннего, психологического и физиологического управления поведением, включающий его инициацию, направление, организацию, поддержку. 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Навык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– сформированное, автоматически осуществляемое движение, не требующее сознательного контроля и специальных волевых усилий для его выполнения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Оценка –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 определение и выражение в условных знаках – баллах, а также в оценочных суждениях педагога о степени усвоения учащимися знаний, умений, навыков, установленных программой, об уровне прилежания и состоянии дисциплины.</a:t>
            </a:r>
          </a:p>
          <a:p>
            <a:r>
              <a:rPr lang="ru-RU" sz="20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>
                <a:latin typeface="Times New Roman" pitchFamily="18" charset="0"/>
                <a:cs typeface="Times New Roman" pitchFamily="18" charset="0"/>
              </a:rPr>
              <a:t>Развитие личности </a:t>
            </a:r>
            <a:r>
              <a:rPr lang="ru-RU" sz="2000">
                <a:latin typeface="Times New Roman" pitchFamily="18" charset="0"/>
                <a:cs typeface="Times New Roman" pitchFamily="18" charset="0"/>
              </a:rPr>
              <a:t>– процесс закономерного изменения личности в результате её социализации. </a:t>
            </a:r>
          </a:p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endParaRPr lang="ru-RU" sz="2000">
              <a:latin typeface="Times New Roman" pitchFamily="18" charset="0"/>
              <a:cs typeface="Times New Roman" pitchFamily="18" charset="0"/>
            </a:endParaRPr>
          </a:p>
          <a:p>
            <a:endParaRPr lang="ru-RU" sz="2000" b="1">
              <a:solidFill>
                <a:schemeClr val="bg1"/>
              </a:solidFill>
              <a:latin typeface="Constantia" pitchFamily="18" charset="0"/>
              <a:cs typeface="Times New Roman" pitchFamily="18" charset="0"/>
            </a:endParaRPr>
          </a:p>
          <a:p>
            <a:pPr eaLnBrk="0" hangingPunct="0"/>
            <a:endParaRPr lang="ru-RU" sz="2000" b="1">
              <a:solidFill>
                <a:schemeClr val="bg1"/>
              </a:solidFill>
              <a:latin typeface="Constantia" pitchFamily="18" charset="0"/>
              <a:cs typeface="Times New Roman" pitchFamily="18" charset="0"/>
            </a:endParaRPr>
          </a:p>
          <a:p>
            <a:pPr eaLnBrk="0" hangingPunct="0"/>
            <a:endParaRPr lang="ru-RU" sz="2000" b="1">
              <a:solidFill>
                <a:schemeClr val="bg1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Прямоугольник 1"/>
          <p:cNvSpPr>
            <a:spLocks noChangeArrowheads="1"/>
          </p:cNvSpPr>
          <p:nvPr/>
        </p:nvSpPr>
        <p:spPr bwMode="auto">
          <a:xfrm>
            <a:off x="1785938" y="285750"/>
            <a:ext cx="51530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Маршрут самосовершенствования</a:t>
            </a:r>
            <a:endParaRPr lang="ru-RU" sz="2800" b="1" i="1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881774"/>
              </p:ext>
            </p:extLst>
          </p:nvPr>
        </p:nvGraphicFramePr>
        <p:xfrm>
          <a:off x="142875" y="1285875"/>
          <a:ext cx="8715375" cy="5346954"/>
        </p:xfrm>
        <a:graphic>
          <a:graphicData uri="http://schemas.openxmlformats.org/drawingml/2006/table">
            <a:tbl>
              <a:tblPr/>
              <a:tblGrid>
                <a:gridCol w="2138363"/>
                <a:gridCol w="2419350"/>
                <a:gridCol w="1555750"/>
                <a:gridCol w="744537"/>
                <a:gridCol w="1857375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 профессионально-личностных проблем развития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Вариативные способы решения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ресурсы (консультативно-практическое  содействие)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95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Планируемый результат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4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1.Недостаточный уровень знаний обучающих программ по работе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молодыми кадрами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1.самостоятельное  изучение     обучающих  программ по работе  с молодыми кадрами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2.посещение  семинаров,  практикумов,     конференций по теме 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3.курсы повышения квалификации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175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методической службы МИМЦ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 2015г.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2794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Знание обучающих программ по работе с молодыми кадрами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2794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Владение комплексом приёмов и методов применения этих знаний  в практике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1"/>
          <p:cNvSpPr>
            <a:spLocks noChangeArrowheads="1"/>
          </p:cNvSpPr>
          <p:nvPr/>
        </p:nvSpPr>
        <p:spPr bwMode="auto">
          <a:xfrm>
            <a:off x="1785938" y="0"/>
            <a:ext cx="51530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Маршрут самосовершенствования</a:t>
            </a:r>
            <a:endParaRPr lang="ru-RU" sz="2800" b="1" i="1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081546"/>
              </p:ext>
            </p:extLst>
          </p:nvPr>
        </p:nvGraphicFramePr>
        <p:xfrm>
          <a:off x="214313" y="985838"/>
          <a:ext cx="8715375" cy="5907786"/>
        </p:xfrm>
        <a:graphic>
          <a:graphicData uri="http://schemas.openxmlformats.org/drawingml/2006/table">
            <a:tbl>
              <a:tblPr/>
              <a:tblGrid>
                <a:gridCol w="1857375"/>
                <a:gridCol w="2700337"/>
                <a:gridCol w="1555750"/>
                <a:gridCol w="815975"/>
                <a:gridCol w="1785938"/>
              </a:tblGrid>
              <a:tr h="982663">
                <a:tc>
                  <a:txBody>
                    <a:bodyPr/>
                    <a:lstStyle/>
                    <a:p>
                      <a:pPr marL="0" marR="0" lvl="0" indent="4476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 профессионально-личностных проблем развития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76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Вариативные способы решения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0163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Дополнительные ресурсы (консультативно-практическое  содействие)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4476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Планируемый результат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76500">
                <a:tc>
                  <a:txBody>
                    <a:bodyPr/>
                    <a:lstStyle/>
                    <a:p>
                      <a:pPr marL="0" marR="0" lvl="0" indent="7938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Умение планировать и организовать работу с молодыми педагогами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1.изучение методической литературы;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2.Изучение передового опыта по проблеме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Изучение актуального опыта работе с молодыми специалистами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2.практическая работа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3.посещение мастер-классов, семинаров, конференций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4.курсы повышения квалификации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53975" marR="0" lvl="0" indent="1428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методической службы МИМЦ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53975" marR="0" lvl="0" indent="142875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Консультация опытного методиста Чешевой М.Н.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463" marR="0" lvl="0" indent="174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Август-сентябрь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17463" marR="0" lvl="0" indent="17463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2015г.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5088" marR="0" lvl="0" indent="88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Знание особенностей работы с молодежью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5088" marR="0" lvl="0" indent="88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Владение методикой оказания методической помощи педагогам.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65088" marR="0" lvl="0" indent="8890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Умение правильно планировать и проводить работу с начинающими педагогами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430</TotalTime>
  <Words>783</Words>
  <Application>Microsoft Office PowerPoint</Application>
  <PresentationFormat>Экран (4:3)</PresentationFormat>
  <Paragraphs>145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Constantia</vt:lpstr>
      <vt:lpstr>Times New Roman</vt:lpstr>
      <vt:lpstr>Wingdings 2</vt:lpstr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>программа проф-личностного саморазвития педагога-воспмтателя</dc:subject>
  <dc:creator>глушакова любовь владимировна</dc:creator>
  <cp:lastModifiedBy>Админ</cp:lastModifiedBy>
  <cp:revision>63</cp:revision>
  <dcterms:created xsi:type="dcterms:W3CDTF">2010-10-16T14:22:14Z</dcterms:created>
  <dcterms:modified xsi:type="dcterms:W3CDTF">2016-02-05T10:48:23Z</dcterms:modified>
</cp:coreProperties>
</file>