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77" r:id="rId5"/>
    <p:sldId id="265" r:id="rId6"/>
    <p:sldId id="279" r:id="rId7"/>
    <p:sldId id="258" r:id="rId8"/>
    <p:sldId id="259" r:id="rId9"/>
    <p:sldId id="260" r:id="rId10"/>
    <p:sldId id="261" r:id="rId11"/>
    <p:sldId id="262" r:id="rId12"/>
    <p:sldId id="267" r:id="rId13"/>
    <p:sldId id="268" r:id="rId14"/>
    <p:sldId id="270" r:id="rId15"/>
    <p:sldId id="274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Lbls>
            <c:dLbl>
              <c:idx val="0"/>
              <c:layout>
                <c:manualLayout>
                  <c:x val="-7.3519512914766633E-2"/>
                  <c:y val="-0.2118823970743523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Физкультурные минутки</a:t>
                    </a:r>
                  </a:p>
                </c:rich>
              </c:tx>
              <c:spPr/>
              <c:dLblPos val="bestFit"/>
              <c:showCatName val="1"/>
            </c:dLbl>
            <c:dLbl>
              <c:idx val="1"/>
              <c:layout>
                <c:manualLayout>
                  <c:x val="0.11960168173422769"/>
                  <c:y val="-0.1513551922541125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Дыхательная гимнастика</a:t>
                    </a:r>
                  </a:p>
                </c:rich>
              </c:tx>
              <c:showCatName val="1"/>
            </c:dLbl>
            <c:dLbl>
              <c:idx val="2"/>
              <c:layout>
                <c:manualLayout>
                  <c:x val="0.13230082661346768"/>
                  <c:y val="4.491526521484242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Точечный массаж</a:t>
                    </a:r>
                  </a:p>
                </c:rich>
              </c:tx>
              <c:spPr/>
              <c:dLblPos val="bestFit"/>
              <c:showCatName val="1"/>
            </c:dLbl>
            <c:dLbl>
              <c:idx val="3"/>
              <c:layout>
                <c:manualLayout>
                  <c:x val="0.11086516963157385"/>
                  <c:y val="0.1816906147929180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Гимнастика для глаз</a:t>
                    </a:r>
                  </a:p>
                </c:rich>
              </c:tx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Пальчиковая гимнастика</a:t>
                    </a:r>
                  </a:p>
                </c:rich>
              </c:tx>
              <c:dLblPos val="inEnd"/>
              <c:showCatName val="1"/>
            </c:dLbl>
            <c:dLbl>
              <c:idx val="5"/>
              <c:layout>
                <c:manualLayout>
                  <c:x val="-0.15831853743693008"/>
                  <c:y val="2.301233550604160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Релаксация</a:t>
                    </a:r>
                  </a:p>
                </c:rich>
              </c:tx>
              <c:spPr/>
              <c:dLblPos val="bestFit"/>
              <c:showCatName val="1"/>
            </c:dLbl>
            <c:dLbl>
              <c:idx val="6"/>
              <c:layout>
                <c:manualLayout>
                  <c:x val="-0.13373050079970089"/>
                  <c:y val="-0.1002865233729446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599" b="1" dirty="0" smtClean="0">
                        <a:latin typeface="Times New Roman" pitchFamily="18" charset="0"/>
                        <a:cs typeface="Times New Roman" pitchFamily="18" charset="0"/>
                      </a:rPr>
                      <a:t>Смена</a:t>
                    </a:r>
                    <a:r>
                      <a:rPr lang="ru-RU" sz="1599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видов деятельности</a:t>
                    </a:r>
                    <a:endParaRPr lang="ru-RU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</c:dLbl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Физкультурные минутки</c:v>
                </c:pt>
                <c:pt idx="1">
                  <c:v>Дыхательная гимнастика</c:v>
                </c:pt>
                <c:pt idx="2">
                  <c:v>Точечный массаж</c:v>
                </c:pt>
                <c:pt idx="3">
                  <c:v>Гимнастика для глаз</c:v>
                </c:pt>
                <c:pt idx="4">
                  <c:v>Пальчиковая гимнастика</c:v>
                </c:pt>
                <c:pt idx="5">
                  <c:v>Релаксация</c:v>
                </c:pt>
                <c:pt idx="6">
                  <c:v>Бассейн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CatName val="1"/>
        </c:dLbls>
        <c:firstSliceAng val="134"/>
      </c:pieChart>
      <c:spPr>
        <a:noFill/>
        <a:ln w="25383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86B5C-06C4-4B43-AAB9-ED6FE0E738B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71E7A-C5C6-4498-A512-263CF0E5A2DB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Утренняя гимнастика, пальцевая, дыхательная</a:t>
          </a:r>
          <a:endParaRPr lang="ru-RU" sz="25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0F89D7-98C9-47A6-BAEA-4122DF3E2D20}" type="parTrans" cxnId="{04ADF0C4-0641-4DDD-BC86-6875F6689C05}">
      <dgm:prSet/>
      <dgm:spPr/>
      <dgm:t>
        <a:bodyPr/>
        <a:lstStyle/>
        <a:p>
          <a:endParaRPr lang="ru-RU"/>
        </a:p>
      </dgm:t>
    </dgm:pt>
    <dgm:pt modelId="{058220D1-8136-4964-BEF3-AEF5F5960A86}" type="sibTrans" cxnId="{04ADF0C4-0641-4DDD-BC86-6875F6689C05}">
      <dgm:prSet/>
      <dgm:spPr/>
      <dgm:t>
        <a:bodyPr/>
        <a:lstStyle/>
        <a:p>
          <a:endParaRPr lang="ru-RU"/>
        </a:p>
      </dgm:t>
    </dgm:pt>
    <dgm:pt modelId="{5CE7EBC4-1920-4A66-B7E8-5157B9F21702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Соблюдение правил личной гигиены</a:t>
          </a:r>
          <a:endParaRPr lang="ru-RU" sz="25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44DE62-CB4B-4053-8AD9-4DD9C1305DE2}" type="parTrans" cxnId="{ADA3EEA9-7B56-4C58-9356-809DE9820F10}">
      <dgm:prSet/>
      <dgm:spPr/>
      <dgm:t>
        <a:bodyPr/>
        <a:lstStyle/>
        <a:p>
          <a:endParaRPr lang="ru-RU"/>
        </a:p>
      </dgm:t>
    </dgm:pt>
    <dgm:pt modelId="{18CC8819-3711-451E-AE80-5ED67E73A921}" type="sibTrans" cxnId="{ADA3EEA9-7B56-4C58-9356-809DE9820F10}">
      <dgm:prSet/>
      <dgm:spPr/>
      <dgm:t>
        <a:bodyPr/>
        <a:lstStyle/>
        <a:p>
          <a:endParaRPr lang="ru-RU"/>
        </a:p>
      </dgm:t>
    </dgm:pt>
    <dgm:pt modelId="{F73F1D14-1C0E-48E5-AD8A-E0A2E36D7B0F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Нестандартные уроки</a:t>
          </a:r>
          <a:endParaRPr lang="ru-RU" sz="25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9A9BB9-06F4-4DCA-978B-A94B34043F3E}" type="parTrans" cxnId="{121159DA-9BDC-4859-BAD3-3D8671573E9C}">
      <dgm:prSet/>
      <dgm:spPr/>
      <dgm:t>
        <a:bodyPr/>
        <a:lstStyle/>
        <a:p>
          <a:endParaRPr lang="ru-RU"/>
        </a:p>
      </dgm:t>
    </dgm:pt>
    <dgm:pt modelId="{FC96CE8D-2B30-416B-B792-1ED2046F56A9}" type="sibTrans" cxnId="{121159DA-9BDC-4859-BAD3-3D8671573E9C}">
      <dgm:prSet/>
      <dgm:spPr/>
      <dgm:t>
        <a:bodyPr/>
        <a:lstStyle/>
        <a:p>
          <a:endParaRPr lang="ru-RU"/>
        </a:p>
      </dgm:t>
    </dgm:pt>
    <dgm:pt modelId="{4E269B60-067D-449D-B5A8-2C8B4F747B62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Чередование занятий с высокой и низкой двигательной активностью</a:t>
          </a:r>
          <a:endParaRPr lang="ru-RU" sz="25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6A4658-7767-49F0-A6E2-B8ED30712217}" type="parTrans" cxnId="{5CB3418E-7244-4ECF-9C58-CC3F60771288}">
      <dgm:prSet/>
      <dgm:spPr/>
      <dgm:t>
        <a:bodyPr/>
        <a:lstStyle/>
        <a:p>
          <a:endParaRPr lang="ru-RU"/>
        </a:p>
      </dgm:t>
    </dgm:pt>
    <dgm:pt modelId="{3E398362-5761-457E-B15D-B49CDF9DC9A6}" type="sibTrans" cxnId="{5CB3418E-7244-4ECF-9C58-CC3F60771288}">
      <dgm:prSet/>
      <dgm:spPr/>
      <dgm:t>
        <a:bodyPr/>
        <a:lstStyle/>
        <a:p>
          <a:endParaRPr lang="ru-RU"/>
        </a:p>
      </dgm:t>
    </dgm:pt>
    <dgm:pt modelId="{4B46C17A-C250-4ADE-88EE-8411923CF0BC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Простейший навык оказания первой медицинской помощи</a:t>
          </a:r>
          <a:endParaRPr lang="ru-RU" sz="25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9DBE92-3443-4768-9B71-22FAD10F7DFA}" type="parTrans" cxnId="{7EFDE8C3-87C8-46CD-83D5-72BF51C6BAD0}">
      <dgm:prSet/>
      <dgm:spPr/>
      <dgm:t>
        <a:bodyPr/>
        <a:lstStyle/>
        <a:p>
          <a:endParaRPr lang="ru-RU"/>
        </a:p>
      </dgm:t>
    </dgm:pt>
    <dgm:pt modelId="{B4643783-97FB-49B8-B37E-22E529F96706}" type="sibTrans" cxnId="{7EFDE8C3-87C8-46CD-83D5-72BF51C6BAD0}">
      <dgm:prSet/>
      <dgm:spPr/>
      <dgm:t>
        <a:bodyPr/>
        <a:lstStyle/>
        <a:p>
          <a:endParaRPr lang="ru-RU"/>
        </a:p>
      </dgm:t>
    </dgm:pt>
    <dgm:pt modelId="{07BEBFB1-E6D4-4D22-BCA1-015886A7E123}">
      <dgm:prSet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Физкультминутки и подвижные перемены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8E7B9F-B8A3-4082-BCDF-5F8A1C02FD50}" type="parTrans" cxnId="{2C31C529-D086-4FE2-918D-877C0FA0E8D8}">
      <dgm:prSet/>
      <dgm:spPr/>
      <dgm:t>
        <a:bodyPr/>
        <a:lstStyle/>
        <a:p>
          <a:endParaRPr lang="ru-RU"/>
        </a:p>
      </dgm:t>
    </dgm:pt>
    <dgm:pt modelId="{F691F3E3-BCF9-45C6-91C2-F1F2E29F486B}" type="sibTrans" cxnId="{2C31C529-D086-4FE2-918D-877C0FA0E8D8}">
      <dgm:prSet/>
      <dgm:spPr/>
      <dgm:t>
        <a:bodyPr/>
        <a:lstStyle/>
        <a:p>
          <a:endParaRPr lang="ru-RU"/>
        </a:p>
      </dgm:t>
    </dgm:pt>
    <dgm:pt modelId="{845CB636-ECCA-424E-84F2-9233345C17A9}" type="pres">
      <dgm:prSet presAssocID="{3D686B5C-06C4-4B43-AAB9-ED6FE0E738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A96D2-ABDE-4A8F-85B0-03B13E8CFD7E}" type="pres">
      <dgm:prSet presAssocID="{0E171E7A-C5C6-4498-A512-263CF0E5A2D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04912-4011-45D8-A734-023C10257D09}" type="pres">
      <dgm:prSet presAssocID="{058220D1-8136-4964-BEF3-AEF5F5960A86}" presName="sibTrans" presStyleCnt="0"/>
      <dgm:spPr/>
    </dgm:pt>
    <dgm:pt modelId="{365AD0B0-2A48-4EAE-90AB-EC009B7E9323}" type="pres">
      <dgm:prSet presAssocID="{5CE7EBC4-1920-4A66-B7E8-5157B9F2170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8EEB5-7D96-4E75-939A-7E98C56C2475}" type="pres">
      <dgm:prSet presAssocID="{18CC8819-3711-451E-AE80-5ED67E73A921}" presName="sibTrans" presStyleCnt="0"/>
      <dgm:spPr/>
    </dgm:pt>
    <dgm:pt modelId="{2B4761B3-4FF2-4665-85BD-071F670BFFAD}" type="pres">
      <dgm:prSet presAssocID="{F73F1D14-1C0E-48E5-AD8A-E0A2E36D7B0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F8C2D-C5A6-4370-BB97-C3E6D6944DAD}" type="pres">
      <dgm:prSet presAssocID="{FC96CE8D-2B30-416B-B792-1ED2046F56A9}" presName="sibTrans" presStyleCnt="0"/>
      <dgm:spPr/>
    </dgm:pt>
    <dgm:pt modelId="{C753C714-959D-4B3D-8813-6437814943F1}" type="pres">
      <dgm:prSet presAssocID="{4E269B60-067D-449D-B5A8-2C8B4F747B62}" presName="node" presStyleLbl="node1" presStyleIdx="3" presStyleCnt="6" custScaleY="150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03A1A-0E66-4AF0-AA96-C75561886257}" type="pres">
      <dgm:prSet presAssocID="{3E398362-5761-457E-B15D-B49CDF9DC9A6}" presName="sibTrans" presStyleCnt="0"/>
      <dgm:spPr/>
    </dgm:pt>
    <dgm:pt modelId="{7D9322F5-627F-4B87-9B06-CE6B401F4D00}" type="pres">
      <dgm:prSet presAssocID="{4B46C17A-C250-4ADE-88EE-8411923CF0BC}" presName="node" presStyleLbl="node1" presStyleIdx="4" presStyleCnt="6" custScaleY="150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12DDD-55D0-46C3-80A7-C5EA38400DB0}" type="pres">
      <dgm:prSet presAssocID="{B4643783-97FB-49B8-B37E-22E529F96706}" presName="sibTrans" presStyleCnt="0"/>
      <dgm:spPr/>
    </dgm:pt>
    <dgm:pt modelId="{541E7B82-EDEE-402E-A280-BD45107ABAFD}" type="pres">
      <dgm:prSet presAssocID="{07BEBFB1-E6D4-4D22-BCA1-015886A7E123}" presName="node" presStyleLbl="node1" presStyleIdx="5" presStyleCnt="6" custScaleY="150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62F82C-E673-48F8-8169-8AFFD34E163A}" type="presOf" srcId="{4E269B60-067D-449D-B5A8-2C8B4F747B62}" destId="{C753C714-959D-4B3D-8813-6437814943F1}" srcOrd="0" destOrd="0" presId="urn:microsoft.com/office/officeart/2005/8/layout/default"/>
    <dgm:cxn modelId="{A658120D-36B6-43D1-ACFB-864BC180EFF3}" type="presOf" srcId="{07BEBFB1-E6D4-4D22-BCA1-015886A7E123}" destId="{541E7B82-EDEE-402E-A280-BD45107ABAFD}" srcOrd="0" destOrd="0" presId="urn:microsoft.com/office/officeart/2005/8/layout/default"/>
    <dgm:cxn modelId="{04ADF0C4-0641-4DDD-BC86-6875F6689C05}" srcId="{3D686B5C-06C4-4B43-AAB9-ED6FE0E738BE}" destId="{0E171E7A-C5C6-4498-A512-263CF0E5A2DB}" srcOrd="0" destOrd="0" parTransId="{880F89D7-98C9-47A6-BAEA-4122DF3E2D20}" sibTransId="{058220D1-8136-4964-BEF3-AEF5F5960A86}"/>
    <dgm:cxn modelId="{ADA3EEA9-7B56-4C58-9356-809DE9820F10}" srcId="{3D686B5C-06C4-4B43-AAB9-ED6FE0E738BE}" destId="{5CE7EBC4-1920-4A66-B7E8-5157B9F21702}" srcOrd="1" destOrd="0" parTransId="{4F44DE62-CB4B-4053-8AD9-4DD9C1305DE2}" sibTransId="{18CC8819-3711-451E-AE80-5ED67E73A921}"/>
    <dgm:cxn modelId="{2C31C529-D086-4FE2-918D-877C0FA0E8D8}" srcId="{3D686B5C-06C4-4B43-AAB9-ED6FE0E738BE}" destId="{07BEBFB1-E6D4-4D22-BCA1-015886A7E123}" srcOrd="5" destOrd="0" parTransId="{C58E7B9F-B8A3-4082-BCDF-5F8A1C02FD50}" sibTransId="{F691F3E3-BCF9-45C6-91C2-F1F2E29F486B}"/>
    <dgm:cxn modelId="{58AF98CA-B07C-454A-B2F7-BD7A701397AD}" type="presOf" srcId="{0E171E7A-C5C6-4498-A512-263CF0E5A2DB}" destId="{07DA96D2-ABDE-4A8F-85B0-03B13E8CFD7E}" srcOrd="0" destOrd="0" presId="urn:microsoft.com/office/officeart/2005/8/layout/default"/>
    <dgm:cxn modelId="{8E577F19-7409-4CCF-80F3-B6BBDDB383FE}" type="presOf" srcId="{5CE7EBC4-1920-4A66-B7E8-5157B9F21702}" destId="{365AD0B0-2A48-4EAE-90AB-EC009B7E9323}" srcOrd="0" destOrd="0" presId="urn:microsoft.com/office/officeart/2005/8/layout/default"/>
    <dgm:cxn modelId="{721D07DA-C7CB-4E4E-AE8B-1AFD6982F8F5}" type="presOf" srcId="{4B46C17A-C250-4ADE-88EE-8411923CF0BC}" destId="{7D9322F5-627F-4B87-9B06-CE6B401F4D00}" srcOrd="0" destOrd="0" presId="urn:microsoft.com/office/officeart/2005/8/layout/default"/>
    <dgm:cxn modelId="{7EFDE8C3-87C8-46CD-83D5-72BF51C6BAD0}" srcId="{3D686B5C-06C4-4B43-AAB9-ED6FE0E738BE}" destId="{4B46C17A-C250-4ADE-88EE-8411923CF0BC}" srcOrd="4" destOrd="0" parTransId="{179DBE92-3443-4768-9B71-22FAD10F7DFA}" sibTransId="{B4643783-97FB-49B8-B37E-22E529F96706}"/>
    <dgm:cxn modelId="{F8D6795C-CC1A-4A24-8E64-F7C026B343F3}" type="presOf" srcId="{F73F1D14-1C0E-48E5-AD8A-E0A2E36D7B0F}" destId="{2B4761B3-4FF2-4665-85BD-071F670BFFAD}" srcOrd="0" destOrd="0" presId="urn:microsoft.com/office/officeart/2005/8/layout/default"/>
    <dgm:cxn modelId="{5CB3418E-7244-4ECF-9C58-CC3F60771288}" srcId="{3D686B5C-06C4-4B43-AAB9-ED6FE0E738BE}" destId="{4E269B60-067D-449D-B5A8-2C8B4F747B62}" srcOrd="3" destOrd="0" parTransId="{FD6A4658-7767-49F0-A6E2-B8ED30712217}" sibTransId="{3E398362-5761-457E-B15D-B49CDF9DC9A6}"/>
    <dgm:cxn modelId="{6F1364B9-FCAE-400E-90AF-CFF919F48B7D}" type="presOf" srcId="{3D686B5C-06C4-4B43-AAB9-ED6FE0E738BE}" destId="{845CB636-ECCA-424E-84F2-9233345C17A9}" srcOrd="0" destOrd="0" presId="urn:microsoft.com/office/officeart/2005/8/layout/default"/>
    <dgm:cxn modelId="{121159DA-9BDC-4859-BAD3-3D8671573E9C}" srcId="{3D686B5C-06C4-4B43-AAB9-ED6FE0E738BE}" destId="{F73F1D14-1C0E-48E5-AD8A-E0A2E36D7B0F}" srcOrd="2" destOrd="0" parTransId="{3D9A9BB9-06F4-4DCA-978B-A94B34043F3E}" sibTransId="{FC96CE8D-2B30-416B-B792-1ED2046F56A9}"/>
    <dgm:cxn modelId="{3FB6CAD3-D9EC-4DD4-920A-1211F74AAABB}" type="presParOf" srcId="{845CB636-ECCA-424E-84F2-9233345C17A9}" destId="{07DA96D2-ABDE-4A8F-85B0-03B13E8CFD7E}" srcOrd="0" destOrd="0" presId="urn:microsoft.com/office/officeart/2005/8/layout/default"/>
    <dgm:cxn modelId="{A95496FA-B464-4CA9-A15C-A8F9DDBC685F}" type="presParOf" srcId="{845CB636-ECCA-424E-84F2-9233345C17A9}" destId="{97C04912-4011-45D8-A734-023C10257D09}" srcOrd="1" destOrd="0" presId="urn:microsoft.com/office/officeart/2005/8/layout/default"/>
    <dgm:cxn modelId="{8169D429-24E3-4857-AC2C-D8FF7A64C86D}" type="presParOf" srcId="{845CB636-ECCA-424E-84F2-9233345C17A9}" destId="{365AD0B0-2A48-4EAE-90AB-EC009B7E9323}" srcOrd="2" destOrd="0" presId="urn:microsoft.com/office/officeart/2005/8/layout/default"/>
    <dgm:cxn modelId="{36162425-89E2-479C-89A7-557385B3A607}" type="presParOf" srcId="{845CB636-ECCA-424E-84F2-9233345C17A9}" destId="{C168EEB5-7D96-4E75-939A-7E98C56C2475}" srcOrd="3" destOrd="0" presId="urn:microsoft.com/office/officeart/2005/8/layout/default"/>
    <dgm:cxn modelId="{400A9CFB-EAE3-4833-ABE3-B654FA2BB27C}" type="presParOf" srcId="{845CB636-ECCA-424E-84F2-9233345C17A9}" destId="{2B4761B3-4FF2-4665-85BD-071F670BFFAD}" srcOrd="4" destOrd="0" presId="urn:microsoft.com/office/officeart/2005/8/layout/default"/>
    <dgm:cxn modelId="{38DACCA1-1C4B-4632-BD53-33CD3E115735}" type="presParOf" srcId="{845CB636-ECCA-424E-84F2-9233345C17A9}" destId="{68CF8C2D-C5A6-4370-BB97-C3E6D6944DAD}" srcOrd="5" destOrd="0" presId="urn:microsoft.com/office/officeart/2005/8/layout/default"/>
    <dgm:cxn modelId="{D8A7CE98-D4B4-410A-AE8C-732E2F1C9E10}" type="presParOf" srcId="{845CB636-ECCA-424E-84F2-9233345C17A9}" destId="{C753C714-959D-4B3D-8813-6437814943F1}" srcOrd="6" destOrd="0" presId="urn:microsoft.com/office/officeart/2005/8/layout/default"/>
    <dgm:cxn modelId="{0C76C34A-39F7-4F68-A286-E72AC562DABE}" type="presParOf" srcId="{845CB636-ECCA-424E-84F2-9233345C17A9}" destId="{98603A1A-0E66-4AF0-AA96-C75561886257}" srcOrd="7" destOrd="0" presId="urn:microsoft.com/office/officeart/2005/8/layout/default"/>
    <dgm:cxn modelId="{D6099F0F-48F7-4240-B57D-FD19459EFF10}" type="presParOf" srcId="{845CB636-ECCA-424E-84F2-9233345C17A9}" destId="{7D9322F5-627F-4B87-9B06-CE6B401F4D00}" srcOrd="8" destOrd="0" presId="urn:microsoft.com/office/officeart/2005/8/layout/default"/>
    <dgm:cxn modelId="{C99DC19E-B93D-4B20-BE9A-72FF63A7A1FD}" type="presParOf" srcId="{845CB636-ECCA-424E-84F2-9233345C17A9}" destId="{9FE12DDD-55D0-46C3-80A7-C5EA38400DB0}" srcOrd="9" destOrd="0" presId="urn:microsoft.com/office/officeart/2005/8/layout/default"/>
    <dgm:cxn modelId="{9387AC5A-9EB5-4E45-B9FF-18D4F3EC4428}" type="presParOf" srcId="{845CB636-ECCA-424E-84F2-9233345C17A9}" destId="{541E7B82-EDEE-402E-A280-BD45107ABAF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DA96D2-ABDE-4A8F-85B0-03B13E8CFD7E}">
      <dsp:nvSpPr>
        <dsp:cNvPr id="0" name=""/>
        <dsp:cNvSpPr/>
      </dsp:nvSpPr>
      <dsp:spPr>
        <a:xfrm>
          <a:off x="0" y="20183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Утренняя гимнастика, пальцевая, дыхательная</a:t>
          </a:r>
          <a:endParaRPr lang="ru-RU" sz="25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01839"/>
        <a:ext cx="2571749" cy="1543050"/>
      </dsp:txXfrm>
    </dsp:sp>
    <dsp:sp modelId="{365AD0B0-2A48-4EAE-90AB-EC009B7E9323}">
      <dsp:nvSpPr>
        <dsp:cNvPr id="0" name=""/>
        <dsp:cNvSpPr/>
      </dsp:nvSpPr>
      <dsp:spPr>
        <a:xfrm>
          <a:off x="2828925" y="20183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Соблюдение правил личной гигиены</a:t>
          </a:r>
          <a:endParaRPr lang="ru-RU" sz="25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8925" y="201839"/>
        <a:ext cx="2571749" cy="1543050"/>
      </dsp:txXfrm>
    </dsp:sp>
    <dsp:sp modelId="{2B4761B3-4FF2-4665-85BD-071F670BFFAD}">
      <dsp:nvSpPr>
        <dsp:cNvPr id="0" name=""/>
        <dsp:cNvSpPr/>
      </dsp:nvSpPr>
      <dsp:spPr>
        <a:xfrm>
          <a:off x="5657849" y="20183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Нестандартные уроки</a:t>
          </a:r>
          <a:endParaRPr lang="ru-RU" sz="25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57849" y="201839"/>
        <a:ext cx="2571749" cy="1543050"/>
      </dsp:txXfrm>
    </dsp:sp>
    <dsp:sp modelId="{C753C714-959D-4B3D-8813-6437814943F1}">
      <dsp:nvSpPr>
        <dsp:cNvPr id="0" name=""/>
        <dsp:cNvSpPr/>
      </dsp:nvSpPr>
      <dsp:spPr>
        <a:xfrm>
          <a:off x="0" y="2002064"/>
          <a:ext cx="2571749" cy="2322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Чередование занятий с высокой и низкой двигательной активностью</a:t>
          </a:r>
          <a:endParaRPr lang="ru-RU" sz="25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002064"/>
        <a:ext cx="2571749" cy="2322058"/>
      </dsp:txXfrm>
    </dsp:sp>
    <dsp:sp modelId="{7D9322F5-627F-4B87-9B06-CE6B401F4D00}">
      <dsp:nvSpPr>
        <dsp:cNvPr id="0" name=""/>
        <dsp:cNvSpPr/>
      </dsp:nvSpPr>
      <dsp:spPr>
        <a:xfrm>
          <a:off x="2828925" y="2002064"/>
          <a:ext cx="2571749" cy="2322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Простейший навык оказания первой медицинской помощи</a:t>
          </a:r>
          <a:endParaRPr lang="ru-RU" sz="25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8925" y="2002064"/>
        <a:ext cx="2571749" cy="2322058"/>
      </dsp:txXfrm>
    </dsp:sp>
    <dsp:sp modelId="{541E7B82-EDEE-402E-A280-BD45107ABAFD}">
      <dsp:nvSpPr>
        <dsp:cNvPr id="0" name=""/>
        <dsp:cNvSpPr/>
      </dsp:nvSpPr>
      <dsp:spPr>
        <a:xfrm>
          <a:off x="5657849" y="2002064"/>
          <a:ext cx="2571749" cy="2322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Физкультминутки и подвижные перемены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57849" y="2002064"/>
        <a:ext cx="2571749" cy="2322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051DE9-ADBF-4AF3-BB63-9CF90FEFE0C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4ECD5A-89FC-43E0-8321-FE952C228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51DE9-ADBF-4AF3-BB63-9CF90FEFE0C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ECD5A-89FC-43E0-8321-FE952C228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51DE9-ADBF-4AF3-BB63-9CF90FEFE0C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ECD5A-89FC-43E0-8321-FE952C228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51DE9-ADBF-4AF3-BB63-9CF90FEFE0C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ECD5A-89FC-43E0-8321-FE952C2282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51DE9-ADBF-4AF3-BB63-9CF90FEFE0C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ECD5A-89FC-43E0-8321-FE952C2282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5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51DE9-ADBF-4AF3-BB63-9CF90FEFE0C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ECD5A-89FC-43E0-8321-FE952C2282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5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51DE9-ADBF-4AF3-BB63-9CF90FEFE0C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ECD5A-89FC-43E0-8321-FE952C228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5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51DE9-ADBF-4AF3-BB63-9CF90FEFE0C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ECD5A-89FC-43E0-8321-FE952C2282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5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51DE9-ADBF-4AF3-BB63-9CF90FEFE0C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ECD5A-89FC-43E0-8321-FE952C228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0051DE9-ADBF-4AF3-BB63-9CF90FEFE0C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ECD5A-89FC-43E0-8321-FE952C228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5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051DE9-ADBF-4AF3-BB63-9CF90FEFE0C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4ECD5A-89FC-43E0-8321-FE952C2282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5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0051DE9-ADBF-4AF3-BB63-9CF90FEFE0C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4ECD5A-89FC-43E0-8321-FE952C228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 advTm="15000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81898386_qwricfg7dn12fz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6790" y="3284984"/>
            <a:ext cx="2479705" cy="34523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s3img_35148087_450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5156"/>
            <a:ext cx="2569269" cy="3432844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77072"/>
            <a:ext cx="7419600" cy="139675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Здоровьесбережение младших школьников в условиях реализации ФГОС НОО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8965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проведении семейных праздников, спортивных мероприятий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выполнении презентаций и творческих проектов на тему здоровья;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проведении бесед, классных часов о возможном негативном влиянии компьютерных игр, телевидения, рекламы на здоровье человека, вредных привычках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Воплощаем это 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284984"/>
          </a:xfrm>
        </p:spPr>
      </p:pic>
      <p:pic>
        <p:nvPicPr>
          <p:cNvPr id="7" name="Рисунок 6" descr="Фото03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610190"/>
            <a:ext cx="4283968" cy="3247809"/>
          </a:xfrm>
          <a:prstGeom prst="rect">
            <a:avLst/>
          </a:prstGeom>
        </p:spPr>
      </p:pic>
      <p:pic>
        <p:nvPicPr>
          <p:cNvPr id="9" name="Рисунок 8" descr="Фото0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4108" y="0"/>
            <a:ext cx="4289892" cy="3284984"/>
          </a:xfrm>
          <a:prstGeom prst="rect">
            <a:avLst/>
          </a:prstGeom>
        </p:spPr>
      </p:pic>
      <p:pic>
        <p:nvPicPr>
          <p:cNvPr id="10" name="Рисунок 9" descr="Фото04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3016"/>
            <a:ext cx="4674465" cy="3284984"/>
          </a:xfrm>
          <a:prstGeom prst="rect">
            <a:avLst/>
          </a:prstGeom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8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095560">
            <a:off x="6550567" y="5746270"/>
            <a:ext cx="2178922" cy="1743138"/>
          </a:xfrm>
          <a:prstGeom prst="rect">
            <a:avLst/>
          </a:prstGeom>
        </p:spPr>
      </p:pic>
      <p:sp>
        <p:nvSpPr>
          <p:cNvPr id="5" name="Блок-схема: перфолента 4"/>
          <p:cNvSpPr/>
          <p:nvPr/>
        </p:nvSpPr>
        <p:spPr>
          <a:xfrm>
            <a:off x="539552" y="908720"/>
            <a:ext cx="2592288" cy="16561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школе</a:t>
            </a:r>
            <a:endParaRPr lang="ru-RU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188640"/>
            <a:ext cx="2160240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</a:t>
            </a: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07904" y="692696"/>
            <a:ext cx="2160240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светло</a:t>
            </a: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95936" y="1196752"/>
            <a:ext cx="2160240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уютно</a:t>
            </a: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3968" y="1700808"/>
            <a:ext cx="2160240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чисто</a:t>
            </a: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PubOvalCallout"/>
          <p:cNvSpPr>
            <a:spLocks noEditPoints="1" noChangeArrowheads="1"/>
          </p:cNvSpPr>
          <p:nvPr/>
        </p:nvSpPr>
        <p:spPr bwMode="auto">
          <a:xfrm rot="10800000">
            <a:off x="1403648" y="2276872"/>
            <a:ext cx="6746875" cy="4221163"/>
          </a:xfrm>
          <a:custGeom>
            <a:avLst/>
            <a:gdLst>
              <a:gd name="G0" fmla="+- 0 0 0"/>
              <a:gd name="G1" fmla="+- 15130 0 0"/>
              <a:gd name="T0" fmla="*/ 10800 w 21600"/>
              <a:gd name="T1" fmla="*/ 0 h 21600"/>
              <a:gd name="T2" fmla="*/ 0 w 21600"/>
              <a:gd name="T3" fmla="*/ 8105 h 21600"/>
              <a:gd name="T4" fmla="*/ 15130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130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eaLnBrk="1" hangingPunct="1">
              <a:defRPr/>
            </a:pPr>
            <a:endParaRPr lang="ru-RU" dirty="0">
              <a:latin typeface="Verdana" pitchFamily="34" charset="0"/>
            </a:endParaRPr>
          </a:p>
          <a:p>
            <a:pPr algn="l" eaLnBrk="1" hangingPunct="1">
              <a:defRPr/>
            </a:pPr>
            <a:endParaRPr lang="ru-RU" dirty="0">
              <a:latin typeface="Verdana" pitchFamily="34" charset="0"/>
            </a:endParaRPr>
          </a:p>
          <a:p>
            <a:pPr algn="l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температурный режим </a:t>
            </a:r>
          </a:p>
          <a:p>
            <a:pPr algn="l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проветривание помещений</a:t>
            </a:r>
          </a:p>
          <a:p>
            <a:pPr algn="l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освещение</a:t>
            </a:r>
          </a:p>
          <a:p>
            <a:pPr algn="l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соответствие росту школьника классной мебели</a:t>
            </a:r>
          </a:p>
          <a:p>
            <a:pPr algn="l" eaLnBrk="1" hangingPunct="1"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2987824" y="3573016"/>
            <a:ext cx="3579862" cy="65092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Соблюдаются</a:t>
            </a:r>
          </a:p>
          <a:p>
            <a:pPr algn="ctr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гигиенические требования</a:t>
            </a:r>
          </a:p>
        </p:txBody>
      </p:sp>
      <p:sp>
        <p:nvSpPr>
          <p:cNvPr id="24" name="PubOvalCallout"/>
          <p:cNvSpPr>
            <a:spLocks noEditPoints="1" noChangeArrowheads="1"/>
          </p:cNvSpPr>
          <p:nvPr/>
        </p:nvSpPr>
        <p:spPr bwMode="auto">
          <a:xfrm rot="5400000">
            <a:off x="6692106" y="516260"/>
            <a:ext cx="2203450" cy="2700338"/>
          </a:xfrm>
          <a:custGeom>
            <a:avLst/>
            <a:gdLst>
              <a:gd name="G0" fmla="+- 0 0 0"/>
              <a:gd name="G1" fmla="+- 13380 0 0"/>
              <a:gd name="T0" fmla="*/ 10800 w 21600"/>
              <a:gd name="T1" fmla="*/ 0 h 21600"/>
              <a:gd name="T2" fmla="*/ 0 w 21600"/>
              <a:gd name="T3" fmla="*/ 8105 h 21600"/>
              <a:gd name="T4" fmla="*/ 13380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3380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D3F9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vert="eaVert"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100%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завтракают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50-60%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обедают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7308304" y="908720"/>
            <a:ext cx="1584325" cy="720725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Организовано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питание</a:t>
            </a:r>
          </a:p>
        </p:txBody>
      </p:sp>
    </p:spTree>
  </p:cSld>
  <p:clrMapOvr>
    <a:masterClrMapping/>
  </p:clrMapOvr>
  <p:transition spd="med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8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8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  <p:bldP spid="16" grpId="0" animBg="1"/>
      <p:bldP spid="21" grpId="1" animBg="1"/>
      <p:bldP spid="22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2276872"/>
            <a:ext cx="7239000" cy="419584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разноуровневых заданий;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домашние задания;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на выбор;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проекты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 организуют дифференцированную работу. Это: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900"/>
                            </p:stCondLst>
                            <p:childTnLst>
                              <p:par>
                                <p:cTn id="38" presetID="2" presetClass="exit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148064" cy="3861048"/>
          </a:xfrm>
          <a:effectLst>
            <a:softEdge rad="63500"/>
          </a:effectLst>
        </p:spPr>
      </p:pic>
      <p:pic>
        <p:nvPicPr>
          <p:cNvPr id="6" name="Рисунок 5" descr="Фото0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158970"/>
            <a:ext cx="4932040" cy="369903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0225" y="1196752"/>
            <a:ext cx="3533775" cy="200025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1764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образовательные технологии – это системный подход к обучению и воспитанию, построенный на стремлении педагога не нанести ущерб здоровью учащихся</a:t>
            </a:r>
            <a:endParaRPr lang="ru-RU" sz="3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образовательные технологии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2060848"/>
            <a:ext cx="5400600" cy="432048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Присутствие физкультминуток</a:t>
            </a:r>
          </a:p>
          <a:p>
            <a:pPr>
              <a:lnSpc>
                <a:spcPct val="150000"/>
              </a:lnSpc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учебно-познавательной игры</a:t>
            </a:r>
          </a:p>
          <a:p>
            <a:pPr>
              <a:lnSpc>
                <a:spcPct val="150000"/>
              </a:lnSpc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ситуаций взаимопомощи</a:t>
            </a:r>
          </a:p>
          <a:p>
            <a:pPr>
              <a:lnSpc>
                <a:spcPct val="150000"/>
              </a:lnSpc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Необычность подачи учебного материала</a:t>
            </a:r>
          </a:p>
          <a:p>
            <a:pPr>
              <a:lnSpc>
                <a:spcPct val="150000"/>
              </a:lnSpc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2-3 эмоциональных разрядок</a:t>
            </a:r>
          </a:p>
          <a:p>
            <a:pPr>
              <a:lnSpc>
                <a:spcPct val="150000"/>
              </a:lnSpc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 поведения обучающихся</a:t>
            </a:r>
          </a:p>
          <a:p>
            <a:pPr>
              <a:lnSpc>
                <a:spcPct val="150000"/>
              </a:lnSpc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Взаимопроверка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64896" cy="1152128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на  уроке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0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0085" y="4005064"/>
            <a:ext cx="3803915" cy="285293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 noGrp="1"/>
          </p:cNvGraphicFramePr>
          <p:nvPr>
            <p:ph idx="1"/>
          </p:nvPr>
        </p:nvGraphicFramePr>
        <p:xfrm>
          <a:off x="-108520" y="1268760"/>
          <a:ext cx="9649071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37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технологий, применяемые на уроках в начальной школе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89522"/>
            <a:ext cx="6252717" cy="41684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/>
          <a:lstStyle/>
          <a:p>
            <a:pPr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Главное в жизни - это здоровье! 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попробуй понять и принять!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Главная ценность - это здоровье!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не купить, но легко потерять!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92696"/>
            <a:ext cx="4402832" cy="56319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и здоровье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Школа является особым образовательным пространством, в рамках которого происходит не только формирование социально адаптированной личности, ее профессиональное и гражданское самоопределение, но и формируется самая важная, базовая характеристика, обеспечивающая реализацию всех остальных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97816">
            <a:off x="4760958" y="1885172"/>
            <a:ext cx="4058854" cy="304414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91880" y="5877272"/>
            <a:ext cx="5508104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sz="4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3561142_0_1ba94_659ffa18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200800" cy="54006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484784"/>
            <a:ext cx="5040560" cy="518457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Компьютерные игры</a:t>
            </a:r>
            <a:endParaRPr lang="ru-RU" sz="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Малоподвижный образ жизни</a:t>
            </a:r>
          </a:p>
          <a:p>
            <a:pPr algn="just"/>
            <a:endParaRPr lang="ru-RU" sz="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Экологические проблемы</a:t>
            </a:r>
          </a:p>
          <a:p>
            <a:pPr algn="just"/>
            <a:endParaRPr lang="ru-RU" sz="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Эпидемии болезней</a:t>
            </a:r>
          </a:p>
          <a:p>
            <a:pPr algn="just"/>
            <a:endParaRPr lang="ru-RU" sz="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Нервные потрясения, стрессы</a:t>
            </a:r>
          </a:p>
          <a:p>
            <a:pPr algn="just"/>
            <a:endParaRPr lang="ru-RU" sz="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Психические нагрузки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967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Факторы, влияющие на  здоровье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учащихся  начальной  школы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hicos-inten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340768"/>
            <a:ext cx="3552394" cy="2664296"/>
          </a:xfrm>
          <a:prstGeom prst="rect">
            <a:avLst/>
          </a:prstGeom>
        </p:spPr>
      </p:pic>
      <p:pic>
        <p:nvPicPr>
          <p:cNvPr id="6" name="Рисунок 5" descr="zl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131078"/>
            <a:ext cx="3635896" cy="2726922"/>
          </a:xfrm>
          <a:prstGeom prst="rect">
            <a:avLst/>
          </a:prstGeom>
        </p:spPr>
      </p:pic>
    </p:spTree>
  </p:cSld>
  <p:clrMapOvr>
    <a:masterClrMapping/>
  </p:clrMapOvr>
  <p:transition spd="med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71800" y="188640"/>
            <a:ext cx="32403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со здоровьем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204864"/>
            <a:ext cx="33843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Трудности в учении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221088"/>
            <a:ext cx="244827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концентрации внимания, памяти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4221088"/>
            <a:ext cx="237626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Школьные страхи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4221088"/>
            <a:ext cx="223224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Боязнь ответа у доски, закрытость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283968" y="1772816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355976" y="3573016"/>
            <a:ext cx="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835696" y="3573016"/>
            <a:ext cx="1512168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48064" y="3573016"/>
            <a:ext cx="2232248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3285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Ключевая задача ФГОС - формирование у учащихся умений самообучения, самовоспитания, саморазвития.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Предусматривается развитие у учащихся универсальных учебных действий, как средств самостоятельного приобретения в течение жизни знаний о здоровом образе жизни.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работоспособности на уроках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уровня заболеваемость учащихся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школьнику возможности сохранения здоровья на период обучения в школе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учащихся знаний, умений и навыков по здоровому образу жизни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задачи</a:t>
            </a:r>
            <a:endParaRPr lang="ru-RU" sz="4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единстве и взаимовлиянии различных видов здоровья человека: физического, нравственного, социально-психологического;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 влиянии нравственности человека на состояние его здоровья;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об оздоровительном влиянии природы на человека;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2101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даём элементарные представления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826768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пониманием важности физической культуры и спорта для здоровья человека, его  образования, труда и творчества;</a:t>
            </a:r>
          </a:p>
          <a:p>
            <a:pPr lvl="0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знанием и выполнением санитарно-гигиенических правил, соблюдением режима дня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Работаем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TAIL_PICTURE__75985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052736"/>
            <a:ext cx="3240360" cy="2428564"/>
          </a:xfrm>
          <a:prstGeom prst="rect">
            <a:avLst/>
          </a:prstGeom>
        </p:spPr>
      </p:pic>
      <p:pic>
        <p:nvPicPr>
          <p:cNvPr id="7" name="Рисунок 6" descr="detskiy-immunitet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645024"/>
            <a:ext cx="4078224" cy="2962656"/>
          </a:xfrm>
          <a:prstGeom prst="rect">
            <a:avLst/>
          </a:prstGeo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Прививаем интерес к прогулкам на природе, подвижным играм, участию в спортивных соревнованиях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ото0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204864"/>
            <a:ext cx="5472608" cy="410445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</TotalTime>
  <Words>427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Здоровьесбережение младших школьников в условиях реализации ФГОС НОО  </vt:lpstr>
      <vt:lpstr>Слайд 2</vt:lpstr>
      <vt:lpstr>Факторы, влияющие на  здоровье учащихся  начальной  школы </vt:lpstr>
      <vt:lpstr>Слайд 4</vt:lpstr>
      <vt:lpstr>Слайд 5</vt:lpstr>
      <vt:lpstr>Основные задачи</vt:lpstr>
      <vt:lpstr> Мы даём элементарные представления </vt:lpstr>
      <vt:lpstr>Работаем</vt:lpstr>
      <vt:lpstr>Слайд 9</vt:lpstr>
      <vt:lpstr>Воплощаем это : </vt:lpstr>
      <vt:lpstr>Слайд 11</vt:lpstr>
      <vt:lpstr>Слайд 12</vt:lpstr>
      <vt:lpstr>Учителя организуют дифференцированную работу. Это:</vt:lpstr>
      <vt:lpstr>Формы работы</vt:lpstr>
      <vt:lpstr>Слайд 15</vt:lpstr>
      <vt:lpstr>Здоровьесберегающие образовательные технологии</vt:lpstr>
      <vt:lpstr>Условия здоровьесбережения  на  уроке:</vt:lpstr>
      <vt:lpstr> Элементы здоровьесберегающих технологий, применяемые на уроках в начальной школе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Здоровьесбережение в начальной школе в условиях реализации ФГОС НОО</dc:title>
  <dc:creator>Админ</dc:creator>
  <cp:lastModifiedBy>Админ</cp:lastModifiedBy>
  <cp:revision>56</cp:revision>
  <dcterms:created xsi:type="dcterms:W3CDTF">2015-01-04T13:58:48Z</dcterms:created>
  <dcterms:modified xsi:type="dcterms:W3CDTF">2015-01-10T08:59:38Z</dcterms:modified>
</cp:coreProperties>
</file>