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sldIdLst>
    <p:sldId id="265" r:id="rId2"/>
    <p:sldId id="266" r:id="rId3"/>
    <p:sldId id="267" r:id="rId4"/>
    <p:sldId id="282" r:id="rId5"/>
    <p:sldId id="268" r:id="rId6"/>
    <p:sldId id="269" r:id="rId7"/>
    <p:sldId id="286" r:id="rId8"/>
    <p:sldId id="288" r:id="rId9"/>
    <p:sldId id="289" r:id="rId10"/>
    <p:sldId id="290" r:id="rId11"/>
    <p:sldId id="271" r:id="rId12"/>
    <p:sldId id="287" r:id="rId13"/>
    <p:sldId id="272" r:id="rId14"/>
    <p:sldId id="279" r:id="rId15"/>
    <p:sldId id="274" r:id="rId16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3300"/>
    <a:srgbClr val="9966FF"/>
    <a:srgbClr val="97199A"/>
    <a:srgbClr val="8A266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68" autoAdjust="0"/>
    <p:restoredTop sz="94660"/>
  </p:normalViewPr>
  <p:slideViewPr>
    <p:cSldViewPr>
      <p:cViewPr varScale="1">
        <p:scale>
          <a:sx n="69" d="100"/>
          <a:sy n="69" d="100"/>
        </p:scale>
        <p:origin x="-384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48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68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09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40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0B71F-CA69-455D-A7F6-FB8061554D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5B8DD-5180-4F74-BF19-D4A58B62E6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AFB1D-BF02-496C-B81F-5A36B1D18C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DE847-A0B8-42E5-BB54-F1F7994E4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70C1E-5209-45FD-ADCE-AD5EBDBE2E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C00B1-9677-4098-A4B4-BC23582C39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1E472-BA31-4177-95FC-643B2FC1B2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138A2-932C-4675-ABA2-BBCD21FE2A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335BB-C5AC-4889-BB26-EE217B5901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83009-7C41-41FF-9D1D-7B5FF74DD7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1171D-B878-4615-A4E3-D438818C69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3244467-C2E6-4E02-8D1E-6B558A53AF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142844" y="142852"/>
            <a:ext cx="3652260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dirty="0">
                <a:solidFill>
                  <a:srgbClr val="000000"/>
                </a:solidFill>
                <a:latin typeface="Garamond" pitchFamily="16" charset="0"/>
              </a:rPr>
              <a:t>Омлет с крапивой</a:t>
            </a:r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285720" y="857232"/>
            <a:ext cx="4786346" cy="23514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u="sng" dirty="0">
                <a:solidFill>
                  <a:srgbClr val="000000"/>
                </a:solidFill>
                <a:latin typeface="Garamond" pitchFamily="16" charset="0"/>
              </a:rPr>
              <a:t>Ингредиенты на 2 порции:</a:t>
            </a:r>
            <a:br>
              <a:rPr lang="ru-RU" u="sng" dirty="0">
                <a:solidFill>
                  <a:srgbClr val="000000"/>
                </a:solidFill>
                <a:latin typeface="Garamond" pitchFamily="16" charset="0"/>
              </a:rPr>
            </a:br>
            <a:r>
              <a:rPr lang="ru-RU" dirty="0">
                <a:solidFill>
                  <a:srgbClr val="000000"/>
                </a:solidFill>
                <a:latin typeface="Garamond" pitchFamily="16" charset="0"/>
              </a:rPr>
              <a:t>2 яйца</a:t>
            </a:r>
            <a:br>
              <a:rPr lang="ru-RU" dirty="0">
                <a:solidFill>
                  <a:srgbClr val="000000"/>
                </a:solidFill>
                <a:latin typeface="Garamond" pitchFamily="16" charset="0"/>
              </a:rPr>
            </a:br>
            <a:r>
              <a:rPr lang="ru-RU" dirty="0">
                <a:solidFill>
                  <a:srgbClr val="000000"/>
                </a:solidFill>
                <a:latin typeface="Garamond" pitchFamily="16" charset="0"/>
              </a:rPr>
              <a:t>1/2 стакана молока</a:t>
            </a:r>
            <a:br>
              <a:rPr lang="ru-RU" dirty="0">
                <a:solidFill>
                  <a:srgbClr val="000000"/>
                </a:solidFill>
                <a:latin typeface="Garamond" pitchFamily="16" charset="0"/>
              </a:rPr>
            </a:br>
            <a:r>
              <a:rPr lang="ru-RU" dirty="0">
                <a:solidFill>
                  <a:srgbClr val="000000"/>
                </a:solidFill>
                <a:latin typeface="Garamond" pitchFamily="16" charset="0"/>
              </a:rPr>
              <a:t>пучок крапивы, </a:t>
            </a:r>
            <a:r>
              <a:rPr lang="ru-RU" dirty="0" smtClean="0">
                <a:solidFill>
                  <a:srgbClr val="000000"/>
                </a:solidFill>
                <a:latin typeface="Garamond" pitchFamily="16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Garamond" pitchFamily="16" charset="0"/>
              </a:rPr>
              <a:t>понадобятся только листья</a:t>
            </a:r>
            <a:br>
              <a:rPr lang="ru-RU" dirty="0">
                <a:solidFill>
                  <a:srgbClr val="000000"/>
                </a:solidFill>
                <a:latin typeface="Garamond" pitchFamily="16" charset="0"/>
              </a:rPr>
            </a:br>
            <a:r>
              <a:rPr lang="ru-RU" dirty="0">
                <a:solidFill>
                  <a:srgbClr val="000000"/>
                </a:solidFill>
                <a:latin typeface="Garamond" pitchFamily="16" charset="0"/>
              </a:rPr>
              <a:t>2 ч.ложки кунжута</a:t>
            </a:r>
            <a:br>
              <a:rPr lang="ru-RU" dirty="0">
                <a:solidFill>
                  <a:srgbClr val="000000"/>
                </a:solidFill>
                <a:latin typeface="Garamond" pitchFamily="16" charset="0"/>
              </a:rPr>
            </a:br>
            <a:r>
              <a:rPr lang="ru-RU" dirty="0">
                <a:solidFill>
                  <a:srgbClr val="000000"/>
                </a:solidFill>
                <a:latin typeface="Garamond" pitchFamily="16" charset="0"/>
              </a:rPr>
              <a:t>соль</a:t>
            </a:r>
            <a:br>
              <a:rPr lang="ru-RU" dirty="0">
                <a:solidFill>
                  <a:srgbClr val="000000"/>
                </a:solidFill>
                <a:latin typeface="Garamond" pitchFamily="16" charset="0"/>
              </a:rPr>
            </a:br>
            <a:r>
              <a:rPr lang="ru-RU" dirty="0">
                <a:solidFill>
                  <a:srgbClr val="000000"/>
                </a:solidFill>
                <a:latin typeface="Garamond" pitchFamily="16" charset="0"/>
              </a:rPr>
              <a:t>молотые специи</a:t>
            </a:r>
            <a:br>
              <a:rPr lang="ru-RU" dirty="0">
                <a:solidFill>
                  <a:srgbClr val="000000"/>
                </a:solidFill>
                <a:latin typeface="Garamond" pitchFamily="16" charset="0"/>
              </a:rPr>
            </a:br>
            <a:r>
              <a:rPr lang="ru-RU" dirty="0">
                <a:solidFill>
                  <a:srgbClr val="000000"/>
                </a:solidFill>
                <a:latin typeface="Garamond" pitchFamily="16" charset="0"/>
              </a:rPr>
              <a:t>растительное масло </a:t>
            </a: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42852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429000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386114"/>
            <a:ext cx="4143404" cy="3107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14480" y="714356"/>
            <a:ext cx="5806696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dirty="0" smtClean="0">
                <a:solidFill>
                  <a:srgbClr val="000000"/>
                </a:solidFill>
                <a:latin typeface="Garamond" pitchFamily="16" charset="0"/>
              </a:rPr>
              <a:t>«Весенний» </a:t>
            </a:r>
            <a:r>
              <a:rPr lang="ru-RU" sz="3600" dirty="0">
                <a:solidFill>
                  <a:srgbClr val="000000"/>
                </a:solidFill>
                <a:latin typeface="Garamond" pitchFamily="16" charset="0"/>
              </a:rPr>
              <a:t>салат с </a:t>
            </a:r>
            <a:r>
              <a:rPr lang="ru-RU" sz="3600" dirty="0" smtClean="0">
                <a:solidFill>
                  <a:srgbClr val="000000"/>
                </a:solidFill>
                <a:latin typeface="Garamond" pitchFamily="16" charset="0"/>
              </a:rPr>
              <a:t>цикорием</a:t>
            </a:r>
            <a:endParaRPr lang="ru-RU" sz="3600" dirty="0">
              <a:solidFill>
                <a:srgbClr val="000000"/>
              </a:solidFill>
              <a:latin typeface="Garamond" pitchFamily="16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14480" y="1928802"/>
            <a:ext cx="2143140" cy="31415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u="sng" dirty="0" smtClean="0">
                <a:solidFill>
                  <a:srgbClr val="000000"/>
                </a:solidFill>
                <a:latin typeface="Garamond" pitchFamily="16" charset="0"/>
              </a:rPr>
              <a:t>Ингредиенты: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 smtClean="0">
                <a:solidFill>
                  <a:srgbClr val="000000"/>
                </a:solidFill>
                <a:latin typeface="Garamond" pitchFamily="16" charset="0"/>
              </a:rPr>
              <a:t>Пучок  молодых листьев цикория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 smtClean="0">
                <a:solidFill>
                  <a:srgbClr val="000000"/>
                </a:solidFill>
                <a:latin typeface="Garamond" pitchFamily="16" charset="0"/>
              </a:rPr>
              <a:t>Пучок зеленого лука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 smtClean="0">
                <a:solidFill>
                  <a:srgbClr val="000000"/>
                </a:solidFill>
                <a:latin typeface="Garamond" pitchFamily="16" charset="0"/>
              </a:rPr>
              <a:t>1 небольшой огурец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 smtClean="0">
                <a:solidFill>
                  <a:srgbClr val="000000"/>
                </a:solidFill>
                <a:latin typeface="Garamond" pitchFamily="16" charset="0"/>
              </a:rPr>
              <a:t>10 редисок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 smtClean="0">
                <a:solidFill>
                  <a:srgbClr val="000000"/>
                </a:solidFill>
                <a:latin typeface="Garamond" pitchFamily="16" charset="0"/>
              </a:rPr>
              <a:t>1 ст. ложка измельченного зеленого лука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 smtClean="0">
                <a:solidFill>
                  <a:srgbClr val="000000"/>
                </a:solidFill>
                <a:latin typeface="Garamond" pitchFamily="16" charset="0"/>
              </a:rPr>
              <a:t>0,5 ст. сметаны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 smtClean="0">
                <a:solidFill>
                  <a:srgbClr val="000000"/>
                </a:solidFill>
                <a:latin typeface="Garamond" pitchFamily="16" charset="0"/>
              </a:rPr>
              <a:t>Соль </a:t>
            </a:r>
            <a:endParaRPr lang="ru-RU" sz="1600" dirty="0">
              <a:solidFill>
                <a:srgbClr val="000000"/>
              </a:solidFill>
              <a:latin typeface="Garamond" pitchFamily="16" charset="0"/>
            </a:endParaRPr>
          </a:p>
        </p:txBody>
      </p:sp>
      <p:pic>
        <p:nvPicPr>
          <p:cNvPr id="65538" name="Picture 2" descr="http://www.cooksa.ru/upload/recipes/images/recipes7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1714488"/>
            <a:ext cx="5033217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526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3500430" y="357166"/>
            <a:ext cx="1996357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dirty="0" smtClean="0">
                <a:ln>
                  <a:solidFill>
                    <a:srgbClr val="003300"/>
                  </a:solidFill>
                </a:ln>
                <a:latin typeface="Garamond" pitchFamily="18" charset="0"/>
              </a:rPr>
              <a:t>СНЫТЬ</a:t>
            </a:r>
            <a:endParaRPr lang="ru-RU" sz="4000" dirty="0">
              <a:ln>
                <a:solidFill>
                  <a:srgbClr val="003300"/>
                </a:solidFill>
              </a:ln>
              <a:latin typeface="Garamond" pitchFamily="18" charset="0"/>
            </a:endParaRPr>
          </a:p>
        </p:txBody>
      </p:sp>
      <p:sp>
        <p:nvSpPr>
          <p:cNvPr id="20487" name="Rectangle 6"/>
          <p:cNvSpPr>
            <a:spLocks noChangeArrowheads="1"/>
          </p:cNvSpPr>
          <p:nvPr/>
        </p:nvSpPr>
        <p:spPr bwMode="auto">
          <a:xfrm>
            <a:off x="2000232" y="1357298"/>
            <a:ext cx="2571768" cy="424949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u="sng" dirty="0" smtClean="0">
                <a:solidFill>
                  <a:srgbClr val="000000"/>
                </a:solidFill>
                <a:latin typeface="Garamond" pitchFamily="16" charset="0"/>
              </a:rPr>
              <a:t>Применение в медицине</a:t>
            </a:r>
            <a:r>
              <a:rPr lang="ru-RU" dirty="0" smtClean="0">
                <a:solidFill>
                  <a:srgbClr val="000000"/>
                </a:solidFill>
                <a:latin typeface="Garamond" pitchFamily="16" charset="0"/>
              </a:rPr>
              <a:t>: как </a:t>
            </a:r>
            <a:r>
              <a:rPr lang="ru-RU" dirty="0">
                <a:solidFill>
                  <a:srgbClr val="000000"/>
                </a:solidFill>
                <a:latin typeface="Garamond" pitchFamily="16" charset="0"/>
              </a:rPr>
              <a:t>правило, используют сухие или свежие листья и корневище растения, из которых делают настои, компрессы, выжимают сок. Растение оказывает мочегонное, противовоспалительное, болеутоляющее, витаминное, общеукрепляющее, противогипоксическое действие.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526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266" name="Picture 2" descr="http://samsebelekar.ru/travi/1269501727_sni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285860"/>
            <a:ext cx="3571875" cy="4762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526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714480" y="785794"/>
            <a:ext cx="6643734" cy="13256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u="sng" dirty="0" smtClean="0">
                <a:solidFill>
                  <a:srgbClr val="000000"/>
                </a:solidFill>
                <a:latin typeface="Garamond" pitchFamily="16" charset="0"/>
              </a:rPr>
              <a:t>Использование в кулинарии: </a:t>
            </a:r>
            <a:r>
              <a:rPr lang="ru-RU" sz="2000" dirty="0" smtClean="0">
                <a:solidFill>
                  <a:srgbClr val="000000"/>
                </a:solidFill>
                <a:latin typeface="Garamond" pitchFamily="16" charset="0"/>
              </a:rPr>
              <a:t>Свежую зелень </a:t>
            </a:r>
            <a:r>
              <a:rPr lang="ru-RU" sz="2000" dirty="0">
                <a:solidFill>
                  <a:srgbClr val="000000"/>
                </a:solidFill>
                <a:latin typeface="Garamond" pitchFamily="16" charset="0"/>
              </a:rPr>
              <a:t>добавляют в супы, щи, окрошки, салаты, борщи вместо капусты, а также маринуют, солят, заквашивают, сушат и используют для придания блюдам своеобразного аромата. </a:t>
            </a:r>
          </a:p>
        </p:txBody>
      </p:sp>
      <p:pic>
        <p:nvPicPr>
          <p:cNvPr id="7170" name="Picture 2" descr="http://cs308917.vk.me/v308917408/76d3/9CS7swg6cB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2285992"/>
            <a:ext cx="4762500" cy="3571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1928794" y="214290"/>
            <a:ext cx="7047420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dirty="0" smtClean="0">
                <a:solidFill>
                  <a:srgbClr val="000000"/>
                </a:solidFill>
                <a:latin typeface="Garamond" pitchFamily="18" charset="0"/>
              </a:rPr>
              <a:t>Щи постные со снытью и крапивой</a:t>
            </a:r>
            <a:endParaRPr lang="ru-RU" sz="3600" dirty="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43108" y="928670"/>
            <a:ext cx="3786214" cy="13256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u="sng" dirty="0" smtClean="0">
                <a:solidFill>
                  <a:srgbClr val="000000"/>
                </a:solidFill>
                <a:latin typeface="Garamond" pitchFamily="16" charset="0"/>
              </a:rPr>
              <a:t>Ингредиенты: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Garamond" pitchFamily="16" charset="0"/>
              </a:rPr>
              <a:t>Молодые листья сныти и крапивы – 100 г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Garamond" pitchFamily="16" charset="0"/>
              </a:rPr>
              <a:t>Гречневая крупа (ядрица) – 100 г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Garamond" pitchFamily="16" charset="0"/>
              </a:rPr>
              <a:t>Лук репчатый – 50 г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Garamond" pitchFamily="16" charset="0"/>
              </a:rPr>
              <a:t>Соль по вкусу</a:t>
            </a:r>
            <a:endParaRPr lang="ru-RU" dirty="0" smtClean="0">
              <a:solidFill>
                <a:srgbClr val="000000"/>
              </a:solidFill>
              <a:latin typeface="Garamond" pitchFamily="16" charset="0"/>
            </a:endParaRPr>
          </a:p>
        </p:txBody>
      </p:sp>
      <p:pic>
        <p:nvPicPr>
          <p:cNvPr id="9218" name="Picture 2" descr="Щи зелены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2357430"/>
            <a:ext cx="5930453" cy="3973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7526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2071670" y="1071546"/>
            <a:ext cx="6286516" cy="452649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Garamond" pitchFamily="16" charset="0"/>
              </a:rPr>
              <a:t>Мы </a:t>
            </a:r>
            <a:r>
              <a:rPr lang="ru-RU" sz="2400" dirty="0">
                <a:solidFill>
                  <a:srgbClr val="000000"/>
                </a:solidFill>
                <a:latin typeface="Garamond" pitchFamily="16" charset="0"/>
              </a:rPr>
              <a:t>употребляем пищу из магазинов и рынков, и редко имеем возможность порадовать себя дикорастущими растениями, огромное количество которых растут рядом с нами, на приусадебных участках, дачах, лесах. Не зная об их большой пользе для нашего организма, особенно весной, неограниченное количество даров природы остается нами незамеченным благодаря индустриальному прогрессу. Надеемся, что наши советы и рецепты помогут вам воспользоваться преимуществами дикорастущих растений.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526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714744" y="285728"/>
            <a:ext cx="1643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rgbClr val="003300"/>
                </a:solidFill>
                <a:latin typeface="Garamond" pitchFamily="16" charset="0"/>
              </a:rPr>
              <a:t>Вывод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1071538" y="214290"/>
            <a:ext cx="5648340" cy="105249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800" i="1" dirty="0">
                <a:solidFill>
                  <a:srgbClr val="003300"/>
                </a:solidFill>
                <a:latin typeface="Garamond" pitchFamily="16" charset="0"/>
              </a:rPr>
              <a:t>Спасибо за внимание!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526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1857364"/>
            <a:ext cx="5429288" cy="4071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559" name="Rectangle 6"/>
          <p:cNvSpPr>
            <a:spLocks noChangeArrowheads="1"/>
          </p:cNvSpPr>
          <p:nvPr/>
        </p:nvSpPr>
        <p:spPr bwMode="auto">
          <a:xfrm>
            <a:off x="4143372" y="1142984"/>
            <a:ext cx="4405322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i="1" dirty="0">
                <a:solidFill>
                  <a:srgbClr val="008000"/>
                </a:solidFill>
                <a:latin typeface="Garamond" pitchFamily="16" charset="0"/>
              </a:rPr>
              <a:t>Приятного аппетита!</a:t>
            </a:r>
            <a:r>
              <a:rPr lang="ru-RU" sz="3600" i="1" dirty="0">
                <a:solidFill>
                  <a:srgbClr val="008000"/>
                </a:solidFill>
              </a:rPr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1714480" y="214290"/>
            <a:ext cx="7043758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800" dirty="0">
                <a:solidFill>
                  <a:srgbClr val="000000"/>
                </a:solidFill>
                <a:latin typeface="Garamond" pitchFamily="16" charset="0"/>
              </a:rPr>
              <a:t>Вот и готово!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1285860"/>
            <a:ext cx="6429420" cy="4822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7526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3000364" y="357166"/>
            <a:ext cx="4027362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dirty="0" smtClean="0">
                <a:ln>
                  <a:solidFill>
                    <a:srgbClr val="003300"/>
                  </a:solidFill>
                </a:ln>
                <a:solidFill>
                  <a:srgbClr val="00B050"/>
                </a:solidFill>
                <a:latin typeface="Garamond" pitchFamily="18" charset="0"/>
              </a:rPr>
              <a:t>ПОДОРОЖНИК</a:t>
            </a:r>
            <a:endParaRPr lang="ru-RU" sz="4000" dirty="0">
              <a:ln>
                <a:solidFill>
                  <a:srgbClr val="003300"/>
                </a:solidFill>
              </a:ln>
              <a:solidFill>
                <a:srgbClr val="00B050"/>
              </a:solidFill>
              <a:latin typeface="Garamond" pitchFamily="18" charset="0"/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428736"/>
            <a:ext cx="3228975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1785918" y="1714488"/>
            <a:ext cx="3571900" cy="378783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u="sng" dirty="0" smtClean="0">
                <a:solidFill>
                  <a:srgbClr val="000000"/>
                </a:solidFill>
                <a:latin typeface="Garamond" pitchFamily="16" charset="0"/>
              </a:rPr>
              <a:t>Лекарственные свойства: </a:t>
            </a:r>
            <a:r>
              <a:rPr lang="ru-RU" sz="2000" dirty="0" smtClean="0">
                <a:solidFill>
                  <a:srgbClr val="000000"/>
                </a:solidFill>
                <a:latin typeface="Garamond" pitchFamily="16" charset="0"/>
              </a:rPr>
              <a:t>листья подорожника применяются при ранениях, ушибах, ожогах. Он обладает хорошим противовоспалительным свойством. Используется при лечении бронхита, коклюша, бронхиальной астмы, туберкулеза легких. Эффективен в лечении язвенных болезней желудка, хронических гастритов.</a:t>
            </a:r>
            <a:endParaRPr lang="ru-RU" sz="2000" dirty="0">
              <a:solidFill>
                <a:srgbClr val="000000"/>
              </a:solidFill>
              <a:latin typeface="Garamond" pitchFamily="1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7526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526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928794" y="1785926"/>
            <a:ext cx="3214710" cy="369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 smtClean="0">
                <a:solidFill>
                  <a:srgbClr val="000000"/>
                </a:solidFill>
                <a:latin typeface="Garamond" pitchFamily="16" charset="0"/>
              </a:rPr>
              <a:t>Подорожник </a:t>
            </a:r>
            <a:r>
              <a:rPr lang="ru-RU" dirty="0">
                <a:solidFill>
                  <a:srgbClr val="000000"/>
                </a:solidFill>
                <a:latin typeface="Garamond" pitchFamily="16" charset="0"/>
              </a:rPr>
              <a:t>можно класть в банки при мариновании помидоров и огурцов, </a:t>
            </a:r>
            <a:r>
              <a:rPr lang="ru-RU" dirty="0" smtClean="0">
                <a:solidFill>
                  <a:srgbClr val="000000"/>
                </a:solidFill>
                <a:latin typeface="Garamond" pitchFamily="16" charset="0"/>
              </a:rPr>
              <a:t>он </a:t>
            </a:r>
            <a:r>
              <a:rPr lang="ru-RU" dirty="0">
                <a:solidFill>
                  <a:srgbClr val="000000"/>
                </a:solidFill>
                <a:latin typeface="Garamond" pitchFamily="16" charset="0"/>
              </a:rPr>
              <a:t>придаст им невероятный вкус лета. Также листья </a:t>
            </a:r>
            <a:r>
              <a:rPr lang="ru-RU" dirty="0" smtClean="0">
                <a:solidFill>
                  <a:srgbClr val="000000"/>
                </a:solidFill>
                <a:latin typeface="Garamond" pitchFamily="16" charset="0"/>
              </a:rPr>
              <a:t>подорожника нашли </a:t>
            </a:r>
            <a:r>
              <a:rPr lang="ru-RU" dirty="0">
                <a:solidFill>
                  <a:srgbClr val="000000"/>
                </a:solidFill>
                <a:latin typeface="Garamond" pitchFamily="16" charset="0"/>
              </a:rPr>
              <a:t>применение </a:t>
            </a:r>
            <a:r>
              <a:rPr lang="ru-RU" dirty="0" smtClean="0">
                <a:solidFill>
                  <a:srgbClr val="000000"/>
                </a:solidFill>
                <a:latin typeface="Garamond" pitchFamily="16" charset="0"/>
              </a:rPr>
              <a:t>в </a:t>
            </a:r>
            <a:r>
              <a:rPr lang="ru-RU" dirty="0">
                <a:solidFill>
                  <a:srgbClr val="000000"/>
                </a:solidFill>
                <a:latin typeface="Garamond" pitchFamily="16" charset="0"/>
              </a:rPr>
              <a:t>заправке для щей </a:t>
            </a:r>
            <a:r>
              <a:rPr lang="ru-RU" dirty="0" smtClean="0">
                <a:solidFill>
                  <a:srgbClr val="000000"/>
                </a:solidFill>
                <a:latin typeface="Garamond" pitchFamily="16" charset="0"/>
              </a:rPr>
              <a:t>и </a:t>
            </a:r>
            <a:r>
              <a:rPr lang="ru-RU" dirty="0">
                <a:solidFill>
                  <a:srgbClr val="000000"/>
                </a:solidFill>
                <a:latin typeface="Garamond" pitchFamily="16" charset="0"/>
              </a:rPr>
              <a:t>борщей. Можно использовать листья подорожника при приготовлении </a:t>
            </a:r>
            <a:r>
              <a:rPr lang="ru-RU" dirty="0" smtClean="0">
                <a:solidFill>
                  <a:srgbClr val="000000"/>
                </a:solidFill>
                <a:latin typeface="Garamond" pitchFamily="16" charset="0"/>
              </a:rPr>
              <a:t>голубцов, котлет, салатов, запеканок, омлетов и пюре.</a:t>
            </a:r>
            <a:endParaRPr lang="ru-RU" dirty="0">
              <a:solidFill>
                <a:srgbClr val="000000"/>
              </a:solidFill>
              <a:latin typeface="Garamond" pitchFamily="16" charset="0"/>
            </a:endParaRPr>
          </a:p>
        </p:txBody>
      </p:sp>
      <p:pic>
        <p:nvPicPr>
          <p:cNvPr id="1026" name="Picture 2" descr="http://www.7dach.ru/image/600/06/98/75/2015/06/11/330d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642918"/>
            <a:ext cx="3262335" cy="5592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928794" y="1000108"/>
            <a:ext cx="30235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u="sng" dirty="0" smtClean="0">
                <a:solidFill>
                  <a:srgbClr val="000000"/>
                </a:solidFill>
                <a:latin typeface="Garamond" pitchFamily="16" charset="0"/>
              </a:rPr>
              <a:t>Применение в кулинарии</a:t>
            </a:r>
            <a:r>
              <a:rPr lang="ru-RU" u="sng" dirty="0" smtClean="0">
                <a:solidFill>
                  <a:srgbClr val="000000"/>
                </a:solidFill>
                <a:latin typeface="Garamond" pitchFamily="16" charset="0"/>
              </a:rPr>
              <a:t>:</a:t>
            </a:r>
            <a:r>
              <a:rPr lang="ru-RU" dirty="0" smtClean="0">
                <a:solidFill>
                  <a:srgbClr val="000000"/>
                </a:solidFill>
                <a:latin typeface="Garamond" pitchFamily="16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1928794" y="428604"/>
            <a:ext cx="6471941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dirty="0">
                <a:solidFill>
                  <a:srgbClr val="000000"/>
                </a:solidFill>
                <a:latin typeface="Garamond" pitchFamily="16" charset="0"/>
              </a:rPr>
              <a:t>Весенний салат с подорожником</a:t>
            </a: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1714480" y="1857364"/>
            <a:ext cx="3071834" cy="286450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u="sng" dirty="0" smtClean="0">
                <a:solidFill>
                  <a:srgbClr val="000000"/>
                </a:solidFill>
                <a:latin typeface="Garamond" pitchFamily="16" charset="0"/>
              </a:rPr>
              <a:t>Ингредиенты</a:t>
            </a:r>
            <a:r>
              <a:rPr lang="ru-RU" dirty="0" smtClean="0">
                <a:solidFill>
                  <a:srgbClr val="000000"/>
                </a:solidFill>
                <a:latin typeface="Garamond" pitchFamily="16" charset="0"/>
              </a:rPr>
              <a:t>:</a:t>
            </a:r>
            <a:endParaRPr lang="ru-RU" dirty="0">
              <a:solidFill>
                <a:srgbClr val="000000"/>
              </a:solidFill>
              <a:latin typeface="Garamond" pitchFamily="16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>
                <a:solidFill>
                  <a:srgbClr val="000000"/>
                </a:solidFill>
                <a:latin typeface="Garamond" pitchFamily="16" charset="0"/>
              </a:rPr>
              <a:t>Пучок листового салата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>
                <a:solidFill>
                  <a:srgbClr val="000000"/>
                </a:solidFill>
                <a:latin typeface="Garamond" pitchFamily="16" charset="0"/>
              </a:rPr>
              <a:t>7-8 листиков подорожника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>
                <a:solidFill>
                  <a:srgbClr val="000000"/>
                </a:solidFill>
                <a:latin typeface="Garamond" pitchFamily="16" charset="0"/>
              </a:rPr>
              <a:t>2 помидора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>
                <a:solidFill>
                  <a:srgbClr val="000000"/>
                </a:solidFill>
                <a:latin typeface="Garamond" pitchFamily="16" charset="0"/>
              </a:rPr>
              <a:t>1 огурец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>
                <a:solidFill>
                  <a:srgbClr val="000000"/>
                </a:solidFill>
                <a:latin typeface="Garamond" pitchFamily="16" charset="0"/>
              </a:rPr>
              <a:t>Пучок зеленого лука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>
                <a:solidFill>
                  <a:srgbClr val="000000"/>
                </a:solidFill>
                <a:latin typeface="Garamond" pitchFamily="16" charset="0"/>
              </a:rPr>
              <a:t>2 столовых ложки густого орехового молока или оливкового масла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>
                <a:solidFill>
                  <a:srgbClr val="000000"/>
                </a:solidFill>
                <a:latin typeface="Garamond" pitchFamily="16" charset="0"/>
              </a:rPr>
              <a:t>Специи по вкусу 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357298"/>
            <a:ext cx="4419600" cy="4361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7526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3286116" y="357166"/>
            <a:ext cx="2264059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dirty="0" smtClean="0">
                <a:ln>
                  <a:solidFill>
                    <a:srgbClr val="003300"/>
                  </a:solidFill>
                </a:ln>
                <a:solidFill>
                  <a:srgbClr val="97199A"/>
                </a:solidFill>
                <a:latin typeface="Garamond" pitchFamily="18" charset="0"/>
              </a:rPr>
              <a:t>ЧАБРЕЦ</a:t>
            </a:r>
            <a:endParaRPr lang="ru-RU" sz="4000" dirty="0">
              <a:ln>
                <a:solidFill>
                  <a:srgbClr val="003300"/>
                </a:solidFill>
              </a:ln>
              <a:solidFill>
                <a:srgbClr val="97199A"/>
              </a:solidFill>
              <a:latin typeface="Garamond" pitchFamily="18" charset="0"/>
            </a:endParaRP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309673"/>
            <a:ext cx="3629026" cy="48387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2071670" y="1428736"/>
            <a:ext cx="2928958" cy="452649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u="sng" dirty="0">
                <a:solidFill>
                  <a:srgbClr val="000000"/>
                </a:solidFill>
                <a:latin typeface="Garamond" pitchFamily="16" charset="0"/>
              </a:rPr>
              <a:t>Лечебные свойства:</a:t>
            </a:r>
            <a:r>
              <a:rPr lang="ru-RU" dirty="0">
                <a:solidFill>
                  <a:srgbClr val="000000"/>
                </a:solidFill>
                <a:latin typeface="Garamond" pitchFamily="16" charset="0"/>
              </a:rPr>
              <a:t> Это отличное антисептическое, бактерицидное, противогипертоническое, потогонное средство. Он обладает выраженным успокоительным, болеутоляющим, ранозаживляющим, противосудорожным, мочегонным действием. Применяется при лечении невралгий и невритов, заболеваний желудочно-кишечного тракта и мочеполовой системы.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7526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785918" y="642918"/>
            <a:ext cx="3986234" cy="563449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u="sng" dirty="0">
                <a:solidFill>
                  <a:srgbClr val="000000"/>
                </a:solidFill>
                <a:latin typeface="Garamond" pitchFamily="16" charset="0"/>
              </a:rPr>
              <a:t>Применения в кулинарии:</a:t>
            </a:r>
            <a:r>
              <a:rPr lang="ru-RU" dirty="0">
                <a:solidFill>
                  <a:srgbClr val="000000"/>
                </a:solidFill>
                <a:latin typeface="Garamond" pitchFamily="16" charset="0"/>
              </a:rPr>
              <a:t> Чабрец используется для приготовления блюд из мяса, рыбы, бобовых, яиц, картофеля, баклажанов. Вкусен и полезен чай с чабрецом. Пряность используют для различных видов овощной консервации – маринования, соления. На чабреце настаивают уксус и растительное масло. В пищевой промышленности с помощью чабреца улучшают вкус колбасных изделий, алкогольных </a:t>
            </a:r>
            <a:r>
              <a:rPr lang="ru-RU" dirty="0" smtClean="0">
                <a:solidFill>
                  <a:srgbClr val="000000"/>
                </a:solidFill>
                <a:latin typeface="Garamond" pitchFamily="16" charset="0"/>
              </a:rPr>
              <a:t>напитков, консервированной </a:t>
            </a:r>
            <a:r>
              <a:rPr lang="ru-RU" dirty="0">
                <a:solidFill>
                  <a:srgbClr val="000000"/>
                </a:solidFill>
                <a:latin typeface="Garamond" pitchFamily="16" charset="0"/>
              </a:rPr>
              <a:t>продукции. В кулинарии применяется свежие и высушенные листья растения. Так же чабрец используется для заваривания чая. Не стоит забывать и про душистый мёд из чабреца, который можно использовать и как лекарство, и как ароматную сладость.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526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442" name="Picture 2" descr="http://24medok.ru/wp-content/uploads/2012/02/1-12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785794"/>
            <a:ext cx="3068619" cy="50720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1802" y="214290"/>
            <a:ext cx="27671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n>
                  <a:solidFill>
                    <a:srgbClr val="003300"/>
                  </a:solidFill>
                </a:ln>
                <a:solidFill>
                  <a:srgbClr val="9966FF"/>
                </a:solidFill>
                <a:latin typeface="Garamond" pitchFamily="18" charset="0"/>
              </a:rPr>
              <a:t>ЦИКОРИЙ</a:t>
            </a:r>
            <a:endParaRPr lang="ru-RU" sz="4000" dirty="0">
              <a:ln>
                <a:solidFill>
                  <a:srgbClr val="003300"/>
                </a:solidFill>
              </a:ln>
              <a:solidFill>
                <a:srgbClr val="9966FF"/>
              </a:solidFill>
              <a:latin typeface="Garamond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526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2466" name="Picture 2" descr="http://img0.liveinternet.ru/images/attach/c/5/86/463/86463204_shipovnik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071546"/>
            <a:ext cx="3810000" cy="5286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857356" y="1714488"/>
            <a:ext cx="307183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solidFill>
                  <a:schemeClr val="tx1"/>
                </a:solidFill>
                <a:latin typeface="Garamond" pitchFamily="18" charset="0"/>
              </a:rPr>
              <a:t>Лечебные свойства: </a:t>
            </a:r>
            <a:r>
              <a:rPr lang="ru-RU" dirty="0" smtClean="0">
                <a:solidFill>
                  <a:schemeClr val="tx1"/>
                </a:solidFill>
                <a:latin typeface="Garamond" pitchFamily="18" charset="0"/>
              </a:rPr>
              <a:t>Содержит инулин – вещество, способствующее улучшению обмена веществ и нормализации работы пищеварительной системы. Применяется для лечения ран, ожогов, язв, т.к. обладает антибактериальным и противовоспалительным действием. Помогает при печеночных болезнях, помогает селезенке вырабатывать кровь.</a:t>
            </a:r>
            <a:endParaRPr lang="ru-RU" dirty="0">
              <a:solidFill>
                <a:schemeClr val="tx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526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4514" name="Picture 2" descr="http://www.likefoods.ru/wp-content/uploads/2012/03/rastvorimiy_cikoriy_polza_vr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428868"/>
            <a:ext cx="5061818" cy="4057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928794" y="642918"/>
            <a:ext cx="63579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 smtClean="0">
                <a:solidFill>
                  <a:schemeClr val="tx1"/>
                </a:solidFill>
                <a:latin typeface="Garamond" pitchFamily="18" charset="0"/>
              </a:rPr>
              <a:t>Применение в кулинарии: </a:t>
            </a:r>
            <a:r>
              <a:rPr lang="ru-RU" sz="2000" dirty="0" smtClean="0">
                <a:solidFill>
                  <a:schemeClr val="tx1"/>
                </a:solidFill>
                <a:latin typeface="Garamond" pitchFamily="18" charset="0"/>
              </a:rPr>
              <a:t>из зеленой надземной части готовят салаты, суповые заправки; молодую зелень тушат, жарят, запекают в тесте. Высушенные, обжаренные и размолотые корни используют вместо кофе.</a:t>
            </a:r>
            <a:endParaRPr lang="ru-RU" sz="2000" dirty="0">
              <a:solidFill>
                <a:schemeClr val="tx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588</Words>
  <Application>Microsoft Office PowerPoint</Application>
  <PresentationFormat>Экран (4:3)</PresentationFormat>
  <Paragraphs>44</Paragraphs>
  <Slides>15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Гость</dc:creator>
  <cp:lastModifiedBy>Grey Wolf</cp:lastModifiedBy>
  <cp:revision>44</cp:revision>
  <cp:lastPrinted>1601-01-01T00:00:00Z</cp:lastPrinted>
  <dcterms:created xsi:type="dcterms:W3CDTF">1601-01-01T00:00:00Z</dcterms:created>
  <dcterms:modified xsi:type="dcterms:W3CDTF">2016-02-06T13:18:39Z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