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C3C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38E4B386-D48A-4411-94C1-71FF7E2AB60E}"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8E4B386-D48A-4411-94C1-71FF7E2AB60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8E4B386-D48A-4411-94C1-71FF7E2AB60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8E4B386-D48A-4411-94C1-71FF7E2AB60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8E4B386-D48A-4411-94C1-71FF7E2AB60E}"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8E4B386-D48A-4411-94C1-71FF7E2AB60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38E4B386-D48A-4411-94C1-71FF7E2AB60E}"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38E4B386-D48A-4411-94C1-71FF7E2AB60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38E4B386-D48A-4411-94C1-71FF7E2AB60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200534F-BE38-4A73-A1B7-29F963717A95}" type="datetimeFigureOut">
              <a:rPr lang="ru-RU" smtClean="0"/>
              <a:pPr/>
              <a:t>01.02.2016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8E4B386-D48A-4411-94C1-71FF7E2AB60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4200534F-BE38-4A73-A1B7-29F963717A95}" type="datetimeFigureOut">
              <a:rPr lang="ru-RU" smtClean="0"/>
              <a:pPr/>
              <a:t>01.02.2016</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38E4B386-D48A-4411-94C1-71FF7E2AB60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200534F-BE38-4A73-A1B7-29F963717A95}" type="datetimeFigureOut">
              <a:rPr lang="ru-RU" smtClean="0"/>
              <a:pPr/>
              <a:t>01.02.2016</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38E4B386-D48A-4411-94C1-71FF7E2AB60E}"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60648"/>
            <a:ext cx="7772400" cy="1152128"/>
          </a:xfrm>
        </p:spPr>
        <p:txBody>
          <a:bodyPr/>
          <a:lstStyle/>
          <a:p>
            <a:r>
              <a:rPr lang="ru-RU" sz="3200" b="1" dirty="0" smtClean="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ea typeface="Cambria Math" pitchFamily="18" charset="0"/>
                <a:cs typeface="Times New Roman" panose="02020603050405020304" pitchFamily="18" charset="0"/>
              </a:rPr>
              <a:t>Блокада Ленинграда</a:t>
            </a:r>
            <a:r>
              <a:rPr lang="ru-RU" sz="3200" b="0" dirty="0" smtClean="0">
                <a:effectLst>
                  <a:outerShdw blurRad="38100" dist="38100" dir="2700000" algn="tl">
                    <a:srgbClr val="000000">
                      <a:alpha val="43137"/>
                    </a:srgbClr>
                  </a:outerShdw>
                </a:effectLst>
                <a:latin typeface="Times New Roman" panose="02020603050405020304" pitchFamily="18" charset="0"/>
                <a:ea typeface="Cambria Math" pitchFamily="18" charset="0"/>
                <a:cs typeface="Times New Roman" panose="02020603050405020304" pitchFamily="18" charset="0"/>
              </a:rPr>
              <a:t>. </a:t>
            </a:r>
            <a:br>
              <a:rPr lang="ru-RU" sz="3200" b="0" dirty="0" smtClean="0">
                <a:effectLst>
                  <a:outerShdw blurRad="38100" dist="38100" dir="2700000" algn="tl">
                    <a:srgbClr val="000000">
                      <a:alpha val="43137"/>
                    </a:srgbClr>
                  </a:outerShdw>
                </a:effectLst>
                <a:latin typeface="Times New Roman" panose="02020603050405020304" pitchFamily="18" charset="0"/>
                <a:ea typeface="Cambria Math" pitchFamily="18" charset="0"/>
                <a:cs typeface="Times New Roman" panose="02020603050405020304" pitchFamily="18" charset="0"/>
              </a:rPr>
            </a:br>
            <a:r>
              <a:rPr lang="ru-RU" sz="3200" i="1" dirty="0" smtClean="0">
                <a:solidFill>
                  <a:srgbClr val="0070C0"/>
                </a:solidFill>
                <a:effectLst>
                  <a:outerShdw blurRad="38100" dist="38100" dir="2700000" algn="tl">
                    <a:srgbClr val="000000">
                      <a:alpha val="43137"/>
                    </a:srgbClr>
                  </a:outerShdw>
                </a:effectLst>
                <a:latin typeface="Times New Roman" panose="02020603050405020304" pitchFamily="18" charset="0"/>
                <a:ea typeface="Cambria Math" pitchFamily="18" charset="0"/>
                <a:cs typeface="Times New Roman" panose="02020603050405020304" pitchFamily="18" charset="0"/>
              </a:rPr>
              <a:t>Эти годы позабыть нельзя</a:t>
            </a:r>
            <a:r>
              <a:rPr lang="ru-RU" i="1" dirty="0" smtClean="0">
                <a:solidFill>
                  <a:srgbClr val="0070C0"/>
                </a:solidFill>
                <a:effectLst>
                  <a:outerShdw blurRad="38100" dist="38100" dir="2700000" algn="tl">
                    <a:srgbClr val="000000">
                      <a:alpha val="43137"/>
                    </a:srgbClr>
                  </a:outerShdw>
                </a:effectLst>
                <a:latin typeface="Cambria Math" pitchFamily="18" charset="0"/>
                <a:ea typeface="Cambria Math" pitchFamily="18" charset="0"/>
              </a:rPr>
              <a:t>…</a:t>
            </a:r>
            <a:endParaRPr lang="ru-RU" i="1" dirty="0">
              <a:solidFill>
                <a:srgbClr val="0070C0"/>
              </a:solidFill>
              <a:effectLst>
                <a:outerShdw blurRad="38100" dist="38100" dir="2700000" algn="tl">
                  <a:srgbClr val="000000">
                    <a:alpha val="43137"/>
                  </a:srgbClr>
                </a:outerShdw>
              </a:effectLst>
              <a:latin typeface="Cambria Math" pitchFamily="18" charset="0"/>
              <a:ea typeface="Cambria Math" pitchFamily="18" charset="0"/>
            </a:endParaRPr>
          </a:p>
        </p:txBody>
      </p:sp>
      <p:pic>
        <p:nvPicPr>
          <p:cNvPr id="11" name="Объект 10"/>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3419872" y="1412776"/>
            <a:ext cx="4896544" cy="4536504"/>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ru-RU" sz="3600" dirty="0" smtClean="0">
                <a:solidFill>
                  <a:srgbClr val="C00000"/>
                </a:solidFill>
                <a:latin typeface="Times New Roman" pitchFamily="18" charset="0"/>
                <a:cs typeface="Times New Roman" pitchFamily="18" charset="0"/>
              </a:rPr>
              <a:t>Не всех удалось спасти…</a:t>
            </a:r>
            <a:endParaRPr lang="ru-RU" sz="3600" dirty="0">
              <a:solidFill>
                <a:srgbClr val="C00000"/>
              </a:solidFill>
              <a:latin typeface="Times New Roman" pitchFamily="18" charset="0"/>
              <a:cs typeface="Times New Roman" pitchFamily="18" charset="0"/>
            </a:endParaRPr>
          </a:p>
        </p:txBody>
      </p:sp>
      <p:sp>
        <p:nvSpPr>
          <p:cNvPr id="5" name="Содержимое 4"/>
          <p:cNvSpPr>
            <a:spLocks noGrp="1"/>
          </p:cNvSpPr>
          <p:nvPr>
            <p:ph sz="half" idx="1"/>
          </p:nvPr>
        </p:nvSpPr>
        <p:spPr>
          <a:xfrm>
            <a:off x="464344" y="1571613"/>
            <a:ext cx="4038600" cy="4724852"/>
          </a:xfrm>
        </p:spPr>
        <p:txBody>
          <a:bodyPr>
            <a:noAutofit/>
          </a:bodyPr>
          <a:lstStyle/>
          <a:p>
            <a:r>
              <a:rPr lang="ru-RU" sz="1600" dirty="0" smtClean="0">
                <a:latin typeface="Times New Roman" pitchFamily="18" charset="0"/>
                <a:cs typeface="Times New Roman" pitchFamily="18" charset="0"/>
              </a:rPr>
              <a:t>Часть истощённых людей, вывезенных из города, так и не удалось спасти. Несколько тысяч человек умерли от последствий голода уже после того, как их переправили на «Большую землю». Врачи далеко не сразу научились ухаживать за голодавшими людьми. Были случаи, когда они умирали, получив большое количество качественной пищи, которая для истощенного организма оказывалась по существу ядом. Вместе с тем, жертв могло бы быть гораздо больше, если бы местные власти областей, где размещали эвакуируемых, не предприняли чрезвычайных усилий по обеспечению ленинградцев продовольствием и квалифицированной медицинской помощью</a:t>
            </a:r>
            <a:endParaRPr lang="ru-RU" sz="1600" dirty="0">
              <a:latin typeface="Times New Roman" pitchFamily="18" charset="0"/>
              <a:cs typeface="Times New Roman" pitchFamily="18" charset="0"/>
            </a:endParaRPr>
          </a:p>
        </p:txBody>
      </p:sp>
      <p:pic>
        <p:nvPicPr>
          <p:cNvPr id="9" name="Содержимое 8" descr="702a49038c857b360741acedbe289a37.jpg"/>
          <p:cNvPicPr>
            <a:picLocks noGrp="1" noChangeAspect="1"/>
          </p:cNvPicPr>
          <p:nvPr>
            <p:ph sz="half" idx="2"/>
          </p:nvPr>
        </p:nvPicPr>
        <p:blipFill>
          <a:blip r:embed="rId2" cstate="print"/>
          <a:stretch>
            <a:fillRect/>
          </a:stretch>
        </p:blipFill>
        <p:spPr>
          <a:xfrm>
            <a:off x="4500562" y="1714488"/>
            <a:ext cx="4286280" cy="3714776"/>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914400" y="332656"/>
            <a:ext cx="7772400" cy="1093808"/>
          </a:xfrm>
        </p:spPr>
        <p:txBody>
          <a:bodyPr/>
          <a:lstStyle/>
          <a:p>
            <a:pPr algn="ctr"/>
            <a:r>
              <a:rPr lang="ru-RU" sz="3200" dirty="0" smtClean="0">
                <a:solidFill>
                  <a:srgbClr val="FFFF00"/>
                </a:solidFill>
                <a:latin typeface="Times New Roman" panose="02020603050405020304" pitchFamily="18" charset="0"/>
                <a:cs typeface="Times New Roman" panose="02020603050405020304" pitchFamily="18" charset="0"/>
              </a:rPr>
              <a:t>Самоотверженные врачи, спасшие не одну сотню людей…</a:t>
            </a:r>
            <a:endParaRPr lang="ru-RU" sz="3200" dirty="0">
              <a:solidFill>
                <a:srgbClr val="FFFF00"/>
              </a:solidFill>
              <a:latin typeface="Times New Roman" panose="02020603050405020304" pitchFamily="18" charset="0"/>
              <a:cs typeface="Times New Roman" panose="02020603050405020304" pitchFamily="18" charset="0"/>
            </a:endParaRPr>
          </a:p>
        </p:txBody>
      </p:sp>
      <p:pic>
        <p:nvPicPr>
          <p:cNvPr id="6" name="Объект 5"/>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187624" y="1844824"/>
            <a:ext cx="7056784" cy="4176464"/>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latin typeface="Times New Roman" pitchFamily="18" charset="0"/>
                <a:cs typeface="Times New Roman" pitchFamily="18" charset="0"/>
              </a:rPr>
              <a:t>Деятельность служб</a:t>
            </a:r>
            <a:endParaRPr lang="ru-RU" dirty="0">
              <a:latin typeface="Times New Roman" pitchFamily="18" charset="0"/>
              <a:cs typeface="Times New Roman" pitchFamily="18" charset="0"/>
            </a:endParaRPr>
          </a:p>
        </p:txBody>
      </p:sp>
      <p:sp>
        <p:nvSpPr>
          <p:cNvPr id="3" name="Содержимое 2"/>
          <p:cNvSpPr>
            <a:spLocks noGrp="1"/>
          </p:cNvSpPr>
          <p:nvPr>
            <p:ph sz="half" idx="1"/>
          </p:nvPr>
        </p:nvSpPr>
        <p:spPr>
          <a:xfrm>
            <a:off x="464344" y="1571613"/>
            <a:ext cx="4038600" cy="4724852"/>
          </a:xfrm>
        </p:spPr>
        <p:txBody>
          <a:bodyPr>
            <a:normAutofit fontScale="25000" lnSpcReduction="20000"/>
          </a:bodyPr>
          <a:lstStyle/>
          <a:p>
            <a:r>
              <a:rPr lang="ru-RU" sz="6400" dirty="0" smtClean="0">
                <a:latin typeface="Times New Roman" pitchFamily="18" charset="0"/>
                <a:cs typeface="Times New Roman" pitchFamily="18" charset="0"/>
              </a:rPr>
              <a:t>Блокада стала жестоким экзаменом для всех городских служб ,обеспечивавших жизнедеятельность огромного города. Ленинград дал уникальный опыт организации жизни в условиях голода. Обращает на себя внимание следующий факт: во время блокады, в отличие от многих других случаев массового голода, не произошло никаких крупных эпидемий, несмотря на то, что гигиена в городе была, конечно, гораздо ниже нормального уровня из-за почти полного отсутствия водопровода, канализации и отопления. Безусловно, предотвращению эпидемий помогла суровая зима 1941—1942 годов. Вместе с тем исследователи указывают и на эффективные профилактические меры, принятые властями и медицинской службой.</a:t>
            </a:r>
          </a:p>
          <a:p>
            <a:pPr>
              <a:buNone/>
            </a:pPr>
            <a:endParaRPr lang="ru-RU" sz="6400" dirty="0" smtClean="0">
              <a:latin typeface="Times New Roman" pitchFamily="18" charset="0"/>
              <a:cs typeface="Times New Roman" pitchFamily="18" charset="0"/>
            </a:endParaRPr>
          </a:p>
          <a:p>
            <a:endParaRPr lang="ru-RU" dirty="0"/>
          </a:p>
        </p:txBody>
      </p:sp>
      <p:sp>
        <p:nvSpPr>
          <p:cNvPr id="4" name="Содержимое 3"/>
          <p:cNvSpPr>
            <a:spLocks noGrp="1"/>
          </p:cNvSpPr>
          <p:nvPr>
            <p:ph sz="half" idx="2"/>
          </p:nvPr>
        </p:nvSpPr>
        <p:spPr/>
        <p:txBody>
          <a:bodyPr>
            <a:normAutofit fontScale="25000" lnSpcReduction="20000"/>
          </a:bodyPr>
          <a:lstStyle/>
          <a:p>
            <a:r>
              <a:rPr lang="ru-RU" sz="8000" dirty="0" smtClean="0">
                <a:latin typeface="Times New Roman" pitchFamily="18" charset="0"/>
                <a:cs typeface="Times New Roman" pitchFamily="18" charset="0"/>
              </a:rPr>
              <a:t>Врач и соавтор книги «Медики и блокада» Татьяна Михайловна </a:t>
            </a:r>
            <a:r>
              <a:rPr lang="ru-RU" sz="8000" dirty="0" err="1" smtClean="0">
                <a:latin typeface="Times New Roman" pitchFamily="18" charset="0"/>
                <a:cs typeface="Times New Roman" pitchFamily="18" charset="0"/>
              </a:rPr>
              <a:t>Голубева</a:t>
            </a:r>
            <a:r>
              <a:rPr lang="ru-RU" sz="8000" dirty="0" smtClean="0">
                <a:latin typeface="Times New Roman" pitchFamily="18" charset="0"/>
                <a:cs typeface="Times New Roman" pitchFamily="18" charset="0"/>
              </a:rPr>
              <a:t>:</a:t>
            </a:r>
          </a:p>
          <a:p>
            <a:r>
              <a:rPr lang="ru-RU" sz="8000" dirty="0" smtClean="0">
                <a:latin typeface="Times New Roman" pitchFamily="18" charset="0"/>
                <a:cs typeface="Times New Roman" pitchFamily="18" charset="0"/>
              </a:rPr>
              <a:t>«	Самым тяжёлым во время блокады был голод, вследствие чего у жителей развивалась дистрофия. В конце марта 1942 года вспыхнула эпидемия холеры, брюшного тифа, сыпного тифа, но за счёт профессионализма и высокой квалификации медиков вспышка была сведена к минимуму.	»</a:t>
            </a:r>
          </a:p>
          <a:p>
            <a:endParaRPr lang="ru-RU" sz="8000"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dirty="0" smtClean="0">
                <a:solidFill>
                  <a:schemeClr val="accent6">
                    <a:lumMod val="60000"/>
                    <a:lumOff val="40000"/>
                  </a:schemeClr>
                </a:solidFill>
                <a:latin typeface="Times New Roman" panose="02020603050405020304" pitchFamily="18" charset="0"/>
                <a:cs typeface="Times New Roman" panose="02020603050405020304" pitchFamily="18" charset="0"/>
              </a:rPr>
              <a:t>Книги о блокаде Ленинграда</a:t>
            </a:r>
            <a:endParaRPr lang="ru-RU" sz="3600" dirty="0">
              <a:solidFill>
                <a:schemeClr val="accent6">
                  <a:lumMod val="60000"/>
                  <a:lumOff val="40000"/>
                </a:schemeClr>
              </a:solidFill>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xmlns="" val="0"/>
              </a:ext>
            </a:extLst>
          </a:blip>
          <a:stretch>
            <a:fillRect/>
          </a:stretch>
        </p:blipFill>
        <p:spPr>
          <a:xfrm>
            <a:off x="899592" y="1988840"/>
            <a:ext cx="3024336" cy="3600400"/>
          </a:xfrm>
        </p:spPr>
      </p:pic>
      <p:sp>
        <p:nvSpPr>
          <p:cNvPr id="4" name="Объект 3"/>
          <p:cNvSpPr>
            <a:spLocks noGrp="1"/>
          </p:cNvSpPr>
          <p:nvPr>
            <p:ph sz="half" idx="2"/>
          </p:nvPr>
        </p:nvSpPr>
        <p:spPr>
          <a:xfrm>
            <a:off x="4211960" y="1412777"/>
            <a:ext cx="4481984" cy="4883688"/>
          </a:xfrm>
        </p:spPr>
        <p:txBody>
          <a:bodyPr>
            <a:normAutofit fontScale="25000" lnSpcReduction="20000"/>
          </a:bodyPr>
          <a:lstStyle/>
          <a:p>
            <a:pPr marL="68580" indent="0">
              <a:buNone/>
            </a:pPr>
            <a:r>
              <a:rPr lang="ru-RU" sz="7200" dirty="0" smtClean="0">
                <a:latin typeface="Times New Roman" panose="02020603050405020304" pitchFamily="18" charset="0"/>
                <a:cs typeface="Times New Roman" panose="02020603050405020304" pitchFamily="18" charset="0"/>
              </a:rPr>
              <a:t>Издавать </a:t>
            </a:r>
            <a:r>
              <a:rPr lang="ru-RU" sz="7200" dirty="0">
                <a:latin typeface="Times New Roman" panose="02020603050405020304" pitchFamily="18" charset="0"/>
                <a:cs typeface="Times New Roman" panose="02020603050405020304" pitchFamily="18" charset="0"/>
              </a:rPr>
              <a:t>"Блокадную книгу" в Ленинграде было запрещено до тех пор, пока городом руководил первый секретарь обкома </a:t>
            </a:r>
            <a:r>
              <a:rPr lang="ru-RU" sz="7200" dirty="0" err="1">
                <a:latin typeface="Times New Roman" panose="02020603050405020304" pitchFamily="18" charset="0"/>
                <a:cs typeface="Times New Roman" panose="02020603050405020304" pitchFamily="18" charset="0"/>
              </a:rPr>
              <a:t>Г.Романов</a:t>
            </a:r>
            <a:r>
              <a:rPr lang="ru-RU" sz="7200" dirty="0">
                <a:latin typeface="Times New Roman" panose="02020603050405020304" pitchFamily="18" charset="0"/>
                <a:cs typeface="Times New Roman" panose="02020603050405020304" pitchFamily="18" charset="0"/>
              </a:rPr>
              <a:t>. Первая, журнальная, публикация состоялась в Москве. И только в 1984 году книга впервые вышла в издательстве "</a:t>
            </a:r>
            <a:r>
              <a:rPr lang="ru-RU" sz="7200" dirty="0" err="1">
                <a:latin typeface="Times New Roman" panose="02020603050405020304" pitchFamily="18" charset="0"/>
                <a:cs typeface="Times New Roman" panose="02020603050405020304" pitchFamily="18" charset="0"/>
              </a:rPr>
              <a:t>Лениздат</a:t>
            </a:r>
            <a:r>
              <a:rPr lang="ru-RU" sz="7200" dirty="0">
                <a:latin typeface="Times New Roman" panose="02020603050405020304" pitchFamily="18" charset="0"/>
                <a:cs typeface="Times New Roman" panose="02020603050405020304" pitchFamily="18" charset="0"/>
              </a:rPr>
              <a:t>". "Эпопеей человеческих страданий" назвал 900 блокадных дней </a:t>
            </a:r>
            <a:r>
              <a:rPr lang="ru-RU" sz="7200" dirty="0" err="1">
                <a:latin typeface="Times New Roman" panose="02020603050405020304" pitchFamily="18" charset="0"/>
                <a:cs typeface="Times New Roman" panose="02020603050405020304" pitchFamily="18" charset="0"/>
              </a:rPr>
              <a:t>Д.Гранин</a:t>
            </a:r>
            <a:r>
              <a:rPr lang="ru-RU" sz="7200" dirty="0">
                <a:latin typeface="Times New Roman" panose="02020603050405020304" pitchFamily="18" charset="0"/>
                <a:cs typeface="Times New Roman" panose="02020603050405020304" pitchFamily="18" charset="0"/>
              </a:rPr>
              <a:t>. Эта книга - повествование о городе-мученике, основанное на живых свидетельствах блокадников. В предисловии к книге рассказана история ее создания и первых публикаций. В книгу входит также глава "Ленинградское дело", повествующая уже о послевоенной расправе над городом. Вклейка содержит блокадные фотографии и документы из архивов города и фонда </a:t>
            </a:r>
            <a:r>
              <a:rPr lang="ru-RU" sz="7200" dirty="0" err="1">
                <a:latin typeface="Times New Roman" panose="02020603050405020304" pitchFamily="18" charset="0"/>
                <a:cs typeface="Times New Roman" panose="02020603050405020304" pitchFamily="18" charset="0"/>
              </a:rPr>
              <a:t>Д.Гранина</a:t>
            </a:r>
            <a:r>
              <a:rPr lang="ru-RU" sz="7200" dirty="0">
                <a:latin typeface="Times New Roman" panose="02020603050405020304" pitchFamily="18" charset="0"/>
                <a:cs typeface="Times New Roman" panose="02020603050405020304" pitchFamily="18" charset="0"/>
              </a:rPr>
              <a:t> в ЦГАЛИ СПб. В книге впервые воспроизведена верстка журнала "Новый мир" с изувеченными цензурой главами из "Блокадной книги</a:t>
            </a:r>
            <a:r>
              <a:rPr lang="ru-RU" sz="3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997750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648072"/>
          </a:xfrm>
        </p:spPr>
        <p:txBody>
          <a:bodyPr/>
          <a:lstStyle/>
          <a:p>
            <a:r>
              <a:rPr lang="ru-RU" sz="3600" dirty="0" smtClean="0">
                <a:solidFill>
                  <a:schemeClr val="tx2">
                    <a:lumMod val="50000"/>
                  </a:schemeClr>
                </a:solidFill>
                <a:latin typeface="Times New Roman" panose="02020603050405020304" pitchFamily="18" charset="0"/>
                <a:cs typeface="Times New Roman" panose="02020603050405020304" pitchFamily="18" charset="0"/>
              </a:rPr>
              <a:t>Книги о несломленном городе</a:t>
            </a:r>
            <a:endParaRPr lang="ru-RU" sz="3600" dirty="0">
              <a:solidFill>
                <a:schemeClr val="tx2">
                  <a:lumMod val="50000"/>
                </a:schemeClr>
              </a:solidFill>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xmlns="" val="0"/>
              </a:ext>
            </a:extLst>
          </a:blip>
          <a:stretch>
            <a:fillRect/>
          </a:stretch>
        </p:blipFill>
        <p:spPr>
          <a:xfrm>
            <a:off x="467544" y="1268760"/>
            <a:ext cx="3384376" cy="4824537"/>
          </a:xfrm>
        </p:spPr>
      </p:pic>
      <p:sp>
        <p:nvSpPr>
          <p:cNvPr id="4" name="Объект 3"/>
          <p:cNvSpPr>
            <a:spLocks noGrp="1"/>
          </p:cNvSpPr>
          <p:nvPr>
            <p:ph sz="half" idx="2"/>
          </p:nvPr>
        </p:nvSpPr>
        <p:spPr>
          <a:xfrm>
            <a:off x="4283968" y="908721"/>
            <a:ext cx="4409976" cy="5688632"/>
          </a:xfrm>
        </p:spPr>
        <p:txBody>
          <a:bodyPr>
            <a:normAutofit fontScale="25000" lnSpcReduction="20000"/>
          </a:bodyPr>
          <a:lstStyle/>
          <a:p>
            <a:pPr marL="68580" indent="0">
              <a:buNone/>
            </a:pPr>
            <a:r>
              <a:rPr lang="ru-RU" sz="6400" dirty="0">
                <a:latin typeface="Times New Roman" panose="02020603050405020304" pitchFamily="18" charset="0"/>
                <a:cs typeface="Times New Roman" panose="02020603050405020304" pitchFamily="18" charset="0"/>
              </a:rPr>
              <a:t>«...Сохрани мою печальную историю...» — с этими словами обратилась к своему дневнику изголодавшаяся девочка-блокадница.</a:t>
            </a:r>
          </a:p>
          <a:p>
            <a:pPr marL="68580" indent="0">
              <a:buNone/>
            </a:pPr>
            <a:r>
              <a:rPr lang="ru-RU" sz="6400" dirty="0" smtClean="0">
                <a:latin typeface="Times New Roman" panose="02020603050405020304" pitchFamily="18" charset="0"/>
                <a:cs typeface="Times New Roman" panose="02020603050405020304" pitchFamily="18" charset="0"/>
              </a:rPr>
              <a:t>Мы </a:t>
            </a:r>
            <a:r>
              <a:rPr lang="ru-RU" sz="6400" dirty="0">
                <a:latin typeface="Times New Roman" panose="02020603050405020304" pitchFamily="18" charset="0"/>
                <a:cs typeface="Times New Roman" panose="02020603050405020304" pitchFamily="18" charset="0"/>
              </a:rPr>
              <a:t>знаем «взрослые» свидетельства </a:t>
            </a:r>
            <a:r>
              <a:rPr lang="ru-RU" sz="6400" dirty="0" smtClean="0">
                <a:latin typeface="Times New Roman" panose="02020603050405020304" pitchFamily="18" charset="0"/>
                <a:cs typeface="Times New Roman" panose="02020603050405020304" pitchFamily="18" charset="0"/>
              </a:rPr>
              <a:t>чудовищного  времени, которое </a:t>
            </a:r>
            <a:r>
              <a:rPr lang="ru-RU" sz="6400" dirty="0">
                <a:latin typeface="Times New Roman" panose="02020603050405020304" pitchFamily="18" charset="0"/>
                <a:cs typeface="Times New Roman" panose="02020603050405020304" pitchFamily="18" charset="0"/>
              </a:rPr>
              <a:t>называется Ленинградской </a:t>
            </a:r>
            <a:r>
              <a:rPr lang="ru-RU" sz="6400" dirty="0" smtClean="0">
                <a:latin typeface="Times New Roman" panose="02020603050405020304" pitchFamily="18" charset="0"/>
                <a:cs typeface="Times New Roman" panose="02020603050405020304" pitchFamily="18" charset="0"/>
              </a:rPr>
              <a:t>блокадой, но </a:t>
            </a:r>
            <a:r>
              <a:rPr lang="ru-RU" sz="6400" dirty="0">
                <a:latin typeface="Times New Roman" panose="02020603050405020304" pitchFamily="18" charset="0"/>
                <a:cs typeface="Times New Roman" panose="02020603050405020304" pitchFamily="18" charset="0"/>
              </a:rPr>
              <a:t>«детских» свидетельств мало. По ошеломительности воздействия можно назвать одно: дневник Юры Рябинкина, приведенный в «ленинградском Евангелии» — «Блокадной книге» Д. Гранина и А. </a:t>
            </a:r>
            <a:r>
              <a:rPr lang="ru-RU" sz="6400" dirty="0" smtClean="0">
                <a:latin typeface="Times New Roman" panose="02020603050405020304" pitchFamily="18" charset="0"/>
                <a:cs typeface="Times New Roman" panose="02020603050405020304" pitchFamily="18" charset="0"/>
              </a:rPr>
              <a:t>Адамовича. И </a:t>
            </a:r>
            <a:r>
              <a:rPr lang="ru-RU" sz="6400" dirty="0">
                <a:latin typeface="Times New Roman" panose="02020603050405020304" pitchFamily="18" charset="0"/>
                <a:cs typeface="Times New Roman" panose="02020603050405020304" pitchFamily="18" charset="0"/>
              </a:rPr>
              <a:t>вот теперь — дневник Лены Мухиной.</a:t>
            </a:r>
          </a:p>
          <a:p>
            <a:pPr marL="68580" indent="0">
              <a:buNone/>
            </a:pPr>
            <a:r>
              <a:rPr lang="ru-RU" sz="6400" dirty="0" smtClean="0">
                <a:latin typeface="Times New Roman" panose="02020603050405020304" pitchFamily="18" charset="0"/>
                <a:cs typeface="Times New Roman" panose="02020603050405020304" pitchFamily="18" charset="0"/>
              </a:rPr>
              <a:t>В </a:t>
            </a:r>
            <a:r>
              <a:rPr lang="ru-RU" sz="6400" dirty="0">
                <a:latin typeface="Times New Roman" panose="02020603050405020304" pitchFamily="18" charset="0"/>
                <a:cs typeface="Times New Roman" panose="02020603050405020304" pitchFamily="18" charset="0"/>
              </a:rPr>
              <a:t>самое страшное, смертное время, когда стремительно рушились нормы морали, когда гибель близких стала обыденностью, Лена внимательно фиксирует приметы блокадного быта, пытается осмыслить свои поступки и душевные движения.</a:t>
            </a:r>
          </a:p>
          <a:p>
            <a:pPr marL="68580" indent="0">
              <a:buNone/>
            </a:pPr>
            <a:r>
              <a:rPr lang="ru-RU" sz="6400" dirty="0" smtClean="0">
                <a:latin typeface="Times New Roman" panose="02020603050405020304" pitchFamily="18" charset="0"/>
                <a:cs typeface="Times New Roman" panose="02020603050405020304" pitchFamily="18" charset="0"/>
              </a:rPr>
              <a:t>В </a:t>
            </a:r>
            <a:r>
              <a:rPr lang="ru-RU" sz="6400" dirty="0">
                <a:latin typeface="Times New Roman" panose="02020603050405020304" pitchFamily="18" charset="0"/>
                <a:cs typeface="Times New Roman" panose="02020603050405020304" pitchFamily="18" charset="0"/>
              </a:rPr>
              <a:t>начале блокадной зимы Лена мечтала </a:t>
            </a:r>
            <a:r>
              <a:rPr lang="ru-RU" sz="6400" dirty="0" smtClean="0">
                <a:latin typeface="Times New Roman" panose="02020603050405020304" pitchFamily="18" charset="0"/>
                <a:cs typeface="Times New Roman" panose="02020603050405020304" pitchFamily="18" charset="0"/>
              </a:rPr>
              <a:t>написать вместе </a:t>
            </a:r>
            <a:r>
              <a:rPr lang="ru-RU" sz="6400" dirty="0">
                <a:latin typeface="Times New Roman" panose="02020603050405020304" pitchFamily="18" charset="0"/>
                <a:cs typeface="Times New Roman" panose="02020603050405020304" pitchFamily="18" charset="0"/>
              </a:rPr>
              <a:t>с подругой книгу, «которую хотелось бы прочесть, но которой, к сожалению, не </a:t>
            </a:r>
            <a:r>
              <a:rPr lang="ru-RU" sz="6400" dirty="0" err="1">
                <a:latin typeface="Times New Roman" panose="02020603050405020304" pitchFamily="18" charset="0"/>
                <a:cs typeface="Times New Roman" panose="02020603050405020304" pitchFamily="18" charset="0"/>
              </a:rPr>
              <a:t>существует</a:t>
            </a:r>
            <a:r>
              <a:rPr lang="ru-RU" sz="6400" dirty="0" err="1" smtClean="0">
                <a:latin typeface="Times New Roman" panose="02020603050405020304" pitchFamily="18" charset="0"/>
                <a:cs typeface="Times New Roman" panose="02020603050405020304" pitchFamily="18" charset="0"/>
              </a:rPr>
              <a:t>».Эта</a:t>
            </a:r>
            <a:r>
              <a:rPr lang="ru-RU" sz="6400" dirty="0" smtClean="0">
                <a:latin typeface="Times New Roman" panose="02020603050405020304" pitchFamily="18" charset="0"/>
                <a:cs typeface="Times New Roman" panose="02020603050405020304" pitchFamily="18" charset="0"/>
              </a:rPr>
              <a:t> </a:t>
            </a:r>
            <a:r>
              <a:rPr lang="ru-RU" sz="6400" dirty="0">
                <a:latin typeface="Times New Roman" panose="02020603050405020304" pitchFamily="18" charset="0"/>
                <a:cs typeface="Times New Roman" panose="02020603050405020304" pitchFamily="18" charset="0"/>
              </a:rPr>
              <a:t>книга — существует. И является свидетельством того, что в самое бесчеловечное время люди пытались сохранить свою человеческую сущность. Именно это сегодня дарит нам надежду.</a:t>
            </a:r>
          </a:p>
          <a:p>
            <a:endParaRPr lang="ru-RU" sz="4900" dirty="0"/>
          </a:p>
          <a:p>
            <a:endParaRPr lang="ru-RU" dirty="0"/>
          </a:p>
        </p:txBody>
      </p:sp>
    </p:spTree>
    <p:extLst>
      <p:ext uri="{BB962C8B-B14F-4D97-AF65-F5344CB8AC3E}">
        <p14:creationId xmlns:p14="http://schemas.microsoft.com/office/powerpoint/2010/main" xmlns="" val="3215585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756696"/>
          </a:xfrm>
        </p:spPr>
        <p:txBody>
          <a:bodyPr/>
          <a:lstStyle/>
          <a:p>
            <a:r>
              <a:rPr lang="ru-RU" sz="3600" dirty="0" smtClean="0">
                <a:solidFill>
                  <a:schemeClr val="accent1">
                    <a:lumMod val="75000"/>
                  </a:schemeClr>
                </a:solidFill>
                <a:latin typeface="Times New Roman" panose="02020603050405020304" pitchFamily="18" charset="0"/>
                <a:cs typeface="Times New Roman" panose="02020603050405020304" pitchFamily="18" charset="0"/>
              </a:rPr>
              <a:t>Книги о Ленинграде</a:t>
            </a:r>
            <a:endParaRPr lang="ru-RU" sz="3600"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xmlns="" val="0"/>
              </a:ext>
            </a:extLst>
          </a:blip>
          <a:stretch>
            <a:fillRect/>
          </a:stretch>
        </p:blipFill>
        <p:spPr>
          <a:xfrm>
            <a:off x="611560" y="1412776"/>
            <a:ext cx="3456384" cy="4536505"/>
          </a:xfrm>
        </p:spPr>
      </p:pic>
      <p:sp>
        <p:nvSpPr>
          <p:cNvPr id="4" name="Объект 3"/>
          <p:cNvSpPr>
            <a:spLocks noGrp="1"/>
          </p:cNvSpPr>
          <p:nvPr>
            <p:ph sz="half" idx="2"/>
          </p:nvPr>
        </p:nvSpPr>
        <p:spPr>
          <a:xfrm>
            <a:off x="4655344" y="1268761"/>
            <a:ext cx="4038600" cy="4608511"/>
          </a:xfrm>
        </p:spPr>
        <p:txBody>
          <a:bodyPr>
            <a:normAutofit fontScale="70000" lnSpcReduction="20000"/>
          </a:bodyPr>
          <a:lstStyle/>
          <a:p>
            <a:r>
              <a:rPr lang="ru-RU" dirty="0">
                <a:latin typeface="Times New Roman" panose="02020603050405020304" pitchFamily="18" charset="0"/>
                <a:cs typeface="Times New Roman" panose="02020603050405020304" pitchFamily="18" charset="0"/>
              </a:rPr>
              <a:t>Действие повести происходит на протяжении одного, самого страшного, месяца блокады Ленинграда - декабря 1941 года. Обыкновенная ленинградская девочка проявляет подлинное мужество, переживает трагические моменты, проходит настоящие приключения, помогая добру в его борьбе со злом. Несмотря на трагизм ситуации, повесть наполнена светлым оптимизмом. </a:t>
            </a:r>
          </a:p>
          <a:p>
            <a:r>
              <a:rPr lang="ru-RU" dirty="0">
                <a:latin typeface="Times New Roman" panose="02020603050405020304" pitchFamily="18" charset="0"/>
                <a:cs typeface="Times New Roman" panose="02020603050405020304" pitchFamily="18" charset="0"/>
              </a:rPr>
              <a:t>Книга рассчитана на детей и взрослых. </a:t>
            </a:r>
          </a:p>
          <a:p>
            <a:endParaRPr lang="ru-RU" dirty="0"/>
          </a:p>
        </p:txBody>
      </p:sp>
    </p:spTree>
    <p:extLst>
      <p:ext uri="{BB962C8B-B14F-4D97-AF65-F5344CB8AC3E}">
        <p14:creationId xmlns:p14="http://schemas.microsoft.com/office/powerpoint/2010/main" xmlns="" val="1800308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684688"/>
          </a:xfrm>
        </p:spPr>
        <p:txBody>
          <a:bodyPr/>
          <a:lstStyle/>
          <a:p>
            <a:pPr algn="ctr"/>
            <a:r>
              <a:rPr lang="ru-RU" sz="3600" dirty="0" smtClean="0">
                <a:solidFill>
                  <a:schemeClr val="tx2">
                    <a:lumMod val="75000"/>
                  </a:schemeClr>
                </a:solidFill>
                <a:latin typeface="Times New Roman" panose="02020603050405020304" pitchFamily="18" charset="0"/>
                <a:cs typeface="Times New Roman" panose="02020603050405020304" pitchFamily="18" charset="0"/>
              </a:rPr>
              <a:t>Воспоминания о блокаде</a:t>
            </a:r>
            <a:endParaRPr lang="ru-RU" sz="3600" dirty="0">
              <a:solidFill>
                <a:schemeClr val="tx2">
                  <a:lumMod val="75000"/>
                </a:schemeClr>
              </a:solidFill>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xmlns="" val="0"/>
              </a:ext>
            </a:extLst>
          </a:blip>
          <a:stretch>
            <a:fillRect/>
          </a:stretch>
        </p:blipFill>
        <p:spPr>
          <a:xfrm>
            <a:off x="467544" y="2204864"/>
            <a:ext cx="3312368" cy="3816424"/>
          </a:xfrm>
        </p:spPr>
      </p:pic>
      <p:sp>
        <p:nvSpPr>
          <p:cNvPr id="4" name="Объект 3"/>
          <p:cNvSpPr>
            <a:spLocks noGrp="1"/>
          </p:cNvSpPr>
          <p:nvPr>
            <p:ph sz="half" idx="2"/>
          </p:nvPr>
        </p:nvSpPr>
        <p:spPr>
          <a:xfrm>
            <a:off x="4655344" y="1124744"/>
            <a:ext cx="4038600" cy="5171721"/>
          </a:xfrm>
        </p:spPr>
        <p:txBody>
          <a:bodyPr>
            <a:normAutofit fontScale="25000" lnSpcReduction="20000"/>
          </a:bodyPr>
          <a:lstStyle/>
          <a:p>
            <a:r>
              <a:rPr lang="ru-RU" sz="6400" dirty="0">
                <a:latin typeface="Times New Roman" panose="02020603050405020304" pitchFamily="18" charset="0"/>
                <a:cs typeface="Times New Roman" panose="02020603050405020304" pitchFamily="18" charset="0"/>
              </a:rPr>
              <a:t>Владислав Михайлович Глинка - историк, много лет проработавший в Государственном Эрмитаже, автор десятка книг научного и беллетристического содержания - пользовался в научной среде непререкаемым авторитетом как знаток русского XIX века. Он пережил блокаду Ленинграда с самого начала до самого конца, работая в это тяжелое время хранителем в Эрмитаже, фельдшером в госпитале и одновременно отвечая за сохранение коллекций ИРЛИ АН СССР ("Пушкинский дом"). </a:t>
            </a:r>
          </a:p>
          <a:p>
            <a:r>
              <a:rPr lang="ru-RU" sz="6400" dirty="0">
                <a:latin typeface="Times New Roman" panose="02020603050405020304" pitchFamily="18" charset="0"/>
                <a:cs typeface="Times New Roman" panose="02020603050405020304" pitchFamily="18" charset="0"/>
              </a:rPr>
              <a:t>Рукопись "Воспоминаний о блокаде" была обнаружена наследниками </a:t>
            </a:r>
            <a:r>
              <a:rPr lang="ru-RU" sz="6400" dirty="0" err="1">
                <a:latin typeface="Times New Roman" panose="02020603050405020304" pitchFamily="18" charset="0"/>
                <a:cs typeface="Times New Roman" panose="02020603050405020304" pitchFamily="18" charset="0"/>
              </a:rPr>
              <a:t>В.М.Глинки</a:t>
            </a:r>
            <a:r>
              <a:rPr lang="ru-RU" sz="6400" dirty="0">
                <a:latin typeface="Times New Roman" panose="02020603050405020304" pitchFamily="18" charset="0"/>
                <a:cs typeface="Times New Roman" panose="02020603050405020304" pitchFamily="18" charset="0"/>
              </a:rPr>
              <a:t> после смерти автора при разборе архива. Сцены блокадной жизни, приведенные в книге, не требуют ни объяснений, ни дополнений.</a:t>
            </a:r>
          </a:p>
          <a:p>
            <a:r>
              <a:rPr lang="ru-RU" sz="6400" dirty="0">
                <a:latin typeface="Times New Roman" panose="02020603050405020304" pitchFamily="18" charset="0"/>
                <a:cs typeface="Times New Roman" panose="02020603050405020304" pitchFamily="18" charset="0"/>
              </a:rPr>
              <a:t>Издание проиллюстрировано уникальными архивными фотографиями</a:t>
            </a:r>
            <a:r>
              <a:rPr lang="ru-RU" sz="6400" dirty="0"/>
              <a:t>. </a:t>
            </a:r>
          </a:p>
          <a:p>
            <a:endParaRPr lang="ru-RU" dirty="0"/>
          </a:p>
        </p:txBody>
      </p:sp>
    </p:spTree>
    <p:extLst>
      <p:ext uri="{BB962C8B-B14F-4D97-AF65-F5344CB8AC3E}">
        <p14:creationId xmlns:p14="http://schemas.microsoft.com/office/powerpoint/2010/main" xmlns="" val="2208077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solidFill>
                  <a:srgbClr val="C00000"/>
                </a:solidFill>
                <a:latin typeface="Times New Roman" panose="02020603050405020304" pitchFamily="18" charset="0"/>
                <a:cs typeface="Times New Roman" panose="02020603050405020304" pitchFamily="18" charset="0"/>
              </a:rPr>
              <a:t>До войны и после…</a:t>
            </a:r>
            <a:endParaRPr lang="ru-RU" sz="3600" dirty="0">
              <a:solidFill>
                <a:srgbClr val="C00000"/>
              </a:solidFill>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xmlns="" val="0"/>
              </a:ext>
            </a:extLst>
          </a:blip>
          <a:stretch>
            <a:fillRect/>
          </a:stretch>
        </p:blipFill>
        <p:spPr>
          <a:xfrm>
            <a:off x="323528" y="1772816"/>
            <a:ext cx="4180210" cy="4392488"/>
          </a:xfrm>
        </p:spPr>
      </p:pic>
      <p:pic>
        <p:nvPicPr>
          <p:cNvPr id="6" name="Объект 5"/>
          <p:cNvPicPr>
            <a:picLocks noGrp="1" noChangeAspect="1"/>
          </p:cNvPicPr>
          <p:nvPr>
            <p:ph sz="half" idx="2"/>
          </p:nvPr>
        </p:nvPicPr>
        <p:blipFill>
          <a:blip r:embed="rId3" cstate="print">
            <a:extLst>
              <a:ext uri="{28A0092B-C50C-407E-A947-70E740481C1C}">
                <a14:useLocalDpi xmlns:a14="http://schemas.microsoft.com/office/drawing/2010/main" xmlns="" val="0"/>
              </a:ext>
            </a:extLst>
          </a:blip>
          <a:stretch>
            <a:fillRect/>
          </a:stretch>
        </p:blipFill>
        <p:spPr>
          <a:xfrm>
            <a:off x="4656138" y="1772816"/>
            <a:ext cx="4038600" cy="4320480"/>
          </a:xfrm>
        </p:spPr>
      </p:pic>
    </p:spTree>
    <p:extLst>
      <p:ext uri="{BB962C8B-B14F-4D97-AF65-F5344CB8AC3E}">
        <p14:creationId xmlns:p14="http://schemas.microsoft.com/office/powerpoint/2010/main" xmlns="" val="2286735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756696"/>
          </a:xfrm>
        </p:spPr>
        <p:txBody>
          <a:bodyPr/>
          <a:lstStyle/>
          <a:p>
            <a:r>
              <a:rPr lang="ru-RU" sz="3200" dirty="0" smtClean="0">
                <a:solidFill>
                  <a:schemeClr val="accent3">
                    <a:lumMod val="60000"/>
                    <a:lumOff val="40000"/>
                  </a:schemeClr>
                </a:solidFill>
                <a:latin typeface="Times New Roman" panose="02020603050405020304" pitchFamily="18" charset="0"/>
                <a:cs typeface="Times New Roman" panose="02020603050405020304" pitchFamily="18" charset="0"/>
              </a:rPr>
              <a:t>Советское знамя над рейхстагом</a:t>
            </a:r>
            <a:endParaRPr lang="ru-RU" sz="3200" dirty="0">
              <a:solidFill>
                <a:schemeClr val="accent3">
                  <a:lumMod val="60000"/>
                  <a:lumOff val="40000"/>
                </a:schemeClr>
              </a:solidFill>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xmlns="" val="0"/>
              </a:ext>
            </a:extLst>
          </a:blip>
          <a:stretch>
            <a:fillRect/>
          </a:stretch>
        </p:blipFill>
        <p:spPr>
          <a:xfrm>
            <a:off x="323528" y="1770063"/>
            <a:ext cx="3960440" cy="4525962"/>
          </a:xfrm>
        </p:spPr>
      </p:pic>
      <p:sp>
        <p:nvSpPr>
          <p:cNvPr id="4" name="Объект 3"/>
          <p:cNvSpPr>
            <a:spLocks noGrp="1"/>
          </p:cNvSpPr>
          <p:nvPr>
            <p:ph sz="half" idx="2"/>
          </p:nvPr>
        </p:nvSpPr>
        <p:spPr/>
        <p:txBody>
          <a:bodyPr>
            <a:normAutofit fontScale="25000" lnSpcReduction="20000"/>
          </a:bodyPr>
          <a:lstStyle/>
          <a:p>
            <a:r>
              <a:rPr lang="ru-RU" sz="6400" dirty="0">
                <a:latin typeface="Times New Roman" panose="02020603050405020304" pitchFamily="18" charset="0"/>
                <a:cs typeface="Times New Roman" panose="02020603050405020304" pitchFamily="18" charset="0"/>
              </a:rPr>
              <a:t>Если ты фашисту с ружьем</a:t>
            </a:r>
          </a:p>
          <a:p>
            <a:r>
              <a:rPr lang="ru-RU" sz="6400" dirty="0">
                <a:latin typeface="Times New Roman" panose="02020603050405020304" pitchFamily="18" charset="0"/>
                <a:cs typeface="Times New Roman" panose="02020603050405020304" pitchFamily="18" charset="0"/>
              </a:rPr>
              <a:t>Не желаешь навек отдать</a:t>
            </a:r>
          </a:p>
          <a:p>
            <a:r>
              <a:rPr lang="ru-RU" sz="6400" dirty="0">
                <a:latin typeface="Times New Roman" panose="02020603050405020304" pitchFamily="18" charset="0"/>
                <a:cs typeface="Times New Roman" panose="02020603050405020304" pitchFamily="18" charset="0"/>
              </a:rPr>
              <a:t>Дом, где жил ты, жену и мать,</a:t>
            </a:r>
          </a:p>
          <a:p>
            <a:r>
              <a:rPr lang="ru-RU" sz="6400" dirty="0">
                <a:latin typeface="Times New Roman" panose="02020603050405020304" pitchFamily="18" charset="0"/>
                <a:cs typeface="Times New Roman" panose="02020603050405020304" pitchFamily="18" charset="0"/>
              </a:rPr>
              <a:t>Все, что родиной мы зовем,—</a:t>
            </a:r>
          </a:p>
          <a:p>
            <a:r>
              <a:rPr lang="ru-RU" sz="6400" dirty="0">
                <a:latin typeface="Times New Roman" panose="02020603050405020304" pitchFamily="18" charset="0"/>
                <a:cs typeface="Times New Roman" panose="02020603050405020304" pitchFamily="18" charset="0"/>
              </a:rPr>
              <a:t>Знай: никто ее не спасет,</a:t>
            </a:r>
          </a:p>
          <a:p>
            <a:r>
              <a:rPr lang="ru-RU" sz="6400" dirty="0">
                <a:latin typeface="Times New Roman" panose="02020603050405020304" pitchFamily="18" charset="0"/>
                <a:cs typeface="Times New Roman" panose="02020603050405020304" pitchFamily="18" charset="0"/>
              </a:rPr>
              <a:t>Если ты ее не спасешь;</a:t>
            </a:r>
          </a:p>
          <a:p>
            <a:r>
              <a:rPr lang="ru-RU" sz="6400" dirty="0">
                <a:latin typeface="Times New Roman" panose="02020603050405020304" pitchFamily="18" charset="0"/>
                <a:cs typeface="Times New Roman" panose="02020603050405020304" pitchFamily="18" charset="0"/>
              </a:rPr>
              <a:t>Знай: никто его не убьет,</a:t>
            </a:r>
          </a:p>
          <a:p>
            <a:r>
              <a:rPr lang="ru-RU" sz="6400" dirty="0">
                <a:latin typeface="Times New Roman" panose="02020603050405020304" pitchFamily="18" charset="0"/>
                <a:cs typeface="Times New Roman" panose="02020603050405020304" pitchFamily="18" charset="0"/>
              </a:rPr>
              <a:t>Если ты его не убьешь.</a:t>
            </a:r>
          </a:p>
          <a:p>
            <a:r>
              <a:rPr lang="ru-RU" sz="6400" dirty="0">
                <a:latin typeface="Times New Roman" panose="02020603050405020304" pitchFamily="18" charset="0"/>
                <a:cs typeface="Times New Roman" panose="02020603050405020304" pitchFamily="18" charset="0"/>
              </a:rPr>
              <a:t>И пока его не убил,</a:t>
            </a:r>
          </a:p>
          <a:p>
            <a:r>
              <a:rPr lang="ru-RU" sz="6400" dirty="0">
                <a:latin typeface="Times New Roman" panose="02020603050405020304" pitchFamily="18" charset="0"/>
                <a:cs typeface="Times New Roman" panose="02020603050405020304" pitchFamily="18" charset="0"/>
              </a:rPr>
              <a:t>Ты молчи о своей любви,</a:t>
            </a:r>
          </a:p>
          <a:p>
            <a:r>
              <a:rPr lang="ru-RU" sz="6400" dirty="0">
                <a:latin typeface="Times New Roman" panose="02020603050405020304" pitchFamily="18" charset="0"/>
                <a:cs typeface="Times New Roman" panose="02020603050405020304" pitchFamily="18" charset="0"/>
              </a:rPr>
              <a:t>Край, где рос ты, и дом, где жил,</a:t>
            </a:r>
          </a:p>
          <a:p>
            <a:r>
              <a:rPr lang="ru-RU" sz="6400" dirty="0">
                <a:latin typeface="Times New Roman" panose="02020603050405020304" pitchFamily="18" charset="0"/>
                <a:cs typeface="Times New Roman" panose="02020603050405020304" pitchFamily="18" charset="0"/>
              </a:rPr>
              <a:t>Своей родиной не зови.</a:t>
            </a:r>
          </a:p>
          <a:p>
            <a:r>
              <a:rPr lang="ru-RU" sz="6400" dirty="0">
                <a:latin typeface="Times New Roman" panose="02020603050405020304" pitchFamily="18" charset="0"/>
                <a:cs typeface="Times New Roman" panose="02020603050405020304" pitchFamily="18" charset="0"/>
              </a:rPr>
              <a:t>Пусть фашиста убил твой брат,</a:t>
            </a:r>
          </a:p>
          <a:p>
            <a:r>
              <a:rPr lang="ru-RU" sz="6400" dirty="0">
                <a:latin typeface="Times New Roman" panose="02020603050405020304" pitchFamily="18" charset="0"/>
                <a:cs typeface="Times New Roman" panose="02020603050405020304" pitchFamily="18" charset="0"/>
              </a:rPr>
              <a:t>Пусть фашиста убил сосед,—</a:t>
            </a:r>
          </a:p>
          <a:p>
            <a:r>
              <a:rPr lang="ru-RU" sz="6400" dirty="0">
                <a:latin typeface="Times New Roman" panose="02020603050405020304" pitchFamily="18" charset="0"/>
                <a:cs typeface="Times New Roman" panose="02020603050405020304" pitchFamily="18" charset="0"/>
              </a:rPr>
              <a:t>Это брат и сосед твой мстят,</a:t>
            </a:r>
          </a:p>
          <a:p>
            <a:r>
              <a:rPr lang="ru-RU" sz="6400" dirty="0">
                <a:latin typeface="Times New Roman" panose="02020603050405020304" pitchFamily="18" charset="0"/>
                <a:cs typeface="Times New Roman" panose="02020603050405020304" pitchFamily="18" charset="0"/>
              </a:rPr>
              <a:t>А тебе оправданья нет</a:t>
            </a:r>
            <a:r>
              <a:rPr lang="ru-RU" sz="6400" dirty="0" smtClean="0">
                <a:latin typeface="Times New Roman" panose="02020603050405020304" pitchFamily="18" charset="0"/>
                <a:cs typeface="Times New Roman" panose="02020603050405020304" pitchFamily="18" charset="0"/>
              </a:rPr>
              <a:t>. </a:t>
            </a:r>
          </a:p>
          <a:p>
            <a:pPr algn="r"/>
            <a:r>
              <a:rPr lang="ru-RU" sz="6400" dirty="0" err="1" smtClean="0">
                <a:latin typeface="Times New Roman" panose="02020603050405020304" pitchFamily="18" charset="0"/>
                <a:cs typeface="Times New Roman" panose="02020603050405020304" pitchFamily="18" charset="0"/>
              </a:rPr>
              <a:t>К.Симонов</a:t>
            </a:r>
            <a:endParaRPr lang="ru-RU" sz="6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2363251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sz="3200" i="1" dirty="0" smtClean="0">
                <a:solidFill>
                  <a:srgbClr val="00B0F0"/>
                </a:solidFill>
                <a:latin typeface="Times New Roman" panose="02020603050405020304" pitchFamily="18" charset="0"/>
                <a:cs typeface="Times New Roman" panose="02020603050405020304" pitchFamily="18" charset="0"/>
              </a:rPr>
              <a:t>Никто не забыт, ничто не забыто!</a:t>
            </a:r>
            <a:endParaRPr lang="ru-RU" sz="3200" i="1" dirty="0">
              <a:solidFill>
                <a:srgbClr val="00B0F0"/>
              </a:solidFill>
              <a:latin typeface="Times New Roman" panose="02020603050405020304" pitchFamily="18" charset="0"/>
              <a:cs typeface="Times New Roman" panose="02020603050405020304" pitchFamily="18" charset="0"/>
            </a:endParaRPr>
          </a:p>
        </p:txBody>
      </p:sp>
      <p:pic>
        <p:nvPicPr>
          <p:cNvPr id="7" name="Объект 6"/>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043608" y="1912937"/>
            <a:ext cx="7416824" cy="4314825"/>
          </a:xfrm>
        </p:spPr>
      </p:pic>
    </p:spTree>
    <p:extLst>
      <p:ext uri="{BB962C8B-B14F-4D97-AF65-F5344CB8AC3E}">
        <p14:creationId xmlns:p14="http://schemas.microsoft.com/office/powerpoint/2010/main" xmlns="" val="4130868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solidFill>
                  <a:schemeClr val="accent2">
                    <a:lumMod val="75000"/>
                  </a:schemeClr>
                </a:solidFill>
                <a:latin typeface="Times New Roman" pitchFamily="18" charset="0"/>
                <a:cs typeface="Times New Roman" pitchFamily="18" charset="0"/>
              </a:rPr>
              <a:t>Началась блокада</a:t>
            </a:r>
            <a:endParaRPr lang="ru-RU" dirty="0">
              <a:solidFill>
                <a:schemeClr val="accent2">
                  <a:lumMod val="75000"/>
                </a:schemeClr>
              </a:solidFill>
              <a:latin typeface="Times New Roman" pitchFamily="18" charset="0"/>
              <a:cs typeface="Times New Roman" pitchFamily="18" charset="0"/>
            </a:endParaRPr>
          </a:p>
        </p:txBody>
      </p:sp>
      <p:sp>
        <p:nvSpPr>
          <p:cNvPr id="3" name="Содержимое 2"/>
          <p:cNvSpPr>
            <a:spLocks noGrp="1"/>
          </p:cNvSpPr>
          <p:nvPr>
            <p:ph sz="half" idx="1"/>
          </p:nvPr>
        </p:nvSpPr>
        <p:spPr>
          <a:xfrm>
            <a:off x="285720" y="1770501"/>
            <a:ext cx="3857652" cy="4301705"/>
          </a:xfrm>
        </p:spPr>
        <p:txBody>
          <a:bodyPr>
            <a:normAutofit fontScale="70000" lnSpcReduction="20000"/>
          </a:bodyPr>
          <a:lstStyle/>
          <a:p>
            <a:r>
              <a:rPr lang="ru-RU" dirty="0" smtClean="0">
                <a:latin typeface="Times New Roman" pitchFamily="18" charset="0"/>
                <a:cs typeface="Times New Roman" pitchFamily="18" charset="0"/>
              </a:rPr>
              <a:t>Блокада Ленинграда — военная блокада немецкими, финскими и испанскими (</a:t>
            </a:r>
            <a:r>
              <a:rPr lang="ru-RU" dirty="0" err="1" smtClean="0">
                <a:latin typeface="Times New Roman" pitchFamily="18" charset="0"/>
                <a:cs typeface="Times New Roman" pitchFamily="18" charset="0"/>
              </a:rPr>
              <a:t>Голубая</a:t>
            </a:r>
            <a:r>
              <a:rPr lang="ru-RU" dirty="0" smtClean="0">
                <a:latin typeface="Times New Roman" pitchFamily="18" charset="0"/>
                <a:cs typeface="Times New Roman" pitchFamily="18" charset="0"/>
              </a:rPr>
              <a:t> дивизия) войсками с участием добровольцев из Северной Африки, Европы и военно-морских сил Италии во время Великой Отечественной войны Ленинграда (ныне Санкт-Петербург). Длилась с 8 сентября 1941 года по 27 января 1944 года (блокадное кольцо было прорвано 18 января 1943 года) — 872 дня</a:t>
            </a:r>
          </a:p>
          <a:p>
            <a:endParaRPr lang="ru-RU" dirty="0"/>
          </a:p>
        </p:txBody>
      </p:sp>
      <p:pic>
        <p:nvPicPr>
          <p:cNvPr id="5" name="Содержимое 4" descr="центр.универмаг.jpg"/>
          <p:cNvPicPr>
            <a:picLocks noGrp="1" noChangeAspect="1"/>
          </p:cNvPicPr>
          <p:nvPr>
            <p:ph sz="half" idx="2"/>
          </p:nvPr>
        </p:nvPicPr>
        <p:blipFill>
          <a:blip r:embed="rId2" cstate="print"/>
          <a:stretch>
            <a:fillRect/>
          </a:stretch>
        </p:blipFill>
        <p:spPr>
          <a:xfrm>
            <a:off x="4286248" y="1857364"/>
            <a:ext cx="4500594" cy="3857652"/>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512064"/>
            <a:ext cx="8229600" cy="773796"/>
          </a:xfrm>
        </p:spPr>
        <p:txBody>
          <a:bodyPr/>
          <a:lstStyle/>
          <a:p>
            <a:pPr algn="ctr"/>
            <a:r>
              <a:rPr lang="ru-RU" b="1" dirty="0" smtClean="0">
                <a:latin typeface="Times New Roman" pitchFamily="18" charset="0"/>
                <a:cs typeface="Times New Roman" pitchFamily="18" charset="0"/>
              </a:rPr>
              <a:t>Массовая смертность</a:t>
            </a:r>
            <a:endParaRPr lang="ru-RU" b="1" dirty="0">
              <a:latin typeface="Times New Roman" pitchFamily="18" charset="0"/>
              <a:cs typeface="Times New Roman" pitchFamily="18" charset="0"/>
            </a:endParaRPr>
          </a:p>
        </p:txBody>
      </p:sp>
      <p:sp>
        <p:nvSpPr>
          <p:cNvPr id="3" name="Содержимое 2"/>
          <p:cNvSpPr>
            <a:spLocks noGrp="1"/>
          </p:cNvSpPr>
          <p:nvPr>
            <p:ph sz="half" idx="1"/>
          </p:nvPr>
        </p:nvSpPr>
        <p:spPr>
          <a:xfrm>
            <a:off x="285720" y="1571613"/>
            <a:ext cx="3786214" cy="4286279"/>
          </a:xfrm>
        </p:spPr>
        <p:txBody>
          <a:bodyPr>
            <a:normAutofit fontScale="47500" lnSpcReduction="20000"/>
          </a:bodyPr>
          <a:lstStyle/>
          <a:p>
            <a:r>
              <a:rPr lang="ru-RU" sz="3300" dirty="0" smtClean="0">
                <a:latin typeface="Times New Roman" pitchFamily="18" charset="0"/>
                <a:cs typeface="Times New Roman" pitchFamily="18" charset="0"/>
              </a:rPr>
              <a:t>К началу блокады в городе не имелось достаточных по объёму запасов продовольствия и топлива. Единственным путём сообщения с Ленинградом оставалось Ладожское озеро, находившееся в пределах досягаемости артиллерии и авиации осаждающих, на озере также действовала объединённая военно-морская флотилия противника. Пропускная способность этой транспортной </a:t>
            </a:r>
            <a:r>
              <a:rPr lang="ru-RU" sz="3300" dirty="0" smtClean="0">
                <a:latin typeface="Times New Roman" pitchFamily="18" charset="0"/>
                <a:cs typeface="Times New Roman" pitchFamily="18" charset="0"/>
              </a:rPr>
              <a:t>артиллерии </a:t>
            </a:r>
            <a:r>
              <a:rPr lang="ru-RU" sz="3300" dirty="0" smtClean="0">
                <a:latin typeface="Times New Roman" pitchFamily="18" charset="0"/>
                <a:cs typeface="Times New Roman" pitchFamily="18" charset="0"/>
              </a:rPr>
              <a:t>не соответствовала потребностям города. В результате начавшийся в Ленинграде массовый голод, усугублённый особенно суровой первой блокадной зимой, проблемами с отоплением и транспортом, привёл к сотням тысяч смертей среди жителей</a:t>
            </a:r>
            <a:r>
              <a:rPr lang="ru-RU" sz="2800" dirty="0" smtClean="0">
                <a:latin typeface="Times New Roman" pitchFamily="18" charset="0"/>
                <a:cs typeface="Times New Roman" pitchFamily="18" charset="0"/>
              </a:rPr>
              <a:t>.</a:t>
            </a:r>
          </a:p>
          <a:p>
            <a:endParaRPr lang="ru-RU" dirty="0"/>
          </a:p>
        </p:txBody>
      </p:sp>
      <p:pic>
        <p:nvPicPr>
          <p:cNvPr id="6" name="Содержимое 5" descr="лен.jpg"/>
          <p:cNvPicPr>
            <a:picLocks noGrp="1" noChangeAspect="1"/>
          </p:cNvPicPr>
          <p:nvPr>
            <p:ph sz="half" idx="2"/>
          </p:nvPr>
        </p:nvPicPr>
        <p:blipFill>
          <a:blip r:embed="rId2" cstate="print"/>
          <a:stretch>
            <a:fillRect/>
          </a:stretch>
        </p:blipFill>
        <p:spPr>
          <a:xfrm>
            <a:off x="4214810" y="1571612"/>
            <a:ext cx="4479928" cy="3896689"/>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85728"/>
            <a:ext cx="7772400" cy="714380"/>
          </a:xfrm>
        </p:spPr>
        <p:txBody>
          <a:bodyPr/>
          <a:lstStyle/>
          <a:p>
            <a:pPr algn="ctr"/>
            <a:r>
              <a:rPr lang="ru-RU" sz="3600" b="1" dirty="0" smtClean="0">
                <a:solidFill>
                  <a:srgbClr val="FF0000"/>
                </a:solidFill>
                <a:latin typeface="Times New Roman" pitchFamily="18" charset="0"/>
                <a:cs typeface="Times New Roman" pitchFamily="18" charset="0"/>
              </a:rPr>
              <a:t>ГОРОД - ГЕРОЙ</a:t>
            </a:r>
            <a:endParaRPr lang="ru-RU" sz="3600" b="1"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914400" y="1071546"/>
            <a:ext cx="7772400" cy="5072098"/>
          </a:xfrm>
        </p:spPr>
        <p:txBody>
          <a:bodyPr>
            <a:noAutofit/>
          </a:bodyPr>
          <a:lstStyle/>
          <a:p>
            <a:r>
              <a:rPr lang="ru-RU" sz="2000" dirty="0" smtClean="0">
                <a:latin typeface="Times New Roman" pitchFamily="18" charset="0"/>
                <a:cs typeface="Times New Roman" pitchFamily="18" charset="0"/>
              </a:rPr>
              <a:t>После прорыва блокады осада Ленинграда вражескими войсками и флотом продолжалась до сентября 1944 года. Чтобы заставить противника снять осаду города, в июне — августе 1944 года советские войска при поддержке кораблей и авиации Балтийского флота провели Выборгскую и </a:t>
            </a:r>
            <a:r>
              <a:rPr lang="ru-RU" sz="2000" dirty="0" err="1" smtClean="0">
                <a:latin typeface="Times New Roman" pitchFamily="18" charset="0"/>
                <a:cs typeface="Times New Roman" pitchFamily="18" charset="0"/>
              </a:rPr>
              <a:t>Свирско-Петрозаводскую</a:t>
            </a:r>
            <a:r>
              <a:rPr lang="ru-RU" sz="2000" dirty="0" smtClean="0">
                <a:latin typeface="Times New Roman" pitchFamily="18" charset="0"/>
                <a:cs typeface="Times New Roman" pitchFamily="18" charset="0"/>
              </a:rPr>
              <a:t> операции, 20 июня освободили Выборг, а 28 июня — Петрозаводск. В сентябре 1944 года был освобождён остров </a:t>
            </a:r>
            <a:r>
              <a:rPr lang="ru-RU" sz="2000" dirty="0" err="1" smtClean="0">
                <a:latin typeface="Times New Roman" pitchFamily="18" charset="0"/>
                <a:cs typeface="Times New Roman" pitchFamily="18" charset="0"/>
              </a:rPr>
              <a:t>Гогланд</a:t>
            </a:r>
            <a:r>
              <a:rPr lang="ru-RU" sz="2000" dirty="0" smtClean="0">
                <a:latin typeface="Times New Roman" pitchFamily="18" charset="0"/>
                <a:cs typeface="Times New Roman" pitchFamily="18" charset="0"/>
              </a:rPr>
              <a:t>.</a:t>
            </a:r>
          </a:p>
          <a:p>
            <a:r>
              <a:rPr lang="ru-RU" sz="2400" dirty="0" smtClean="0">
                <a:solidFill>
                  <a:schemeClr val="tx2">
                    <a:lumMod val="50000"/>
                  </a:schemeClr>
                </a:solidFill>
                <a:latin typeface="Times New Roman" pitchFamily="18" charset="0"/>
                <a:cs typeface="Times New Roman" pitchFamily="18" charset="0"/>
              </a:rPr>
              <a:t>За массовый героизм и мужество </a:t>
            </a:r>
            <a:r>
              <a:rPr lang="ru-RU" sz="2000" dirty="0" smtClean="0">
                <a:latin typeface="Times New Roman" pitchFamily="18" charset="0"/>
                <a:cs typeface="Times New Roman" pitchFamily="18" charset="0"/>
              </a:rPr>
              <a:t>в защите Родины в Великой Отечественной войне 1941—1945 гг., проявленные защитниками блокадного Ленинграда, согласно Указу Президиума Верховного Совета СССР 8 мая 1965 г. городу присвоена высшая степень отличия — </a:t>
            </a:r>
            <a:r>
              <a:rPr lang="ru-RU" sz="2400" dirty="0" smtClean="0">
                <a:solidFill>
                  <a:srgbClr val="FF0000"/>
                </a:solidFill>
                <a:latin typeface="Times New Roman" pitchFamily="18" charset="0"/>
                <a:cs typeface="Times New Roman" pitchFamily="18" charset="0"/>
              </a:rPr>
              <a:t>звание Город-герой.</a:t>
            </a:r>
          </a:p>
          <a:p>
            <a:r>
              <a:rPr lang="ru-RU" sz="2000" dirty="0" smtClean="0">
                <a:latin typeface="Times New Roman" pitchFamily="18" charset="0"/>
                <a:cs typeface="Times New Roman" pitchFamily="18" charset="0"/>
              </a:rPr>
              <a:t>27 января является Днём воинской славы России — День полного освобождения советскими войсками города Ленинграда от блокады его немецко-фашистскими войсками (1944 год).</a:t>
            </a:r>
            <a:endParaRPr lang="ru-RU"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dirty="0" smtClean="0">
                <a:solidFill>
                  <a:schemeClr val="tx2">
                    <a:lumMod val="50000"/>
                  </a:schemeClr>
                </a:solidFill>
                <a:latin typeface="Times New Roman" pitchFamily="18" charset="0"/>
                <a:cs typeface="Times New Roman" pitchFamily="18" charset="0"/>
              </a:rPr>
              <a:t>Выход войск противника к Ленинграду</a:t>
            </a:r>
            <a:endParaRPr lang="ru-RU" sz="3600" dirty="0">
              <a:solidFill>
                <a:schemeClr val="tx2">
                  <a:lumMod val="5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914400" y="1357298"/>
            <a:ext cx="7772400" cy="4786346"/>
          </a:xfrm>
        </p:spPr>
        <p:txBody>
          <a:bodyPr>
            <a:normAutofit fontScale="62500" lnSpcReduction="20000"/>
          </a:bodyPr>
          <a:lstStyle/>
          <a:p>
            <a:r>
              <a:rPr lang="ru-RU" dirty="0" smtClean="0">
                <a:latin typeface="Times New Roman" pitchFamily="18" charset="0"/>
                <a:cs typeface="Times New Roman" pitchFamily="18" charset="0"/>
              </a:rPr>
              <a:t>В первые 18 дней наступления 4-я танковая группа противника с боями прошла более 600 километров (с темпом 30—35 км в сутки), форсировала реки Западная Двина и Великая.</a:t>
            </a:r>
          </a:p>
          <a:p>
            <a:r>
              <a:rPr lang="ru-RU" dirty="0" smtClean="0">
                <a:latin typeface="Times New Roman" pitchFamily="18" charset="0"/>
                <a:cs typeface="Times New Roman" pitchFamily="18" charset="0"/>
              </a:rPr>
              <a:t>4 июля части вермахта вступили в Ленинградскую область, форсировав реку Великая и преодолев укрепления «Линии Сталина» в направлении на Остров.</a:t>
            </a:r>
          </a:p>
          <a:p>
            <a:r>
              <a:rPr lang="ru-RU" dirty="0" smtClean="0">
                <a:latin typeface="Times New Roman" pitchFamily="18" charset="0"/>
                <a:cs typeface="Times New Roman" pitchFamily="18" charset="0"/>
              </a:rPr>
              <a:t>5—6 июля войска противника заняли город, а 9 июля — Псков, находящийся в 280 километрах от Ленинграда. От Пскова самый короткий путь к Ленинграду проходит по Киевскому шоссе, идущему через Лугу</a:t>
            </a:r>
          </a:p>
          <a:p>
            <a:r>
              <a:rPr lang="ru-RU" dirty="0" smtClean="0">
                <a:latin typeface="Times New Roman" pitchFamily="18" charset="0"/>
                <a:cs typeface="Times New Roman" pitchFamily="18" charset="0"/>
              </a:rPr>
              <a:t>19 июля, к моменту выхода передовых немецких частей, </a:t>
            </a:r>
            <a:r>
              <a:rPr lang="ru-RU" dirty="0" err="1" smtClean="0">
                <a:latin typeface="Times New Roman" pitchFamily="18" charset="0"/>
                <a:cs typeface="Times New Roman" pitchFamily="18" charset="0"/>
              </a:rPr>
              <a:t>Лужский</a:t>
            </a:r>
            <a:r>
              <a:rPr lang="ru-RU" dirty="0" smtClean="0">
                <a:latin typeface="Times New Roman" pitchFamily="18" charset="0"/>
                <a:cs typeface="Times New Roman" pitchFamily="18" charset="0"/>
              </a:rPr>
              <a:t> оборонительный рубеж был хорошо подготовлен в инженерном отношении: были построены оборонительные сооружения протяжённостью 175 километров и общей глубиной 10—15 километров. Оборонительные сооружения строились руками ленинградцев, в большинстве своём женщин и подростков (мужчины уходили в армию и ополчение).</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773796"/>
          </a:xfrm>
        </p:spPr>
        <p:txBody>
          <a:bodyPr/>
          <a:lstStyle/>
          <a:p>
            <a:pPr algn="ctr"/>
            <a:r>
              <a:rPr lang="ru-RU" sz="3600" dirty="0" smtClean="0">
                <a:solidFill>
                  <a:schemeClr val="tx2">
                    <a:lumMod val="50000"/>
                  </a:schemeClr>
                </a:solidFill>
                <a:latin typeface="Times New Roman" pitchFamily="18" charset="0"/>
                <a:cs typeface="Times New Roman" pitchFamily="18" charset="0"/>
              </a:rPr>
              <a:t>Подступ к Ленинграду</a:t>
            </a:r>
            <a:endParaRPr lang="ru-RU" sz="3600" dirty="0">
              <a:solidFill>
                <a:schemeClr val="tx2">
                  <a:lumMod val="5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914400" y="1357298"/>
            <a:ext cx="7772400" cy="4998262"/>
          </a:xfrm>
        </p:spPr>
        <p:txBody>
          <a:bodyPr>
            <a:noAutofit/>
          </a:bodyPr>
          <a:lstStyle/>
          <a:p>
            <a:r>
              <a:rPr lang="ru-RU" sz="1800" dirty="0" smtClean="0">
                <a:latin typeface="Times New Roman" pitchFamily="18" charset="0"/>
                <a:cs typeface="Times New Roman" pitchFamily="18" charset="0"/>
              </a:rPr>
              <a:t>В длительных изматывающих боях немецкие войска в течение месяца готовились к штурму города. К городу подошёл Балтийский флот со своими 153 орудиями главного калибра корабельной артиллерии. Небо города защищал 2-й корпус ПВО. Наивысшая плотность зенитной артиллерии при обороне Москвы, Ленинграда и Баку была в 8—10 раз больше, чем при обороне Берлина и Лондона.</a:t>
            </a:r>
          </a:p>
          <a:p>
            <a:r>
              <a:rPr lang="ru-RU" sz="1800" dirty="0" smtClean="0">
                <a:latin typeface="Times New Roman" pitchFamily="18" charset="0"/>
                <a:cs typeface="Times New Roman" pitchFamily="18" charset="0"/>
              </a:rPr>
              <a:t>14—15 августа немцам удалось пробиться через заболоченную местность и выйти на оперативный простор перед Ленинградом.</a:t>
            </a:r>
          </a:p>
          <a:p>
            <a:r>
              <a:rPr lang="ru-RU" sz="1800" dirty="0" smtClean="0">
                <a:latin typeface="Times New Roman" pitchFamily="18" charset="0"/>
                <a:cs typeface="Times New Roman" pitchFamily="18" charset="0"/>
              </a:rPr>
              <a:t>29 июня, перейдя границу, финская армия начала боевые действия на Карельском перешейке. 31 июля началось крупное финское наступление в направлении Ленинграда. К началу сентября финны перешли существовавшую до подписания мирного договора 1940 года старую советско-финскую границу на Карельском перешейке на глубину до 20 км, остановились на рубеже Карельского укрепрайона. Связь Ленинграда с остальной страной через территории ,оккупированные Финляндией была восстановлена летом 1944 года</a:t>
            </a:r>
            <a:endParaRPr lang="ru-RU" sz="1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dirty="0" smtClean="0">
                <a:solidFill>
                  <a:srgbClr val="FF0000"/>
                </a:solidFill>
                <a:latin typeface="Times New Roman" pitchFamily="18" charset="0"/>
                <a:cs typeface="Times New Roman" pitchFamily="18" charset="0"/>
              </a:rPr>
              <a:t>Первые обстрелы города</a:t>
            </a:r>
            <a:endParaRPr lang="ru-RU" sz="3600" dirty="0">
              <a:solidFill>
                <a:srgbClr val="FF0000"/>
              </a:solidFill>
              <a:latin typeface="Times New Roman" pitchFamily="18" charset="0"/>
              <a:cs typeface="Times New Roman" pitchFamily="18" charset="0"/>
            </a:endParaRPr>
          </a:p>
        </p:txBody>
      </p:sp>
      <p:sp>
        <p:nvSpPr>
          <p:cNvPr id="3" name="Содержимое 2"/>
          <p:cNvSpPr>
            <a:spLocks noGrp="1"/>
          </p:cNvSpPr>
          <p:nvPr>
            <p:ph sz="half" idx="1"/>
          </p:nvPr>
        </p:nvSpPr>
        <p:spPr>
          <a:xfrm>
            <a:off x="464344" y="1142985"/>
            <a:ext cx="4038600" cy="5153480"/>
          </a:xfrm>
        </p:spPr>
        <p:txBody>
          <a:bodyPr>
            <a:noAutofit/>
          </a:bodyPr>
          <a:lstStyle/>
          <a:p>
            <a:r>
              <a:rPr lang="ru-RU" sz="1400" dirty="0" smtClean="0">
                <a:latin typeface="Times New Roman" pitchFamily="18" charset="0"/>
                <a:cs typeface="Times New Roman" pitchFamily="18" charset="0"/>
              </a:rPr>
              <a:t>4 сентября 1941 года город подвергается первым артиллерийским обстрелам со стороны оккупированного города Тосно:</a:t>
            </a:r>
          </a:p>
          <a:p>
            <a:r>
              <a:rPr lang="ru-RU" sz="1400" dirty="0" smtClean="0">
                <a:latin typeface="Times New Roman" pitchFamily="18" charset="0"/>
                <a:cs typeface="Times New Roman" pitchFamily="18" charset="0"/>
              </a:rPr>
              <a:t>«	В сентябре 1941 г. группа офицеров по заданию командования ехала на автомашине по Лесному проспекту с аэродрома </a:t>
            </a:r>
            <a:r>
              <a:rPr lang="ru-RU" sz="1400" dirty="0" err="1" smtClean="0">
                <a:latin typeface="Times New Roman" pitchFamily="18" charset="0"/>
                <a:cs typeface="Times New Roman" pitchFamily="18" charset="0"/>
              </a:rPr>
              <a:t>Левашово</a:t>
            </a:r>
            <a:r>
              <a:rPr lang="ru-RU" sz="1400" dirty="0" smtClean="0">
                <a:latin typeface="Times New Roman" pitchFamily="18" charset="0"/>
                <a:cs typeface="Times New Roman" pitchFamily="18" charset="0"/>
              </a:rPr>
              <a:t>. Немного впереди нас шел переполненный народом трамвай. Он тормозит перед остановкой, где стоит большая группа ожидающих. Раздается разрыв снаряда, и многие на остановке падают, обливаясь кровью. Второй разрыв, третий… Трамвай разнесен в щепки. Груды убитых. Раненые и искалеченные, в основном женщины и дети, разбросаны по булыжной мостовой, стонут и плачут. Светловолосый мальчик лет семи-восьми, чудом уцелевший на остановке, закрыв лицо обеими ручонками, рыдает над убитой матерью и повторяет: - Мамочка, что они наделали…	»</a:t>
            </a:r>
            <a:endParaRPr lang="ru-RU" sz="1400" dirty="0">
              <a:latin typeface="Times New Roman" pitchFamily="18" charset="0"/>
              <a:cs typeface="Times New Roman" pitchFamily="18" charset="0"/>
            </a:endParaRPr>
          </a:p>
        </p:txBody>
      </p:sp>
      <p:pic>
        <p:nvPicPr>
          <p:cNvPr id="5" name="Содержимое 4" descr="62-18.jpg"/>
          <p:cNvPicPr>
            <a:picLocks noGrp="1" noChangeAspect="1"/>
          </p:cNvPicPr>
          <p:nvPr>
            <p:ph sz="half" idx="2"/>
          </p:nvPr>
        </p:nvPicPr>
        <p:blipFill>
          <a:blip r:embed="rId2" cstate="print"/>
          <a:stretch>
            <a:fillRect/>
          </a:stretch>
        </p:blipFill>
        <p:spPr>
          <a:xfrm>
            <a:off x="4572000" y="1500174"/>
            <a:ext cx="4143404" cy="3500462"/>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773796"/>
          </a:xfrm>
        </p:spPr>
        <p:txBody>
          <a:bodyPr/>
          <a:lstStyle/>
          <a:p>
            <a:pPr algn="ctr"/>
            <a:r>
              <a:rPr lang="ru-RU" b="1" dirty="0" smtClean="0">
                <a:solidFill>
                  <a:schemeClr val="accent6">
                    <a:lumMod val="60000"/>
                    <a:lumOff val="40000"/>
                  </a:schemeClr>
                </a:solidFill>
                <a:latin typeface="Times New Roman" pitchFamily="18" charset="0"/>
                <a:cs typeface="Times New Roman" pitchFamily="18" charset="0"/>
              </a:rPr>
              <a:t>Эвакуация</a:t>
            </a:r>
            <a:endParaRPr lang="ru-RU" b="1" dirty="0">
              <a:solidFill>
                <a:schemeClr val="accent6">
                  <a:lumMod val="60000"/>
                  <a:lumOff val="4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914400" y="1214422"/>
            <a:ext cx="7772400" cy="5141138"/>
          </a:xfrm>
        </p:spPr>
        <p:txBody>
          <a:bodyPr>
            <a:normAutofit fontScale="77500" lnSpcReduction="20000"/>
          </a:bodyPr>
          <a:lstStyle/>
          <a:p>
            <a:r>
              <a:rPr lang="ru-RU" dirty="0" smtClean="0">
                <a:latin typeface="Times New Roman" pitchFamily="18" charset="0"/>
                <a:cs typeface="Times New Roman" pitchFamily="18" charset="0"/>
              </a:rPr>
              <a:t>Самый первый этап эвакуации продолжался с 29 июня по 27 августа, когда части вермахта захватили железную дорогу, связывающую Ленинград с лежащими к востоку от него областями. Этот период характеризовался двумя особенностями:</a:t>
            </a:r>
          </a:p>
          <a:p>
            <a:r>
              <a:rPr lang="ru-RU" dirty="0" smtClean="0">
                <a:latin typeface="Times New Roman" pitchFamily="18" charset="0"/>
                <a:cs typeface="Times New Roman" pitchFamily="18" charset="0"/>
              </a:rPr>
              <a:t>Нежеланием жителей уезжать из города;</a:t>
            </a:r>
          </a:p>
          <a:p>
            <a:r>
              <a:rPr lang="ru-RU" dirty="0" smtClean="0">
                <a:latin typeface="Times New Roman" pitchFamily="18" charset="0"/>
                <a:cs typeface="Times New Roman" pitchFamily="18" charset="0"/>
              </a:rPr>
              <a:t>Много детей из Ленинграда было эвакуировано в районы Ленинградской области. Впоследствии это привело к тому, что 175 000 детей было возвращено обратно в Ленинград.</a:t>
            </a:r>
          </a:p>
          <a:p>
            <a:r>
              <a:rPr lang="ru-RU" dirty="0" smtClean="0">
                <a:latin typeface="Times New Roman" pitchFamily="18" charset="0"/>
                <a:cs typeface="Times New Roman" pitchFamily="18" charset="0"/>
              </a:rPr>
              <a:t>За этот период из города было вывезено 488 703 человека, из них 219 691 детей (вывезено 395 091, но впоследствии 175 000 возвращено обратно) и 164 320 рабочих и служащих, эвакуировавшихся вместе с предприятиями.</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solidFill>
                  <a:schemeClr val="accent1">
                    <a:lumMod val="60000"/>
                    <a:lumOff val="40000"/>
                  </a:schemeClr>
                </a:solidFill>
                <a:latin typeface="Times New Roman" pitchFamily="18" charset="0"/>
                <a:cs typeface="Times New Roman" pitchFamily="18" charset="0"/>
              </a:rPr>
              <a:t>Второй период эвакуации</a:t>
            </a:r>
            <a:endParaRPr lang="ru-RU" dirty="0">
              <a:solidFill>
                <a:schemeClr val="accent1">
                  <a:lumMod val="60000"/>
                  <a:lumOff val="4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914400" y="1357298"/>
            <a:ext cx="7772400" cy="4998262"/>
          </a:xfrm>
        </p:spPr>
        <p:txBody>
          <a:bodyPr>
            <a:normAutofit fontScale="62500" lnSpcReduction="20000"/>
          </a:bodyPr>
          <a:lstStyle/>
          <a:p>
            <a:r>
              <a:rPr lang="ru-RU" sz="3200" dirty="0" smtClean="0">
                <a:latin typeface="Times New Roman" pitchFamily="18" charset="0"/>
                <a:cs typeface="Times New Roman" pitchFamily="18" charset="0"/>
              </a:rPr>
              <a:t>Во второй период эвакуация проводилась тремя способами:</a:t>
            </a:r>
          </a:p>
          <a:p>
            <a:r>
              <a:rPr lang="ru-RU" sz="3200" dirty="0" smtClean="0">
                <a:latin typeface="Times New Roman" pitchFamily="18" charset="0"/>
                <a:cs typeface="Times New Roman" pitchFamily="18" charset="0"/>
              </a:rPr>
              <a:t>эвакуация через Ладожское озеро водным транспортом до Новой Ладоги, а затем до ст. Волховстрой автотранспортом;</a:t>
            </a:r>
          </a:p>
          <a:p>
            <a:r>
              <a:rPr lang="ru-RU" sz="3200" dirty="0" smtClean="0">
                <a:latin typeface="Times New Roman" pitchFamily="18" charset="0"/>
                <a:cs typeface="Times New Roman" pitchFamily="18" charset="0"/>
              </a:rPr>
              <a:t>эвакуация авиацией;</a:t>
            </a:r>
          </a:p>
          <a:p>
            <a:r>
              <a:rPr lang="ru-RU" sz="3200" dirty="0" smtClean="0">
                <a:latin typeface="Times New Roman" pitchFamily="18" charset="0"/>
                <a:cs typeface="Times New Roman" pitchFamily="18" charset="0"/>
              </a:rPr>
              <a:t>эвакуация по ледовой дороге через Ладожское озеро.</a:t>
            </a:r>
          </a:p>
          <a:p>
            <a:r>
              <a:rPr lang="ru-RU" sz="3200" dirty="0" smtClean="0">
                <a:latin typeface="Times New Roman" pitchFamily="18" charset="0"/>
                <a:cs typeface="Times New Roman" pitchFamily="18" charset="0"/>
              </a:rPr>
              <a:t>За этот период водным транспортом было вывезено 33 479 человек (из них 14 854 человек — не ленинградского населения), авиацией — 35 114 (из них 16 956 не ленинградского населения), походным порядком через Ладожское озеро и неорганизованным автотранспортом с конца декабря 1941 и до 22 января 1942 года — 36 118 человек (население не из Ленинграда), с 22 января по 15 апреля 1942 года по «Дороге жизни» — 554 186 человек.</a:t>
            </a:r>
          </a:p>
          <a:p>
            <a:r>
              <a:rPr lang="ru-RU" sz="3200" dirty="0" smtClean="0">
                <a:latin typeface="Times New Roman" pitchFamily="18" charset="0"/>
                <a:cs typeface="Times New Roman" pitchFamily="18" charset="0"/>
              </a:rPr>
              <a:t>В общей сложности за время второго периода эвакуации — с сентября 1941 по апрель 1942 года — из города, в основном по «Дороге жизни» через Ладожское озеро, были вывезены около </a:t>
            </a:r>
            <a:r>
              <a:rPr lang="ru-RU" sz="4500" dirty="0" smtClean="0">
                <a:solidFill>
                  <a:srgbClr val="00B050"/>
                </a:solidFill>
                <a:latin typeface="Times New Roman" pitchFamily="18" charset="0"/>
                <a:cs typeface="Times New Roman" pitchFamily="18" charset="0"/>
              </a:rPr>
              <a:t>659 тысяч человек.</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131</TotalTime>
  <Words>1690</Words>
  <Application>Microsoft Office PowerPoint</Application>
  <PresentationFormat>Экран (4:3)</PresentationFormat>
  <Paragraphs>74</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Метро</vt:lpstr>
      <vt:lpstr>Блокада Ленинграда.  Эти годы позабыть нельзя…</vt:lpstr>
      <vt:lpstr>Началась блокада</vt:lpstr>
      <vt:lpstr>Массовая смертность</vt:lpstr>
      <vt:lpstr>ГОРОД - ГЕРОЙ</vt:lpstr>
      <vt:lpstr>Выход войск противника к Ленинграду</vt:lpstr>
      <vt:lpstr>Подступ к Ленинграду</vt:lpstr>
      <vt:lpstr>Первые обстрелы города</vt:lpstr>
      <vt:lpstr>Эвакуация</vt:lpstr>
      <vt:lpstr>Второй период эвакуации</vt:lpstr>
      <vt:lpstr>Не всех удалось спасти…</vt:lpstr>
      <vt:lpstr>Самоотверженные врачи, спасшие не одну сотню людей…</vt:lpstr>
      <vt:lpstr>Деятельность служб</vt:lpstr>
      <vt:lpstr>Книги о блокаде Ленинграда</vt:lpstr>
      <vt:lpstr>Книги о несломленном городе</vt:lpstr>
      <vt:lpstr>Книги о Ленинграде</vt:lpstr>
      <vt:lpstr>Воспоминания о блокаде</vt:lpstr>
      <vt:lpstr>До войны и после…</vt:lpstr>
      <vt:lpstr>Советское знамя над рейхстагом</vt:lpstr>
      <vt:lpstr>Никто не забыт, ничто не забыто!</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LV</dc:creator>
  <cp:lastModifiedBy>user</cp:lastModifiedBy>
  <cp:revision>15</cp:revision>
  <dcterms:created xsi:type="dcterms:W3CDTF">2014-01-31T07:39:12Z</dcterms:created>
  <dcterms:modified xsi:type="dcterms:W3CDTF">2016-02-01T14:53:39Z</dcterms:modified>
</cp:coreProperties>
</file>