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32" r:id="rId3"/>
    <p:sldMasterId id="2147483744" r:id="rId4"/>
    <p:sldMasterId id="2147483780" r:id="rId5"/>
  </p:sldMasterIdLst>
  <p:sldIdLst>
    <p:sldId id="256" r:id="rId6"/>
    <p:sldId id="258" r:id="rId7"/>
    <p:sldId id="257" r:id="rId8"/>
    <p:sldId id="29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8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41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01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363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8E206-ECD7-4D59-A8EE-02CF101E6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34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5CB4F-6CEE-4E41-B488-9035A3652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4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D5C5E-62A7-4F4D-BD4C-45915E47F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34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9F060-AEBA-4B60-8FB4-390FB5F04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85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52E2D-0E94-4734-925C-2D0A400E0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29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7ABD5-C772-49CB-A039-449142B9F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43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B605A-9C4B-4260-969B-CBA47436D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9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2D8F9-D5E8-4013-8C4B-F722B73CE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5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5EFB8-140E-44D4-AAE4-14531F8B9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29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A1050-B1BC-40D5-8198-16FC58A62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40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7FA71-60B9-484C-A69F-FFF68EB57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65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715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093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342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916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139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950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9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687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87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3103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62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482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ECE8-8B01-48FA-84DD-06E3EF31F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236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DEFB8-51B3-4298-AF62-E54596BE5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55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5764-DCCF-4640-B9A7-D058DB206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563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B8B4F-06A7-42B9-97B3-A6677BEAD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32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B8E97-5B3C-46A4-A6B7-E66367278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996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1B8C5-56DF-44CD-AE6A-43B42E117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0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3696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B6BF5-8172-4FA1-AA0A-E273C353B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493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FA51A-5AD1-4EF3-BA5B-B42548560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114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1832C-4611-422F-9AAA-C70EF6787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8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9620F-B074-4B95-A1C9-43D6DF9F8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765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DE67C-0915-4010-B778-E75EEA9E5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861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5015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371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7472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293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54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346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3260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5349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3702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4194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567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81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24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8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27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CA52E40-84F0-4F75-B9BA-C5A0994EA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2F5038A-B10A-4159-AE2A-C12C32894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9.xml"/><Relationship Id="rId5" Type="http://schemas.microsoft.com/office/2007/relationships/hdphoto" Target="../media/hdphoto3.wdp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270576" cy="2304256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Изготовление мягкой игрушки «Гномик»</a:t>
            </a:r>
            <a:endParaRPr lang="ru-RU" sz="5400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9" y="2996952"/>
            <a:ext cx="5544616" cy="32403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Разработала педагог Шевцова Марина Александровна МБОУ ДО ДДТ МО Кавказский район, Краснодарский край.</a:t>
            </a:r>
            <a:endParaRPr lang="ru-RU" sz="3600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204864"/>
            <a:ext cx="2715766" cy="3501008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4995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Рисуем деталь ботинка по клеткам.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2348243" y="845201"/>
            <a:ext cx="4498367" cy="599782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95353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Переносим форму на картон </a:t>
            </a:r>
            <a:b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и вырезаем.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297393" y="845201"/>
            <a:ext cx="4498366" cy="5997822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55460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Обводим шаблон на ткани и вырезаем детали ботинок.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21394" y="821199"/>
            <a:ext cx="4642382" cy="618984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14819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Рисуем по клеткам подошву ботинка.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93758" y="874850"/>
            <a:ext cx="4644515" cy="6192688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99872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Переносим форму на картон </a:t>
            </a:r>
            <a:b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и вырезаем.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61265" y="860357"/>
            <a:ext cx="4610646" cy="6147528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03569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Обводим шаблон на ткани и вырезаем детали подошвы.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25306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Сшиваем детали ботинок </a:t>
            </a:r>
            <a:b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швом «Через край».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86479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Выворачиваем ботинки и </a:t>
            </a:r>
            <a:b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набиваем синтепоном.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00097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Пришиваем ботинки </a:t>
            </a:r>
            <a:b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«Потайным» швом.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25764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Рисуем по клеткам деталь головы.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176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Материалы и инструменты.</a:t>
            </a:r>
            <a:endParaRPr lang="ru-RU" sz="5400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Ткань </a:t>
            </a:r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 костюмная клетка, </a:t>
            </a:r>
            <a:r>
              <a:rPr lang="ru-RU" sz="4000" b="1" dirty="0" err="1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флис</a:t>
            </a:r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 , трикотаж,  мех искусственный, синтепон </a:t>
            </a: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, нитки </a:t>
            </a:r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глазки , картон , ножницы , игла швейная , иглы для скрепления , ручка , клей полимерный.</a:t>
            </a:r>
          </a:p>
          <a:p>
            <a:pPr marL="0" indent="0">
              <a:buNone/>
            </a:pPr>
            <a:endParaRPr lang="ru-RU" sz="4000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72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Переносим форму на картон и вырезаем шаблон.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09393" y="833200"/>
            <a:ext cx="4570374" cy="609383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20519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Обводим шаблон на ткани и вырезаем детали головы.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49865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Сшиваем детали головы швом</a:t>
            </a:r>
            <a:b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 «Через край».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12749" y="829845"/>
            <a:ext cx="4590509" cy="612068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1032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Выворачиваем деталь головы и набиваем синтепоном.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68309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Пришиваем деталь головы к туловищу «Потайным» швом.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40989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Рисуем деталь руки по клеткам.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58585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Переносим форму на картон и вырезаем шаблон.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2264" y="869359"/>
            <a:ext cx="4556639" cy="607552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56267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Обводим шаблон на ткани </a:t>
            </a:r>
            <a:b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и вырезаем.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9892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Сшиваем  детали ручек швом </a:t>
            </a:r>
            <a:b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«Через край».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92299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Выворачиваем детали рук и </a:t>
            </a:r>
            <a:b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набиваем синтепоном.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57758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Monotype Corsiva" panose="03010101010201010101" pitchFamily="66" charset="0"/>
              </a:rPr>
              <a:t>Используемые швы.</a:t>
            </a:r>
            <a:endParaRPr lang="ru-RU" b="1" dirty="0">
              <a:solidFill>
                <a:schemeClr val="accent5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03648" y="1535113"/>
            <a:ext cx="2448272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25000"/>
                  </a:schemeClr>
                </a:solidFill>
                <a:latin typeface="Monotype Corsiva" panose="03010101010201010101" pitchFamily="66" charset="0"/>
              </a:rPr>
              <a:t>«Через край»</a:t>
            </a:r>
            <a:endParaRPr lang="ru-RU" sz="3200" dirty="0">
              <a:solidFill>
                <a:schemeClr val="accent5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564904"/>
            <a:ext cx="3027189" cy="2642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2160240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25000"/>
                  </a:schemeClr>
                </a:solidFill>
                <a:latin typeface="Monotype Corsiva" panose="03010101010201010101" pitchFamily="66" charset="0"/>
              </a:rPr>
              <a:t>«Потайной»</a:t>
            </a:r>
            <a:endParaRPr lang="ru-RU" sz="3200" dirty="0">
              <a:solidFill>
                <a:schemeClr val="accent5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5" y="2636912"/>
            <a:ext cx="3136776" cy="2530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0683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Пришиваем детали рук </a:t>
            </a:r>
            <a:b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«Потайным» швом.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46620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Рисуем по клеткам деталь колпака.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829857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Переносим форму колпака на картон и вырезаем шаблон.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46386" y="770193"/>
            <a:ext cx="4624380" cy="6165841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4032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Обводим шаблон на ткани и вырезаем деталь колпака.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89860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Сшиваем деталь колпака швом «Через край».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6643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Выворачиваем колпак </a:t>
            </a:r>
            <a:b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на лицевую сторону.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12015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Одеваем колпак и пришиваем носик.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600200"/>
            <a:ext cx="4608512" cy="4925144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63683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Рисуем по клеткам деталь бороды.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235507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Переносим форму на картон и вырезаем шаблон.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67742" y="748837"/>
            <a:ext cx="4752529" cy="6336706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528800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Выкраиваем бороду </a:t>
            </a:r>
            <a:b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из искусственного меха.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3685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Используемые швы.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907704" y="2348880"/>
            <a:ext cx="5501921" cy="407016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67544" y="1600201"/>
            <a:ext cx="7848872" cy="60466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«Петельный» шов.</a:t>
            </a:r>
            <a:endParaRPr lang="ru-RU" sz="3600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048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Приклеиваем бороду.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600200"/>
            <a:ext cx="4320480" cy="452596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105869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Приклеиваем глазки, челку из ниток.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600200"/>
            <a:ext cx="4392488" cy="4853136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696678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Готовое изделие.</a:t>
            </a:r>
            <a:endParaRPr lang="ru-RU" sz="5400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600200"/>
            <a:ext cx="4176464" cy="4781128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663963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Творческих Вам успехов!</a:t>
            </a:r>
            <a:endParaRPr lang="ru-RU" sz="5400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5400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6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Рисуем  форму  туловища </a:t>
            </a:r>
            <a:b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по клеткам.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0110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Переносим форму на картон  </a:t>
            </a:r>
            <a:b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и вырезаем.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429765" y="964858"/>
            <a:ext cx="4428491" cy="5904656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75109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Обводим шаблон</a:t>
            </a:r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на ткани и вырезаем детали  туловища.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71864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Сшиваем детали  туловища «Петельным» швом.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19419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Выворачиваем туловище и </a:t>
            </a:r>
            <a:b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anose="03010101010201010101" pitchFamily="66" charset="0"/>
              </a:rPr>
              <a:t>набиваем синтепоном.</a:t>
            </a:r>
            <a:endParaRPr lang="ru-RU" b="1" dirty="0">
              <a:solidFill>
                <a:schemeClr val="accent3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960762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niebieska kostka">
  <a:themeElements>
    <a:clrScheme name="Тема Office 2">
      <a:dk1>
        <a:srgbClr val="000000"/>
      </a:dk1>
      <a:lt1>
        <a:srgbClr val="00CCFF"/>
      </a:lt1>
      <a:dk2>
        <a:srgbClr val="000000"/>
      </a:dk2>
      <a:lt2>
        <a:srgbClr val="CCCCCC"/>
      </a:lt2>
      <a:accent1>
        <a:srgbClr val="038A00"/>
      </a:accent1>
      <a:accent2>
        <a:srgbClr val="20579F"/>
      </a:accent2>
      <a:accent3>
        <a:srgbClr val="AAE2FF"/>
      </a:accent3>
      <a:accent4>
        <a:srgbClr val="000000"/>
      </a:accent4>
      <a:accent5>
        <a:srgbClr val="AAC4AA"/>
      </a:accent5>
      <a:accent6>
        <a:srgbClr val="1C4E90"/>
      </a:accent6>
      <a:hlink>
        <a:srgbClr val="757500"/>
      </a:hlink>
      <a:folHlink>
        <a:srgbClr val="005C73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0087A8"/>
        </a:accent1>
        <a:accent2>
          <a:srgbClr val="1B6070"/>
        </a:accent2>
        <a:accent3>
          <a:srgbClr val="AAE2FF"/>
        </a:accent3>
        <a:accent4>
          <a:srgbClr val="000000"/>
        </a:accent4>
        <a:accent5>
          <a:srgbClr val="AAC3D1"/>
        </a:accent5>
        <a:accent6>
          <a:srgbClr val="175665"/>
        </a:accent6>
        <a:hlink>
          <a:srgbClr val="30798A"/>
        </a:hlink>
        <a:folHlink>
          <a:srgbClr val="004E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038A00"/>
        </a:accent1>
        <a:accent2>
          <a:srgbClr val="20579F"/>
        </a:accent2>
        <a:accent3>
          <a:srgbClr val="AAE2FF"/>
        </a:accent3>
        <a:accent4>
          <a:srgbClr val="000000"/>
        </a:accent4>
        <a:accent5>
          <a:srgbClr val="AAC4AA"/>
        </a:accent5>
        <a:accent6>
          <a:srgbClr val="1C4E90"/>
        </a:accent6>
        <a:hlink>
          <a:srgbClr val="757500"/>
        </a:hlink>
        <a:folHlink>
          <a:srgbClr val="005C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873637"/>
        </a:accent1>
        <a:accent2>
          <a:srgbClr val="8A5B15"/>
        </a:accent2>
        <a:accent3>
          <a:srgbClr val="AAE2FF"/>
        </a:accent3>
        <a:accent4>
          <a:srgbClr val="000000"/>
        </a:accent4>
        <a:accent5>
          <a:srgbClr val="C3AEAE"/>
        </a:accent5>
        <a:accent6>
          <a:srgbClr val="7D5212"/>
        </a:accent6>
        <a:hlink>
          <a:srgbClr val="005A7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005A70"/>
        </a:accent1>
        <a:accent2>
          <a:srgbClr val="8A4D28"/>
        </a:accent2>
        <a:accent3>
          <a:srgbClr val="AAE2FF"/>
        </a:accent3>
        <a:accent4>
          <a:srgbClr val="000000"/>
        </a:accent4>
        <a:accent5>
          <a:srgbClr val="AAB5BB"/>
        </a:accent5>
        <a:accent6>
          <a:srgbClr val="7D4523"/>
        </a:accent6>
        <a:hlink>
          <a:srgbClr val="68407D"/>
        </a:hlink>
        <a:folHlink>
          <a:srgbClr val="6666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87A8"/>
        </a:accent1>
        <a:accent2>
          <a:srgbClr val="1B6070"/>
        </a:accent2>
        <a:accent3>
          <a:srgbClr val="FFFFFF"/>
        </a:accent3>
        <a:accent4>
          <a:srgbClr val="000000"/>
        </a:accent4>
        <a:accent5>
          <a:srgbClr val="AAC3D1"/>
        </a:accent5>
        <a:accent6>
          <a:srgbClr val="175665"/>
        </a:accent6>
        <a:hlink>
          <a:srgbClr val="30798A"/>
        </a:hlink>
        <a:folHlink>
          <a:srgbClr val="004E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38A00"/>
        </a:accent1>
        <a:accent2>
          <a:srgbClr val="20579F"/>
        </a:accent2>
        <a:accent3>
          <a:srgbClr val="FFFFFF"/>
        </a:accent3>
        <a:accent4>
          <a:srgbClr val="000000"/>
        </a:accent4>
        <a:accent5>
          <a:srgbClr val="AAC4AA"/>
        </a:accent5>
        <a:accent6>
          <a:srgbClr val="1C4E90"/>
        </a:accent6>
        <a:hlink>
          <a:srgbClr val="757500"/>
        </a:hlink>
        <a:folHlink>
          <a:srgbClr val="005C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73637"/>
        </a:accent1>
        <a:accent2>
          <a:srgbClr val="8A5B15"/>
        </a:accent2>
        <a:accent3>
          <a:srgbClr val="FFFFFF"/>
        </a:accent3>
        <a:accent4>
          <a:srgbClr val="000000"/>
        </a:accent4>
        <a:accent5>
          <a:srgbClr val="C3AEAE"/>
        </a:accent5>
        <a:accent6>
          <a:srgbClr val="7D5212"/>
        </a:accent6>
        <a:hlink>
          <a:srgbClr val="005A7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5A70"/>
        </a:accent1>
        <a:accent2>
          <a:srgbClr val="8A4D28"/>
        </a:accent2>
        <a:accent3>
          <a:srgbClr val="FFFFFF"/>
        </a:accent3>
        <a:accent4>
          <a:srgbClr val="000000"/>
        </a:accent4>
        <a:accent5>
          <a:srgbClr val="AAB5BB"/>
        </a:accent5>
        <a:accent6>
          <a:srgbClr val="7D4523"/>
        </a:accent6>
        <a:hlink>
          <a:srgbClr val="68407D"/>
        </a:hlink>
        <a:folHlink>
          <a:srgbClr val="6666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00CCFF"/>
      </a:lt1>
      <a:dk2>
        <a:srgbClr val="000000"/>
      </a:dk2>
      <a:lt2>
        <a:srgbClr val="CCCCCC"/>
      </a:lt2>
      <a:accent1>
        <a:srgbClr val="038A00"/>
      </a:accent1>
      <a:accent2>
        <a:srgbClr val="20579F"/>
      </a:accent2>
      <a:accent3>
        <a:srgbClr val="AAE2FF"/>
      </a:accent3>
      <a:accent4>
        <a:srgbClr val="000000"/>
      </a:accent4>
      <a:accent5>
        <a:srgbClr val="AAC4AA"/>
      </a:accent5>
      <a:accent6>
        <a:srgbClr val="1C4E90"/>
      </a:accent6>
      <a:hlink>
        <a:srgbClr val="757500"/>
      </a:hlink>
      <a:folHlink>
        <a:srgbClr val="005C7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0087A8"/>
        </a:accent1>
        <a:accent2>
          <a:srgbClr val="1B6070"/>
        </a:accent2>
        <a:accent3>
          <a:srgbClr val="AAE2FF"/>
        </a:accent3>
        <a:accent4>
          <a:srgbClr val="000000"/>
        </a:accent4>
        <a:accent5>
          <a:srgbClr val="AAC3D1"/>
        </a:accent5>
        <a:accent6>
          <a:srgbClr val="175665"/>
        </a:accent6>
        <a:hlink>
          <a:srgbClr val="30798A"/>
        </a:hlink>
        <a:folHlink>
          <a:srgbClr val="004E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038A00"/>
        </a:accent1>
        <a:accent2>
          <a:srgbClr val="20579F"/>
        </a:accent2>
        <a:accent3>
          <a:srgbClr val="AAE2FF"/>
        </a:accent3>
        <a:accent4>
          <a:srgbClr val="000000"/>
        </a:accent4>
        <a:accent5>
          <a:srgbClr val="AAC4AA"/>
        </a:accent5>
        <a:accent6>
          <a:srgbClr val="1C4E90"/>
        </a:accent6>
        <a:hlink>
          <a:srgbClr val="757500"/>
        </a:hlink>
        <a:folHlink>
          <a:srgbClr val="005C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873637"/>
        </a:accent1>
        <a:accent2>
          <a:srgbClr val="8A5B15"/>
        </a:accent2>
        <a:accent3>
          <a:srgbClr val="AAE2FF"/>
        </a:accent3>
        <a:accent4>
          <a:srgbClr val="000000"/>
        </a:accent4>
        <a:accent5>
          <a:srgbClr val="C3AEAE"/>
        </a:accent5>
        <a:accent6>
          <a:srgbClr val="7D5212"/>
        </a:accent6>
        <a:hlink>
          <a:srgbClr val="005A7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00CCFF"/>
        </a:lt1>
        <a:dk2>
          <a:srgbClr val="000000"/>
        </a:dk2>
        <a:lt2>
          <a:srgbClr val="CCCCCC"/>
        </a:lt2>
        <a:accent1>
          <a:srgbClr val="005A70"/>
        </a:accent1>
        <a:accent2>
          <a:srgbClr val="8A4D28"/>
        </a:accent2>
        <a:accent3>
          <a:srgbClr val="AAE2FF"/>
        </a:accent3>
        <a:accent4>
          <a:srgbClr val="000000"/>
        </a:accent4>
        <a:accent5>
          <a:srgbClr val="AAB5BB"/>
        </a:accent5>
        <a:accent6>
          <a:srgbClr val="7D4523"/>
        </a:accent6>
        <a:hlink>
          <a:srgbClr val="68407D"/>
        </a:hlink>
        <a:folHlink>
          <a:srgbClr val="6666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87A8"/>
        </a:accent1>
        <a:accent2>
          <a:srgbClr val="1B6070"/>
        </a:accent2>
        <a:accent3>
          <a:srgbClr val="FFFFFF"/>
        </a:accent3>
        <a:accent4>
          <a:srgbClr val="000000"/>
        </a:accent4>
        <a:accent5>
          <a:srgbClr val="AAC3D1"/>
        </a:accent5>
        <a:accent6>
          <a:srgbClr val="175665"/>
        </a:accent6>
        <a:hlink>
          <a:srgbClr val="30798A"/>
        </a:hlink>
        <a:folHlink>
          <a:srgbClr val="004E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38A00"/>
        </a:accent1>
        <a:accent2>
          <a:srgbClr val="20579F"/>
        </a:accent2>
        <a:accent3>
          <a:srgbClr val="FFFFFF"/>
        </a:accent3>
        <a:accent4>
          <a:srgbClr val="000000"/>
        </a:accent4>
        <a:accent5>
          <a:srgbClr val="AAC4AA"/>
        </a:accent5>
        <a:accent6>
          <a:srgbClr val="1C4E90"/>
        </a:accent6>
        <a:hlink>
          <a:srgbClr val="757500"/>
        </a:hlink>
        <a:folHlink>
          <a:srgbClr val="005C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73637"/>
        </a:accent1>
        <a:accent2>
          <a:srgbClr val="8A5B15"/>
        </a:accent2>
        <a:accent3>
          <a:srgbClr val="FFFFFF"/>
        </a:accent3>
        <a:accent4>
          <a:srgbClr val="000000"/>
        </a:accent4>
        <a:accent5>
          <a:srgbClr val="C3AEAE"/>
        </a:accent5>
        <a:accent6>
          <a:srgbClr val="7D5212"/>
        </a:accent6>
        <a:hlink>
          <a:srgbClr val="005A7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5A70"/>
        </a:accent1>
        <a:accent2>
          <a:srgbClr val="8A4D28"/>
        </a:accent2>
        <a:accent3>
          <a:srgbClr val="FFFFFF"/>
        </a:accent3>
        <a:accent4>
          <a:srgbClr val="000000"/>
        </a:accent4>
        <a:accent5>
          <a:srgbClr val="AAB5BB"/>
        </a:accent5>
        <a:accent6>
          <a:srgbClr val="7D4523"/>
        </a:accent6>
        <a:hlink>
          <a:srgbClr val="68407D"/>
        </a:hlink>
        <a:folHlink>
          <a:srgbClr val="6666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olet">
  <a:themeElements>
    <a:clrScheme name="Тема Office 2">
      <a:dk1>
        <a:srgbClr val="333333"/>
      </a:dk1>
      <a:lt1>
        <a:srgbClr val="FFFFFF"/>
      </a:lt1>
      <a:dk2>
        <a:srgbClr val="6666CC"/>
      </a:dk2>
      <a:lt2>
        <a:srgbClr val="FFFFFF"/>
      </a:lt2>
      <a:accent1>
        <a:srgbClr val="EAD4FF"/>
      </a:accent1>
      <a:accent2>
        <a:srgbClr val="C9E5FF"/>
      </a:accent2>
      <a:accent3>
        <a:srgbClr val="B8B8E2"/>
      </a:accent3>
      <a:accent4>
        <a:srgbClr val="DADADA"/>
      </a:accent4>
      <a:accent5>
        <a:srgbClr val="F3E6FF"/>
      </a:accent5>
      <a:accent6>
        <a:srgbClr val="B6CFE7"/>
      </a:accent6>
      <a:hlink>
        <a:srgbClr val="FFD4D7"/>
      </a:hlink>
      <a:folHlink>
        <a:srgbClr val="CFCFFF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9A9AFF"/>
        </a:accent1>
        <a:accent2>
          <a:srgbClr val="ADADE0"/>
        </a:accent2>
        <a:accent3>
          <a:srgbClr val="B8B8E2"/>
        </a:accent3>
        <a:accent4>
          <a:srgbClr val="DADADA"/>
        </a:accent4>
        <a:accent5>
          <a:srgbClr val="CACAFF"/>
        </a:accent5>
        <a:accent6>
          <a:srgbClr val="9C9CCB"/>
        </a:accent6>
        <a:hlink>
          <a:srgbClr val="DBDBFF"/>
        </a:hlink>
        <a:folHlink>
          <a:srgbClr val="B8B8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EAD4FF"/>
        </a:accent1>
        <a:accent2>
          <a:srgbClr val="C9E5FF"/>
        </a:accent2>
        <a:accent3>
          <a:srgbClr val="B8B8E2"/>
        </a:accent3>
        <a:accent4>
          <a:srgbClr val="DADADA"/>
        </a:accent4>
        <a:accent5>
          <a:srgbClr val="F3E6FF"/>
        </a:accent5>
        <a:accent6>
          <a:srgbClr val="B6CFE7"/>
        </a:accent6>
        <a:hlink>
          <a:srgbClr val="FFD4D7"/>
        </a:hlink>
        <a:folHlink>
          <a:srgbClr val="CFC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FFD7A6"/>
        </a:accent1>
        <a:accent2>
          <a:srgbClr val="9BEF86"/>
        </a:accent2>
        <a:accent3>
          <a:srgbClr val="B8B8E2"/>
        </a:accent3>
        <a:accent4>
          <a:srgbClr val="DADADA"/>
        </a:accent4>
        <a:accent5>
          <a:srgbClr val="FFE8D0"/>
        </a:accent5>
        <a:accent6>
          <a:srgbClr val="8CD979"/>
        </a:accent6>
        <a:hlink>
          <a:srgbClr val="F3E841"/>
        </a:hlink>
        <a:folHlink>
          <a:srgbClr val="E0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FFDA73"/>
        </a:accent1>
        <a:accent2>
          <a:srgbClr val="98ED82"/>
        </a:accent2>
        <a:accent3>
          <a:srgbClr val="B8B8E2"/>
        </a:accent3>
        <a:accent4>
          <a:srgbClr val="DADADA"/>
        </a:accent4>
        <a:accent5>
          <a:srgbClr val="FFEABC"/>
        </a:accent5>
        <a:accent6>
          <a:srgbClr val="89D775"/>
        </a:accent6>
        <a:hlink>
          <a:srgbClr val="FDB7BD"/>
        </a:hlink>
        <a:folHlink>
          <a:srgbClr val="E0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A9AFF"/>
        </a:accent1>
        <a:accent2>
          <a:srgbClr val="ADADE0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9C9CCB"/>
        </a:accent6>
        <a:hlink>
          <a:srgbClr val="DBDBFF"/>
        </a:hlink>
        <a:folHlink>
          <a:srgbClr val="B8B8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AD4FF"/>
        </a:accent1>
        <a:accent2>
          <a:srgbClr val="C9E5FF"/>
        </a:accent2>
        <a:accent3>
          <a:srgbClr val="FFFFFF"/>
        </a:accent3>
        <a:accent4>
          <a:srgbClr val="000000"/>
        </a:accent4>
        <a:accent5>
          <a:srgbClr val="F3E6FF"/>
        </a:accent5>
        <a:accent6>
          <a:srgbClr val="B6CFE7"/>
        </a:accent6>
        <a:hlink>
          <a:srgbClr val="FFD4D7"/>
        </a:hlink>
        <a:folHlink>
          <a:srgbClr val="CFC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7A6"/>
        </a:accent1>
        <a:accent2>
          <a:srgbClr val="9BEF86"/>
        </a:accent2>
        <a:accent3>
          <a:srgbClr val="FFFFFF"/>
        </a:accent3>
        <a:accent4>
          <a:srgbClr val="000000"/>
        </a:accent4>
        <a:accent5>
          <a:srgbClr val="FFE8D0"/>
        </a:accent5>
        <a:accent6>
          <a:srgbClr val="8CD979"/>
        </a:accent6>
        <a:hlink>
          <a:srgbClr val="F3E841"/>
        </a:hlink>
        <a:folHlink>
          <a:srgbClr val="E0E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A73"/>
        </a:accent1>
        <a:accent2>
          <a:srgbClr val="98ED82"/>
        </a:accent2>
        <a:accent3>
          <a:srgbClr val="FFFFFF"/>
        </a:accent3>
        <a:accent4>
          <a:srgbClr val="000000"/>
        </a:accent4>
        <a:accent5>
          <a:srgbClr val="FFEABC"/>
        </a:accent5>
        <a:accent6>
          <a:srgbClr val="89D775"/>
        </a:accent6>
        <a:hlink>
          <a:srgbClr val="FDB7BD"/>
        </a:hlink>
        <a:folHlink>
          <a:srgbClr val="E0E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333333"/>
      </a:dk1>
      <a:lt1>
        <a:srgbClr val="FFFFFF"/>
      </a:lt1>
      <a:dk2>
        <a:srgbClr val="6666CC"/>
      </a:dk2>
      <a:lt2>
        <a:srgbClr val="FFFFFF"/>
      </a:lt2>
      <a:accent1>
        <a:srgbClr val="EAD4FF"/>
      </a:accent1>
      <a:accent2>
        <a:srgbClr val="C9E5FF"/>
      </a:accent2>
      <a:accent3>
        <a:srgbClr val="B8B8E2"/>
      </a:accent3>
      <a:accent4>
        <a:srgbClr val="DADADA"/>
      </a:accent4>
      <a:accent5>
        <a:srgbClr val="F3E6FF"/>
      </a:accent5>
      <a:accent6>
        <a:srgbClr val="B6CFE7"/>
      </a:accent6>
      <a:hlink>
        <a:srgbClr val="FFD4D7"/>
      </a:hlink>
      <a:folHlink>
        <a:srgbClr val="CFCF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9A9AFF"/>
        </a:accent1>
        <a:accent2>
          <a:srgbClr val="ADADE0"/>
        </a:accent2>
        <a:accent3>
          <a:srgbClr val="B8B8E2"/>
        </a:accent3>
        <a:accent4>
          <a:srgbClr val="DADADA"/>
        </a:accent4>
        <a:accent5>
          <a:srgbClr val="CACAFF"/>
        </a:accent5>
        <a:accent6>
          <a:srgbClr val="9C9CCB"/>
        </a:accent6>
        <a:hlink>
          <a:srgbClr val="DBDBFF"/>
        </a:hlink>
        <a:folHlink>
          <a:srgbClr val="B8B8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EAD4FF"/>
        </a:accent1>
        <a:accent2>
          <a:srgbClr val="C9E5FF"/>
        </a:accent2>
        <a:accent3>
          <a:srgbClr val="B8B8E2"/>
        </a:accent3>
        <a:accent4>
          <a:srgbClr val="DADADA"/>
        </a:accent4>
        <a:accent5>
          <a:srgbClr val="F3E6FF"/>
        </a:accent5>
        <a:accent6>
          <a:srgbClr val="B6CFE7"/>
        </a:accent6>
        <a:hlink>
          <a:srgbClr val="FFD4D7"/>
        </a:hlink>
        <a:folHlink>
          <a:srgbClr val="CFC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FFD7A6"/>
        </a:accent1>
        <a:accent2>
          <a:srgbClr val="9BEF86"/>
        </a:accent2>
        <a:accent3>
          <a:srgbClr val="B8B8E2"/>
        </a:accent3>
        <a:accent4>
          <a:srgbClr val="DADADA"/>
        </a:accent4>
        <a:accent5>
          <a:srgbClr val="FFE8D0"/>
        </a:accent5>
        <a:accent6>
          <a:srgbClr val="8CD979"/>
        </a:accent6>
        <a:hlink>
          <a:srgbClr val="F3E841"/>
        </a:hlink>
        <a:folHlink>
          <a:srgbClr val="E0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FFDA73"/>
        </a:accent1>
        <a:accent2>
          <a:srgbClr val="98ED82"/>
        </a:accent2>
        <a:accent3>
          <a:srgbClr val="B8B8E2"/>
        </a:accent3>
        <a:accent4>
          <a:srgbClr val="DADADA"/>
        </a:accent4>
        <a:accent5>
          <a:srgbClr val="FFEABC"/>
        </a:accent5>
        <a:accent6>
          <a:srgbClr val="89D775"/>
        </a:accent6>
        <a:hlink>
          <a:srgbClr val="FDB7BD"/>
        </a:hlink>
        <a:folHlink>
          <a:srgbClr val="E0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A9AFF"/>
        </a:accent1>
        <a:accent2>
          <a:srgbClr val="ADADE0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9C9CCB"/>
        </a:accent6>
        <a:hlink>
          <a:srgbClr val="DBDBFF"/>
        </a:hlink>
        <a:folHlink>
          <a:srgbClr val="B8B8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AD4FF"/>
        </a:accent1>
        <a:accent2>
          <a:srgbClr val="C9E5FF"/>
        </a:accent2>
        <a:accent3>
          <a:srgbClr val="FFFFFF"/>
        </a:accent3>
        <a:accent4>
          <a:srgbClr val="000000"/>
        </a:accent4>
        <a:accent5>
          <a:srgbClr val="F3E6FF"/>
        </a:accent5>
        <a:accent6>
          <a:srgbClr val="B6CFE7"/>
        </a:accent6>
        <a:hlink>
          <a:srgbClr val="FFD4D7"/>
        </a:hlink>
        <a:folHlink>
          <a:srgbClr val="CFC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7A6"/>
        </a:accent1>
        <a:accent2>
          <a:srgbClr val="9BEF86"/>
        </a:accent2>
        <a:accent3>
          <a:srgbClr val="FFFFFF"/>
        </a:accent3>
        <a:accent4>
          <a:srgbClr val="000000"/>
        </a:accent4>
        <a:accent5>
          <a:srgbClr val="FFE8D0"/>
        </a:accent5>
        <a:accent6>
          <a:srgbClr val="8CD979"/>
        </a:accent6>
        <a:hlink>
          <a:srgbClr val="F3E841"/>
        </a:hlink>
        <a:folHlink>
          <a:srgbClr val="E0E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A73"/>
        </a:accent1>
        <a:accent2>
          <a:srgbClr val="98ED82"/>
        </a:accent2>
        <a:accent3>
          <a:srgbClr val="FFFFFF"/>
        </a:accent3>
        <a:accent4>
          <a:srgbClr val="000000"/>
        </a:accent4>
        <a:accent5>
          <a:srgbClr val="FFEABC"/>
        </a:accent5>
        <a:accent6>
          <a:srgbClr val="89D775"/>
        </a:accent6>
        <a:hlink>
          <a:srgbClr val="FDB7BD"/>
        </a:hlink>
        <a:folHlink>
          <a:srgbClr val="E0E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ind_0365_slide">
  <a:themeElements>
    <a:clrScheme name="Тема Office 1">
      <a:dk1>
        <a:srgbClr val="000000"/>
      </a:dk1>
      <a:lt1>
        <a:srgbClr val="F7DBF7"/>
      </a:lt1>
      <a:dk2>
        <a:srgbClr val="000000"/>
      </a:dk2>
      <a:lt2>
        <a:srgbClr val="B2B2B2"/>
      </a:lt2>
      <a:accent1>
        <a:srgbClr val="E78AE7"/>
      </a:accent1>
      <a:accent2>
        <a:srgbClr val="FFF3FF"/>
      </a:accent2>
      <a:accent3>
        <a:srgbClr val="FAEAFA"/>
      </a:accent3>
      <a:accent4>
        <a:srgbClr val="000000"/>
      </a:accent4>
      <a:accent5>
        <a:srgbClr val="F1C4F1"/>
      </a:accent5>
      <a:accent6>
        <a:srgbClr val="E7DCE7"/>
      </a:accent6>
      <a:hlink>
        <a:srgbClr val="A524A5"/>
      </a:hlink>
      <a:folHlink>
        <a:srgbClr val="844D84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7DBF7"/>
        </a:lt1>
        <a:dk2>
          <a:srgbClr val="000000"/>
        </a:dk2>
        <a:lt2>
          <a:srgbClr val="B2B2B2"/>
        </a:lt2>
        <a:accent1>
          <a:srgbClr val="E78AE7"/>
        </a:accent1>
        <a:accent2>
          <a:srgbClr val="FFF3FF"/>
        </a:accent2>
        <a:accent3>
          <a:srgbClr val="FAEAFA"/>
        </a:accent3>
        <a:accent4>
          <a:srgbClr val="000000"/>
        </a:accent4>
        <a:accent5>
          <a:srgbClr val="F1C4F1"/>
        </a:accent5>
        <a:accent6>
          <a:srgbClr val="E7DCE7"/>
        </a:accent6>
        <a:hlink>
          <a:srgbClr val="A524A5"/>
        </a:hlink>
        <a:folHlink>
          <a:srgbClr val="844D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7DBF7"/>
        </a:lt1>
        <a:dk2>
          <a:srgbClr val="000000"/>
        </a:dk2>
        <a:lt2>
          <a:srgbClr val="B2B2B2"/>
        </a:lt2>
        <a:accent1>
          <a:srgbClr val="C272DE"/>
        </a:accent1>
        <a:accent2>
          <a:srgbClr val="DDB1ED"/>
        </a:accent2>
        <a:accent3>
          <a:srgbClr val="FAEAFA"/>
        </a:accent3>
        <a:accent4>
          <a:srgbClr val="000000"/>
        </a:accent4>
        <a:accent5>
          <a:srgbClr val="DDBCEC"/>
        </a:accent5>
        <a:accent6>
          <a:srgbClr val="C8A0D7"/>
        </a:accent6>
        <a:hlink>
          <a:srgbClr val="DE72A1"/>
        </a:hlink>
        <a:folHlink>
          <a:srgbClr val="CF33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7DBF7"/>
        </a:lt1>
        <a:dk2>
          <a:srgbClr val="000000"/>
        </a:dk2>
        <a:lt2>
          <a:srgbClr val="B2B2B2"/>
        </a:lt2>
        <a:accent1>
          <a:srgbClr val="91BE2D"/>
        </a:accent1>
        <a:accent2>
          <a:srgbClr val="E3E389"/>
        </a:accent2>
        <a:accent3>
          <a:srgbClr val="FAEAFA"/>
        </a:accent3>
        <a:accent4>
          <a:srgbClr val="000000"/>
        </a:accent4>
        <a:accent5>
          <a:srgbClr val="C7DBAD"/>
        </a:accent5>
        <a:accent6>
          <a:srgbClr val="CECE7C"/>
        </a:accent6>
        <a:hlink>
          <a:srgbClr val="DE72DE"/>
        </a:hlink>
        <a:folHlink>
          <a:srgbClr val="BEBE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7DBF7"/>
        </a:lt1>
        <a:dk2>
          <a:srgbClr val="000000"/>
        </a:dk2>
        <a:lt2>
          <a:srgbClr val="B2B2B2"/>
        </a:lt2>
        <a:accent1>
          <a:srgbClr val="60A3D9"/>
        </a:accent1>
        <a:accent2>
          <a:srgbClr val="DEAF75"/>
        </a:accent2>
        <a:accent3>
          <a:srgbClr val="FAEAFA"/>
        </a:accent3>
        <a:accent4>
          <a:srgbClr val="000000"/>
        </a:accent4>
        <a:accent5>
          <a:srgbClr val="B6CEE9"/>
        </a:accent5>
        <a:accent6>
          <a:srgbClr val="C99E69"/>
        </a:accent6>
        <a:hlink>
          <a:srgbClr val="BDBD2D"/>
        </a:hlink>
        <a:folHlink>
          <a:srgbClr val="DE72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78AE7"/>
        </a:accent1>
        <a:accent2>
          <a:srgbClr val="FFF3FF"/>
        </a:accent2>
        <a:accent3>
          <a:srgbClr val="FFFFFF"/>
        </a:accent3>
        <a:accent4>
          <a:srgbClr val="000000"/>
        </a:accent4>
        <a:accent5>
          <a:srgbClr val="F1C4F1"/>
        </a:accent5>
        <a:accent6>
          <a:srgbClr val="E7DCE7"/>
        </a:accent6>
        <a:hlink>
          <a:srgbClr val="A524A5"/>
        </a:hlink>
        <a:folHlink>
          <a:srgbClr val="844D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272DE"/>
        </a:accent1>
        <a:accent2>
          <a:srgbClr val="DDB1ED"/>
        </a:accent2>
        <a:accent3>
          <a:srgbClr val="FFFFFF"/>
        </a:accent3>
        <a:accent4>
          <a:srgbClr val="000000"/>
        </a:accent4>
        <a:accent5>
          <a:srgbClr val="DDBCEC"/>
        </a:accent5>
        <a:accent6>
          <a:srgbClr val="C8A0D7"/>
        </a:accent6>
        <a:hlink>
          <a:srgbClr val="DE72A1"/>
        </a:hlink>
        <a:folHlink>
          <a:srgbClr val="CF33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1BE2D"/>
        </a:accent1>
        <a:accent2>
          <a:srgbClr val="E3E389"/>
        </a:accent2>
        <a:accent3>
          <a:srgbClr val="FFFFFF"/>
        </a:accent3>
        <a:accent4>
          <a:srgbClr val="000000"/>
        </a:accent4>
        <a:accent5>
          <a:srgbClr val="C7DBAD"/>
        </a:accent5>
        <a:accent6>
          <a:srgbClr val="CECE7C"/>
        </a:accent6>
        <a:hlink>
          <a:srgbClr val="DE72DE"/>
        </a:hlink>
        <a:folHlink>
          <a:srgbClr val="BEBE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0A3D9"/>
        </a:accent1>
        <a:accent2>
          <a:srgbClr val="DEAF75"/>
        </a:accent2>
        <a:accent3>
          <a:srgbClr val="FFFFFF"/>
        </a:accent3>
        <a:accent4>
          <a:srgbClr val="000000"/>
        </a:accent4>
        <a:accent5>
          <a:srgbClr val="B6CEE9"/>
        </a:accent5>
        <a:accent6>
          <a:srgbClr val="C99E69"/>
        </a:accent6>
        <a:hlink>
          <a:srgbClr val="BDBD2D"/>
        </a:hlink>
        <a:folHlink>
          <a:srgbClr val="DE72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синий</Template>
  <TotalTime>191</TotalTime>
  <Words>299</Words>
  <Application>Microsoft Office PowerPoint</Application>
  <PresentationFormat>Экран (4:3)</PresentationFormat>
  <Paragraphs>49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niebieska kostka</vt:lpstr>
      <vt:lpstr>1_Default Design</vt:lpstr>
      <vt:lpstr>fiolet</vt:lpstr>
      <vt:lpstr>2_Default Design</vt:lpstr>
      <vt:lpstr>ind_0365_slide</vt:lpstr>
      <vt:lpstr>Изготовление мягкой игрушки «Гномик»</vt:lpstr>
      <vt:lpstr>Материалы и инструменты.</vt:lpstr>
      <vt:lpstr>Используемые швы.</vt:lpstr>
      <vt:lpstr>Используемые швы.</vt:lpstr>
      <vt:lpstr>Рисуем  форму  туловища  по клеткам.</vt:lpstr>
      <vt:lpstr>Переносим форму на картон   и вырезаем.</vt:lpstr>
      <vt:lpstr>Обводим шаблон на ткани и вырезаем детали  туловища.</vt:lpstr>
      <vt:lpstr>Сшиваем детали  туловища «Петельным» швом.</vt:lpstr>
      <vt:lpstr>Выворачиваем туловище и  набиваем синтепоном.</vt:lpstr>
      <vt:lpstr>Рисуем деталь ботинка по клеткам.</vt:lpstr>
      <vt:lpstr>Переносим форму на картон  и вырезаем.</vt:lpstr>
      <vt:lpstr>Обводим шаблон на ткани и вырезаем детали ботинок.</vt:lpstr>
      <vt:lpstr>Рисуем по клеткам подошву ботинка.</vt:lpstr>
      <vt:lpstr>Переносим форму на картон  и вырезаем.</vt:lpstr>
      <vt:lpstr>Обводим шаблон на ткани и вырезаем детали подошвы.</vt:lpstr>
      <vt:lpstr>Сшиваем детали ботинок  швом «Через край».</vt:lpstr>
      <vt:lpstr>Выворачиваем ботинки и  набиваем синтепоном.</vt:lpstr>
      <vt:lpstr>Пришиваем ботинки  «Потайным» швом.</vt:lpstr>
      <vt:lpstr>Рисуем по клеткам деталь головы.</vt:lpstr>
      <vt:lpstr>Переносим форму на картон и вырезаем шаблон.</vt:lpstr>
      <vt:lpstr>Обводим шаблон на ткани и вырезаем детали головы.</vt:lpstr>
      <vt:lpstr>Сшиваем детали головы швом  «Через край».</vt:lpstr>
      <vt:lpstr>Выворачиваем деталь головы и набиваем синтепоном.</vt:lpstr>
      <vt:lpstr>Пришиваем деталь головы к туловищу «Потайным» швом.</vt:lpstr>
      <vt:lpstr>Рисуем деталь руки по клеткам.</vt:lpstr>
      <vt:lpstr>Переносим форму на картон и вырезаем шаблон.</vt:lpstr>
      <vt:lpstr>Обводим шаблон на ткани  и вырезаем.</vt:lpstr>
      <vt:lpstr>Сшиваем  детали ручек швом  «Через край».</vt:lpstr>
      <vt:lpstr>Выворачиваем детали рук и  набиваем синтепоном.</vt:lpstr>
      <vt:lpstr>Пришиваем детали рук  «Потайным» швом.</vt:lpstr>
      <vt:lpstr>Рисуем по клеткам деталь колпака.</vt:lpstr>
      <vt:lpstr>Переносим форму колпака на картон и вырезаем шаблон.</vt:lpstr>
      <vt:lpstr>Обводим шаблон на ткани и вырезаем деталь колпака.</vt:lpstr>
      <vt:lpstr>Сшиваем деталь колпака швом «Через край».</vt:lpstr>
      <vt:lpstr>Выворачиваем колпак  на лицевую сторону.</vt:lpstr>
      <vt:lpstr>Одеваем колпак и пришиваем носик.</vt:lpstr>
      <vt:lpstr>Рисуем по клеткам деталь бороды.</vt:lpstr>
      <vt:lpstr>Переносим форму на картон и вырезаем шаблон.</vt:lpstr>
      <vt:lpstr>Выкраиваем бороду  из искусственного меха.</vt:lpstr>
      <vt:lpstr>Приклеиваем бороду.</vt:lpstr>
      <vt:lpstr>Приклеиваем глазки, челку из ниток.</vt:lpstr>
      <vt:lpstr>Готовое изделие.</vt:lpstr>
      <vt:lpstr>Творческих Вам успехов!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мягкой игрушки «Гномик»</dc:title>
  <dc:creator>Анюта</dc:creator>
  <cp:lastModifiedBy>Анюта</cp:lastModifiedBy>
  <cp:revision>20</cp:revision>
  <dcterms:created xsi:type="dcterms:W3CDTF">2015-10-12T17:28:41Z</dcterms:created>
  <dcterms:modified xsi:type="dcterms:W3CDTF">2015-10-16T16:46:54Z</dcterms:modified>
</cp:coreProperties>
</file>