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3" r:id="rId4"/>
    <p:sldId id="266" r:id="rId5"/>
    <p:sldId id="268" r:id="rId6"/>
    <p:sldId id="269" r:id="rId7"/>
    <p:sldId id="267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B79"/>
    <a:srgbClr val="E5FA66"/>
    <a:srgbClr val="009900"/>
    <a:srgbClr val="DEF3FE"/>
    <a:srgbClr val="C43293"/>
    <a:srgbClr val="D559AC"/>
    <a:srgbClr val="F38E3B"/>
    <a:srgbClr val="F2F8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5" autoAdjust="0"/>
    <p:restoredTop sz="94660"/>
  </p:normalViewPr>
  <p:slideViewPr>
    <p:cSldViewPr>
      <p:cViewPr varScale="1">
        <p:scale>
          <a:sx n="101" d="100"/>
          <a:sy n="101" d="100"/>
        </p:scale>
        <p:origin x="-10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53CB2-3AC9-4C09-83BD-8BCD231A08B4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910C9-487D-4608-8BEB-39F90CED4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0434A-6D12-4218-9E7A-9702DA33EEE3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28749-0F34-4951-9E3F-5F03F587B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74F18-66F1-4749-B39C-AC3AE9D885ED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BC9FD-9795-4F49-B3E8-6174857E7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A4781-4CAF-4D94-8A83-8DDEACC6676A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1CF8D-5D2D-4F2B-9B71-5BE858096D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72575-4072-46F2-9F64-45AD9E376D3E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C5B00-DFB0-447F-973D-30A4B23F9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7B6A9-D035-4303-A54E-0921DB5F34CC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8C232-5AB8-4D7B-A8C6-5BED81B3F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E6431-4E0C-4EDC-87ED-4CBCA9F68C84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B71E5-7184-4A14-B330-A10744F2F8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7DA24-5389-4643-B663-492558EC1E32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AA269-7953-4821-B503-70A277825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13300-BA5A-4868-B42B-74C40D21D9FB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A0761-26A0-442F-A6DA-622CA5491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52F5E-36F0-424A-8AA1-2F094FDF4609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7B9B4-50E3-4352-9C0C-A891E753C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BD26E-6329-4B4A-BAF9-ECEC21A66719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383B0-427F-4F58-94DC-301D73D461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8266D-7A61-459A-B76C-1AFFE387B7AA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52AC1-FB4F-436B-A2F2-9A846B826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A1D9C-C952-4A3E-9F54-A2A68E8C8FFE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52730-971A-49EB-B6F5-5B9128FD9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F78A-9A5F-456C-A732-96EA38BB570E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3EC6-BCF9-4453-A092-3AB719EFB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DA2EEA-A927-4EA6-BF84-F0B5416A56B1}" type="datetimeFigureOut">
              <a:rPr lang="ru-RU"/>
              <a:pPr>
                <a:defRPr/>
              </a:pPr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0B23BC-14D0-4566-B3F5-DF31CE5009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xtra.com:8080/uploads/posts/2014-01/1390238344_fotolia_43132773_subscription_xl-.jpg" TargetMode="External"/><Relationship Id="rId2" Type="http://schemas.openxmlformats.org/officeDocument/2006/relationships/hyperlink" Target="http://trcgagarinskiy.ru/loadimg/news/13154727320.jpg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3"/>
          <p:cNvSpPr>
            <a:spLocks noChangeArrowheads="1"/>
          </p:cNvSpPr>
          <p:nvPr/>
        </p:nvSpPr>
        <p:spPr bwMode="auto">
          <a:xfrm>
            <a:off x="2268538" y="4652963"/>
            <a:ext cx="5616575" cy="171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99"/>
                </a:solidFill>
              </a:rPr>
              <a:t>Подготовила учитель начальных классов                    МБОУ «Верейская СОШ»                      Московской области,Орехово-Зуевского р-она  </a:t>
            </a:r>
            <a:r>
              <a:rPr lang="ru-RU" sz="2400" b="1">
                <a:solidFill>
                  <a:srgbClr val="990099"/>
                </a:solidFill>
              </a:rPr>
              <a:t>Копцова Елена Александровна</a:t>
            </a:r>
          </a:p>
          <a:p>
            <a:pPr algn="ctr">
              <a:lnSpc>
                <a:spcPct val="120000"/>
              </a:lnSpc>
            </a:pPr>
            <a:endParaRPr lang="ru-RU" sz="2400">
              <a:solidFill>
                <a:srgbClr val="990099"/>
              </a:solidFill>
              <a:latin typeface="Times New Roman" pitchFamily="18" charset="0"/>
            </a:endParaRPr>
          </a:p>
        </p:txBody>
      </p:sp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755650" y="620713"/>
            <a:ext cx="7632700" cy="1150937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ru-RU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Игры по развитию речи</a:t>
            </a:r>
          </a:p>
        </p:txBody>
      </p:sp>
      <p:sp>
        <p:nvSpPr>
          <p:cNvPr id="16387" name="WordArt 5"/>
          <p:cNvSpPr>
            <a:spLocks noChangeArrowheads="1" noChangeShapeType="1" noTextEdit="1"/>
          </p:cNvSpPr>
          <p:nvPr/>
        </p:nvSpPr>
        <p:spPr bwMode="auto">
          <a:xfrm rot="316073">
            <a:off x="2247900" y="1985963"/>
            <a:ext cx="5903913" cy="18018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Monotype Corsiva"/>
              </a:rPr>
              <a:t>Антонимы</a:t>
            </a:r>
          </a:p>
        </p:txBody>
      </p:sp>
      <p:pic>
        <p:nvPicPr>
          <p:cNvPr id="16388" name="Picture 6" descr="131547273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395288" y="2205038"/>
            <a:ext cx="1595437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1476375" y="1196975"/>
            <a:ext cx="6408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400" i="1">
              <a:latin typeface="Times New Roman" pitchFamily="18" charset="0"/>
            </a:endParaRPr>
          </a:p>
        </p:txBody>
      </p:sp>
      <p:pic>
        <p:nvPicPr>
          <p:cNvPr id="17410" name="Picture 3" descr="131547273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900113" y="4652963"/>
            <a:ext cx="11842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10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17412" name="Rectangle 11"/>
          <p:cNvSpPr>
            <a:spLocks noGrp="1"/>
          </p:cNvSpPr>
          <p:nvPr>
            <p:ph type="body" idx="4294967295"/>
          </p:nvPr>
        </p:nvSpPr>
        <p:spPr>
          <a:xfrm>
            <a:off x="468313" y="1341438"/>
            <a:ext cx="8229600" cy="3167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4000" b="1" smtClean="0">
                <a:solidFill>
                  <a:srgbClr val="990099"/>
                </a:solidFill>
                <a:latin typeface="Monotype Corsiva" pitchFamily="66" charset="0"/>
                <a:hlinkClick r:id="rId3" action="ppaction://hlinksldjump"/>
              </a:rPr>
              <a:t>Подбери к словам антонимы</a:t>
            </a:r>
            <a:endParaRPr lang="ru-RU" sz="4000" b="1" smtClean="0">
              <a:solidFill>
                <a:srgbClr val="990099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4000" b="1" smtClean="0">
                <a:solidFill>
                  <a:srgbClr val="990099"/>
                </a:solidFill>
                <a:latin typeface="Monotype Corsiva" pitchFamily="66" charset="0"/>
                <a:hlinkClick r:id="rId4" action="ppaction://hlinksldjump"/>
              </a:rPr>
              <a:t>Вспомним сказки</a:t>
            </a:r>
            <a:endParaRPr lang="ru-RU" sz="4000" b="1" smtClean="0">
              <a:solidFill>
                <a:srgbClr val="990099"/>
              </a:solidFill>
              <a:latin typeface="Monotype Corsiva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4000" b="1" smtClean="0">
                <a:solidFill>
                  <a:srgbClr val="990099"/>
                </a:solidFill>
                <a:latin typeface="Monotype Corsiva" pitchFamily="66" charset="0"/>
                <a:hlinkClick r:id="rId5" action="ppaction://hlinksldjump"/>
              </a:rPr>
              <a:t>Подумай и скажи</a:t>
            </a:r>
            <a:endParaRPr lang="ru-RU" sz="4000" b="1" smtClean="0">
              <a:solidFill>
                <a:srgbClr val="990099"/>
              </a:solidFill>
              <a:latin typeface="Monotype Corsiva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4000" b="1" smtClean="0">
                <a:solidFill>
                  <a:srgbClr val="993366"/>
                </a:solidFill>
                <a:latin typeface="Monotype Corsiva" pitchFamily="66" charset="0"/>
                <a:hlinkClick r:id="rId6" action="ppaction://hlinksldjump"/>
              </a:rPr>
              <a:t>Вставь в пословицы подходящие по смыслу антонимы</a:t>
            </a:r>
          </a:p>
          <a:p>
            <a:pPr eaLnBrk="1" hangingPunct="1">
              <a:lnSpc>
                <a:spcPct val="80000"/>
              </a:lnSpc>
            </a:pPr>
            <a:endParaRPr lang="ru-RU" sz="4000" b="1" smtClean="0">
              <a:solidFill>
                <a:srgbClr val="993366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1" name="AutoShape 39"/>
          <p:cNvSpPr>
            <a:spLocks noChangeArrowheads="1"/>
          </p:cNvSpPr>
          <p:nvPr/>
        </p:nvSpPr>
        <p:spPr bwMode="auto">
          <a:xfrm>
            <a:off x="1979613" y="2349500"/>
            <a:ext cx="3960812" cy="2374900"/>
          </a:xfrm>
          <a:prstGeom prst="cloudCallout">
            <a:avLst>
              <a:gd name="adj1" fmla="val 88315"/>
              <a:gd name="adj2" fmla="val 62903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pic>
        <p:nvPicPr>
          <p:cNvPr id="18434" name="Picture 6" descr="131547273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7092950" y="4005263"/>
            <a:ext cx="16478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Text Box 8"/>
          <p:cNvSpPr txBox="1">
            <a:spLocks noChangeArrowheads="1"/>
          </p:cNvSpPr>
          <p:nvPr/>
        </p:nvSpPr>
        <p:spPr bwMode="auto">
          <a:xfrm flipH="1">
            <a:off x="2555875" y="2852738"/>
            <a:ext cx="3459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</a:rPr>
              <a:t>Подбери к данным словам антонимы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827088" y="1341438"/>
            <a:ext cx="12969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Верх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643438" y="1341438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Радость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827088" y="2133600"/>
            <a:ext cx="215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Холод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827088" y="2998788"/>
            <a:ext cx="1441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Свет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827088" y="3789363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Вход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4643438" y="2133600"/>
            <a:ext cx="1728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Белый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643438" y="2998788"/>
            <a:ext cx="15398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Добро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4643438" y="3789363"/>
            <a:ext cx="19415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Тишина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268538" y="1341438"/>
            <a:ext cx="72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1775" y="1341438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низ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2268538" y="2206625"/>
            <a:ext cx="574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268538" y="2998788"/>
            <a:ext cx="792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2268538" y="37893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6443663" y="1341438"/>
            <a:ext cx="3349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6443663" y="2133600"/>
            <a:ext cx="403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6443663" y="2998788"/>
            <a:ext cx="403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6443663" y="3789363"/>
            <a:ext cx="403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–</a:t>
            </a: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2700338" y="2133600"/>
            <a:ext cx="1225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жара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6804025" y="1341438"/>
            <a:ext cx="1152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горе</a:t>
            </a: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6804025" y="2133600"/>
            <a:ext cx="1800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чёрный</a:t>
            </a:r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2700338" y="29972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тьма</a:t>
            </a:r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6804025" y="2998788"/>
            <a:ext cx="1079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зло</a:t>
            </a: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2627313" y="3789363"/>
            <a:ext cx="1512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выход</a:t>
            </a:r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6804025" y="3789363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шум</a:t>
            </a:r>
          </a:p>
        </p:txBody>
      </p:sp>
      <p:pic>
        <p:nvPicPr>
          <p:cNvPr id="2" name="Picture 3" descr="131547273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900113" y="4652963"/>
            <a:ext cx="11842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30"/>
          <p:cNvSpPr>
            <a:spLocks noChangeArrowheads="1"/>
          </p:cNvSpPr>
          <p:nvPr/>
        </p:nvSpPr>
        <p:spPr bwMode="auto">
          <a:xfrm>
            <a:off x="2339975" y="3573463"/>
            <a:ext cx="3671888" cy="1512887"/>
          </a:xfrm>
          <a:prstGeom prst="cloudCallout">
            <a:avLst>
              <a:gd name="adj1" fmla="val -58083"/>
              <a:gd name="adj2" fmla="val 76444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4" name="Text Box 31"/>
          <p:cNvSpPr txBox="1">
            <a:spLocks noChangeArrowheads="1"/>
          </p:cNvSpPr>
          <p:nvPr/>
        </p:nvSpPr>
        <p:spPr bwMode="auto">
          <a:xfrm>
            <a:off x="2843213" y="3933825"/>
            <a:ext cx="3095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C43293"/>
                </a:solidFill>
                <a:latin typeface="Times New Roman" pitchFamily="18" charset="0"/>
              </a:rPr>
              <a:t>Замечательно!</a:t>
            </a:r>
          </a:p>
        </p:txBody>
      </p:sp>
      <p:pic>
        <p:nvPicPr>
          <p:cNvPr id="5" name="Picture 34" descr="1390238344_fotolia_43132773_subscription_xl-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666" t="4785" r="10699" b="4785"/>
          <a:stretch>
            <a:fillRect/>
          </a:stretch>
        </p:blipFill>
        <p:spPr bwMode="auto">
          <a:xfrm rot="-3654987">
            <a:off x="8045450" y="5861050"/>
            <a:ext cx="955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18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1" grpId="0" animBg="1"/>
      <p:bldP spid="18471" grpId="1" animBg="1"/>
      <p:bldP spid="18440" grpId="1" build="allAtOnce"/>
      <p:bldP spid="18441" grpId="0"/>
      <p:bldP spid="18444" grpId="0"/>
      <p:bldP spid="18445" grpId="0"/>
      <p:bldP spid="18446" grpId="0"/>
      <p:bldP spid="18447" grpId="0"/>
      <p:bldP spid="18450" grpId="0"/>
      <p:bldP spid="18451" grpId="0"/>
      <p:bldP spid="18452" grpId="0"/>
      <p:bldP spid="18454" grpId="0"/>
      <p:bldP spid="18455" grpId="0"/>
      <p:bldP spid="18457" grpId="0"/>
      <p:bldP spid="18458" grpId="0"/>
      <p:bldP spid="18459" grpId="0"/>
      <p:bldP spid="18460" grpId="0"/>
      <p:bldP spid="18461" grpId="0"/>
      <p:bldP spid="18462" grpId="0"/>
      <p:bldP spid="18463" grpId="0"/>
      <p:bldP spid="18464" grpId="0"/>
      <p:bldP spid="18465" grpId="0"/>
      <p:bldP spid="18466" grpId="0"/>
      <p:bldP spid="18467" grpId="0"/>
      <p:bldP spid="18469" grpId="0"/>
      <p:bldP spid="18470" grpId="0"/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13154727320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>
          <a:xfrm>
            <a:off x="6372225" y="3716338"/>
            <a:ext cx="1906588" cy="2700337"/>
          </a:xfrm>
        </p:spPr>
      </p:pic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828675" y="1628775"/>
            <a:ext cx="5832475" cy="2305050"/>
          </a:xfrm>
          <a:prstGeom prst="cloudCallout">
            <a:avLst>
              <a:gd name="adj1" fmla="val 51551"/>
              <a:gd name="adj2" fmla="val 91255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404938" y="2133600"/>
            <a:ext cx="51847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</a:rPr>
              <a:t>Закончи выражения-антонимы, которые встречаются в русских народных сказках.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042988" y="692150"/>
            <a:ext cx="2160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Долго ли,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059113" y="692150"/>
            <a:ext cx="2663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коротко ли.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1042988" y="1557338"/>
            <a:ext cx="1800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И днём,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2700338" y="1557338"/>
            <a:ext cx="2159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и ночью.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042988" y="2349500"/>
            <a:ext cx="295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Вода живая и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924300" y="2349500"/>
            <a:ext cx="2232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мёртвая.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1042988" y="3141663"/>
            <a:ext cx="49688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Врагов кругом видимо-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5795963" y="3141663"/>
            <a:ext cx="2447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невидимо.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042988" y="4005263"/>
            <a:ext cx="23764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Ни свет ни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3419475" y="4005263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заря.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1042988" y="4868863"/>
            <a:ext cx="23764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Близко ли,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348038" y="4868863"/>
            <a:ext cx="25923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далеко ли.</a:t>
            </a:r>
          </a:p>
        </p:txBody>
      </p:sp>
      <p:sp>
        <p:nvSpPr>
          <p:cNvPr id="2" name="AutoShape 17"/>
          <p:cNvSpPr>
            <a:spLocks noChangeArrowheads="1"/>
          </p:cNvSpPr>
          <p:nvPr/>
        </p:nvSpPr>
        <p:spPr bwMode="auto">
          <a:xfrm>
            <a:off x="1619250" y="2997200"/>
            <a:ext cx="4608513" cy="1368425"/>
          </a:xfrm>
          <a:prstGeom prst="cloudCallout">
            <a:avLst>
              <a:gd name="adj1" fmla="val 57611"/>
              <a:gd name="adj2" fmla="val 83875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2700338" y="3284538"/>
            <a:ext cx="33131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C43293"/>
                </a:solidFill>
                <a:latin typeface="Times New Roman" pitchFamily="18" charset="0"/>
              </a:rPr>
              <a:t>Молодцы !</a:t>
            </a:r>
          </a:p>
        </p:txBody>
      </p:sp>
      <p:pic>
        <p:nvPicPr>
          <p:cNvPr id="4" name="Picture 19" descr="1390238344_fotolia_43132773_subscription_xl-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666" t="4785" r="10699" b="4785"/>
          <a:stretch>
            <a:fillRect/>
          </a:stretch>
        </p:blipFill>
        <p:spPr bwMode="auto">
          <a:xfrm rot="-3654987">
            <a:off x="8045450" y="5861050"/>
            <a:ext cx="955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9462" grpId="1" animBg="1"/>
      <p:bldP spid="19463" grpId="0"/>
      <p:bldP spid="19463" grpId="1"/>
      <p:bldP spid="19465" grpId="0"/>
      <p:bldP spid="19466" grpId="0"/>
      <p:bldP spid="19469" grpId="0"/>
      <p:bldP spid="19470" grpId="0"/>
      <p:bldP spid="19471" grpId="0"/>
      <p:bldP spid="19472" grpId="0"/>
      <p:bldP spid="19473" grpId="0"/>
      <p:bldP spid="19474" grpId="0"/>
      <p:bldP spid="19475" grpId="0"/>
      <p:bldP spid="19476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3" descr="131547273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6804025" y="4652963"/>
            <a:ext cx="11842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250825" y="2492375"/>
            <a:ext cx="6245225" cy="1946275"/>
          </a:xfrm>
          <a:prstGeom prst="cloudCallout">
            <a:avLst>
              <a:gd name="adj1" fmla="val 56991"/>
              <a:gd name="adj2" fmla="val 98856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482850" y="2493963"/>
            <a:ext cx="3024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187450" y="2852738"/>
            <a:ext cx="48244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</a:rPr>
              <a:t>Подбери к слову</a:t>
            </a:r>
            <a:r>
              <a:rPr lang="ru-RU" sz="2400" b="1"/>
              <a:t> </a:t>
            </a:r>
            <a:r>
              <a:rPr lang="ru-RU" sz="2400" b="1">
                <a:solidFill>
                  <a:srgbClr val="990099"/>
                </a:solidFill>
              </a:rPr>
              <a:t>крепкий </a:t>
            </a:r>
            <a:r>
              <a:rPr lang="ru-RU" sz="2400" b="1">
                <a:solidFill>
                  <a:schemeClr val="tx2"/>
                </a:solidFill>
              </a:rPr>
              <a:t>антонимы в следующих словосочетаниях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11188" y="908050"/>
            <a:ext cx="4248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990099"/>
                </a:solidFill>
              </a:rPr>
              <a:t>Крепкий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организм</a:t>
            </a:r>
            <a:r>
              <a:rPr lang="ru-RU" sz="3200" b="1"/>
              <a:t> – 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4643438" y="908050"/>
            <a:ext cx="3887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слабый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организм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11188" y="1989138"/>
            <a:ext cx="3744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990099"/>
                </a:solidFill>
              </a:rPr>
              <a:t>Крепкий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мороз –</a:t>
            </a:r>
            <a:r>
              <a:rPr lang="ru-RU" sz="3200" b="1"/>
              <a:t>  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284663" y="1989138"/>
            <a:ext cx="3095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лёгкий</a:t>
            </a:r>
            <a:r>
              <a:rPr lang="ru-RU" sz="3200" b="1">
                <a:solidFill>
                  <a:srgbClr val="009900"/>
                </a:solidFill>
              </a:rPr>
              <a:t> </a:t>
            </a:r>
            <a:r>
              <a:rPr lang="ru-RU" sz="3200" b="1">
                <a:solidFill>
                  <a:schemeClr val="tx2"/>
                </a:solidFill>
              </a:rPr>
              <a:t>мороз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611188" y="2997200"/>
            <a:ext cx="3024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990099"/>
                </a:solidFill>
              </a:rPr>
              <a:t>Крепкий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сон – 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851275" y="2997200"/>
            <a:ext cx="3744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тревожный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сон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11188" y="4005263"/>
            <a:ext cx="35290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990099"/>
                </a:solidFill>
              </a:rPr>
              <a:t>Крепкий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замок –</a:t>
            </a:r>
            <a:r>
              <a:rPr lang="ru-RU" sz="3200" b="1"/>
              <a:t> 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3995738" y="4005263"/>
            <a:ext cx="4464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ненадёжный</a:t>
            </a:r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замок</a:t>
            </a:r>
          </a:p>
        </p:txBody>
      </p:sp>
      <p:pic>
        <p:nvPicPr>
          <p:cNvPr id="21521" name="Picture 3" descr="131547273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900113" y="4652963"/>
            <a:ext cx="11842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2195513" y="4292600"/>
            <a:ext cx="3887787" cy="1008063"/>
          </a:xfrm>
          <a:prstGeom prst="cloudCallout">
            <a:avLst>
              <a:gd name="adj1" fmla="val -43755"/>
              <a:gd name="adj2" fmla="val 64329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3059113" y="4508500"/>
            <a:ext cx="2736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C43293"/>
                </a:solidFill>
                <a:latin typeface="Times New Roman" pitchFamily="18" charset="0"/>
              </a:rPr>
              <a:t>Здорово!</a:t>
            </a:r>
          </a:p>
        </p:txBody>
      </p:sp>
      <p:pic>
        <p:nvPicPr>
          <p:cNvPr id="20496" name="Picture 20" descr="1390238344_fotolia_43132773_subscription_xl-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666" t="4785" r="10699" b="4785"/>
          <a:stretch>
            <a:fillRect/>
          </a:stretch>
        </p:blipFill>
        <p:spPr bwMode="auto">
          <a:xfrm rot="-3654987">
            <a:off x="8045450" y="5861050"/>
            <a:ext cx="955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21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09" grpId="1" animBg="1"/>
      <p:bldP spid="21510" grpId="0"/>
      <p:bldP spid="21510" grpId="1"/>
      <p:bldP spid="21511" grpId="0"/>
      <p:bldP spid="21511" grpId="1"/>
      <p:bldP spid="21513" grpId="0"/>
      <p:bldP spid="21514" grpId="0"/>
      <p:bldP spid="21515" grpId="0"/>
      <p:bldP spid="21516" grpId="0"/>
      <p:bldP spid="21517" grpId="0"/>
      <p:bldP spid="21522" grpId="0" animBg="1"/>
      <p:bldP spid="215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0" descr="1390238344_fotolia_43132773_subscription_xl-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666" t="4785" r="10699" b="4785"/>
          <a:stretch>
            <a:fillRect/>
          </a:stretch>
        </p:blipFill>
        <p:spPr bwMode="auto">
          <a:xfrm rot="-3654987">
            <a:off x="8045450" y="5861050"/>
            <a:ext cx="955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1" name="Picture 3" descr="131547273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900113" y="4652963"/>
            <a:ext cx="11842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538163" y="1052513"/>
            <a:ext cx="33829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Больше думай,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851275" y="1052513"/>
            <a:ext cx="1943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меньше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011863" y="1052513"/>
            <a:ext cx="20875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говори.</a:t>
            </a:r>
          </a:p>
        </p:txBody>
      </p:sp>
      <p:pic>
        <p:nvPicPr>
          <p:cNvPr id="21508" name="Picture 3" descr="131547273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2" t="21078" r="15347" b="1079"/>
          <a:stretch>
            <a:fillRect/>
          </a:stretch>
        </p:blipFill>
        <p:spPr bwMode="auto">
          <a:xfrm>
            <a:off x="7196138" y="4506913"/>
            <a:ext cx="11842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1" name="AutoShape 13"/>
          <p:cNvSpPr>
            <a:spLocks noChangeArrowheads="1"/>
          </p:cNvSpPr>
          <p:nvPr/>
        </p:nvSpPr>
        <p:spPr bwMode="auto">
          <a:xfrm rot="482492">
            <a:off x="2555875" y="1916113"/>
            <a:ext cx="4897438" cy="2305050"/>
          </a:xfrm>
          <a:prstGeom prst="cloudCallout">
            <a:avLst>
              <a:gd name="adj1" fmla="val 52139"/>
              <a:gd name="adj2" fmla="val 72343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203575" y="2565400"/>
            <a:ext cx="3743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</a:rPr>
              <a:t>Вставь подходящие антонимы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466725" y="1916113"/>
            <a:ext cx="4176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Дождик вымочит, а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498975" y="1916113"/>
            <a:ext cx="2305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солнышко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659563" y="1916113"/>
            <a:ext cx="2305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высушит.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395288" y="2852738"/>
            <a:ext cx="48244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Горькая правда лучше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5219700" y="2852738"/>
            <a:ext cx="1944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38E3B"/>
                </a:solidFill>
              </a:rPr>
              <a:t>сладкой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7164388" y="2852738"/>
            <a:ext cx="13684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>лжи.</a:t>
            </a:r>
          </a:p>
        </p:txBody>
      </p:sp>
      <p:sp>
        <p:nvSpPr>
          <p:cNvPr id="22549" name="AutoShape 21"/>
          <p:cNvSpPr>
            <a:spLocks noChangeArrowheads="1"/>
          </p:cNvSpPr>
          <p:nvPr/>
        </p:nvSpPr>
        <p:spPr bwMode="auto">
          <a:xfrm>
            <a:off x="1979613" y="3429000"/>
            <a:ext cx="2952750" cy="165576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DE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2195513" y="4076700"/>
            <a:ext cx="2376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2411413" y="3789363"/>
            <a:ext cx="23034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C43293"/>
                </a:solidFill>
                <a:latin typeface="Times New Roman" pitchFamily="18" charset="0"/>
              </a:rPr>
              <a:t>Отлично!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1" grpId="0"/>
      <p:bldP spid="22541" grpId="1" animBg="1"/>
      <p:bldP spid="22542" grpId="0" build="allAtOnce"/>
      <p:bldP spid="22546" grpId="0"/>
      <p:bldP spid="22548" grpId="0"/>
      <p:bldP spid="22549" grpId="0" animBg="1"/>
      <p:bldP spid="22550" grpId="0"/>
      <p:bldP spid="225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993366"/>
                </a:solidFill>
              </a:rPr>
              <a:t>Источники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395288" y="1557338"/>
            <a:ext cx="8435975" cy="35448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Автор шаблона: </a:t>
            </a:r>
            <a:r>
              <a:rPr lang="ru-RU" sz="2400" i="1" smtClean="0"/>
              <a:t>учитель начальных классов 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i="1" smtClean="0"/>
              <a:t>    МАОУ лицея №21 г. Иванова  Ранько Елена Алексеевна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i="1" smtClean="0">
                <a:hlinkClick r:id="rId2"/>
              </a:rPr>
              <a:t>http://trcgagarinskiy.ru/loadimg/news/13154727320.jpg</a:t>
            </a:r>
            <a:r>
              <a:rPr lang="ru-RU" sz="2400" i="1" smtClean="0"/>
              <a:t> Незнайка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i="1" smtClean="0">
                <a:hlinkClick r:id="rId3"/>
              </a:rPr>
              <a:t>http://www.gfxtra.com:8080/uploads/posts/2014-01/1390238344_fotolia_43132773_subscription_xl-.jpg</a:t>
            </a:r>
            <a:r>
              <a:rPr lang="ru-RU" sz="2400" i="1" smtClean="0"/>
              <a:t> бабочк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i="1" smtClean="0"/>
              <a:t>   Автор-составительС.В. Ракитина.Русский язык. 1-4 классы. Занимательные материалы, задания, упражнения.Волгоград: Учитель. 2009 г.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Т.Н. Соколова. Школа развития речи.Издательство РОСТ,г. Москва 2014г.</a:t>
            </a:r>
            <a:endParaRPr lang="en-US" sz="2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1800" i="1" smtClean="0"/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323850" y="3141663"/>
            <a:ext cx="287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6AA6A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168</Words>
  <Application>Microsoft Office PowerPoint</Application>
  <PresentationFormat>Экран (4:3)</PresentationFormat>
  <Paragraphs>74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Calibri</vt:lpstr>
      <vt:lpstr>Monotype Corsiva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Источники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Microsoft Office</cp:lastModifiedBy>
  <cp:revision>31</cp:revision>
  <dcterms:created xsi:type="dcterms:W3CDTF">2013-07-29T17:42:42Z</dcterms:created>
  <dcterms:modified xsi:type="dcterms:W3CDTF">2016-02-07T16:27:26Z</dcterms:modified>
</cp:coreProperties>
</file>