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7"/>
  </p:notesMasterIdLst>
  <p:sldIdLst>
    <p:sldId id="256" r:id="rId2"/>
    <p:sldId id="257" r:id="rId3"/>
    <p:sldId id="258" r:id="rId4"/>
    <p:sldId id="259" r:id="rId5"/>
    <p:sldId id="260" r:id="rId6"/>
    <p:sldId id="261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80" r:id="rId21"/>
    <p:sldId id="276" r:id="rId22"/>
    <p:sldId id="281" r:id="rId23"/>
    <p:sldId id="277" r:id="rId24"/>
    <p:sldId id="282" r:id="rId25"/>
    <p:sldId id="278" r:id="rId26"/>
    <p:sldId id="284" r:id="rId27"/>
    <p:sldId id="285" r:id="rId28"/>
    <p:sldId id="286" r:id="rId29"/>
    <p:sldId id="287" r:id="rId30"/>
    <p:sldId id="290" r:id="rId31"/>
    <p:sldId id="291" r:id="rId32"/>
    <p:sldId id="292" r:id="rId33"/>
    <p:sldId id="293" r:id="rId34"/>
    <p:sldId id="288" r:id="rId35"/>
    <p:sldId id="289" r:id="rId3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howGuides="1">
      <p:cViewPr>
        <p:scale>
          <a:sx n="100" d="100"/>
          <a:sy n="100" d="100"/>
        </p:scale>
        <p:origin x="-864" y="-84"/>
      </p:cViewPr>
      <p:guideLst>
        <p:guide orient="horz" pos="2160"/>
        <p:guide pos="37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84CAA85-61C6-4668-A634-0197AE2AA9B2}" type="datetimeFigureOut">
              <a:rPr lang="ru-RU" smtClean="0"/>
              <a:t>18.03.2014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4AE9783-6605-4AE3-8291-BBCC4B18B24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99730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3555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</p:spTree>
    <p:extLst>
      <p:ext uri="{BB962C8B-B14F-4D97-AF65-F5344CB8AC3E}">
        <p14:creationId xmlns:p14="http://schemas.microsoft.com/office/powerpoint/2010/main" val="8315555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70693" y="1769540"/>
            <a:ext cx="9440034" cy="1828801"/>
          </a:xfrm>
        </p:spPr>
        <p:txBody>
          <a:bodyPr anchor="b">
            <a:normAutofit/>
          </a:bodyPr>
          <a:lstStyle>
            <a:lvl1pPr algn="ctr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0693" y="3598339"/>
            <a:ext cx="9440034" cy="1049867"/>
          </a:xfrm>
        </p:spPr>
        <p:txBody>
          <a:bodyPr anchor="t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A93B6F-8142-40F5-B0FF-EF6BD973021C}" type="datetimeFigureOut">
              <a:rPr lang="ru-RU" smtClean="0"/>
              <a:t>18.03.2014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4D003-4172-4AE2-BF95-22B1B53E808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260142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Slate-V2-HD-panoPhotoInse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3883" y="547807"/>
            <a:ext cx="10141799" cy="381680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806" y="4565255"/>
            <a:ext cx="10355326" cy="543472"/>
          </a:xfrm>
        </p:spPr>
        <p:txBody>
          <a:bodyPr anchor="b">
            <a:normAutofit/>
          </a:bodyPr>
          <a:lstStyle>
            <a:lvl1pPr algn="ctr">
              <a:defRPr sz="2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69349" y="695009"/>
            <a:ext cx="9845346" cy="3525671"/>
          </a:xfrm>
          <a:effectLst>
            <a:outerShdw blurRad="38100" dist="25400" dir="4440000">
              <a:srgbClr val="000000">
                <a:alpha val="36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5" y="5108728"/>
            <a:ext cx="10353762" cy="682472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A93B6F-8142-40F5-B0FF-EF6BD973021C}" type="datetimeFigureOut">
              <a:rPr lang="ru-RU" smtClean="0"/>
              <a:t>18.03.2014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4D003-4172-4AE2-BF95-22B1B53E808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856505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608437"/>
            <a:ext cx="10353762" cy="353434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4295180"/>
            <a:ext cx="10353763" cy="1501826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A93B6F-8142-40F5-B0FF-EF6BD973021C}" type="datetimeFigureOut">
              <a:rPr lang="ru-RU" smtClean="0"/>
              <a:t>18.03.2014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4D003-4172-4AE2-BF95-22B1B53E808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3492271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600"/>
            <a:ext cx="9302752" cy="299290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610032"/>
            <a:ext cx="8752299" cy="532749"/>
          </a:xfrm>
        </p:spPr>
        <p:txBody>
          <a:bodyPr anchor="t">
            <a:normAutofit/>
          </a:bodyPr>
          <a:lstStyle>
            <a:lvl1pPr marL="0" indent="0" algn="r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4304353"/>
            <a:ext cx="10353763" cy="1489496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A93B6F-8142-40F5-B0FF-EF6BD973021C}" type="datetimeFigureOut">
              <a:rPr lang="ru-RU" smtClean="0"/>
              <a:t>18.03.2014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4D003-4172-4AE2-BF95-22B1B53E8082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990600" y="88479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504716" y="292825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41519442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4" y="2126942"/>
            <a:ext cx="10353763" cy="251183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84" y="4650556"/>
            <a:ext cx="10352199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A93B6F-8142-40F5-B0FF-EF6BD973021C}" type="datetimeFigureOut">
              <a:rPr lang="ru-RU" smtClean="0"/>
              <a:t>18.03.2014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4D003-4172-4AE2-BF95-22B1B53E808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368229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2" cy="97045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913795" y="1885950"/>
            <a:ext cx="3300984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913795" y="2571750"/>
            <a:ext cx="3300984" cy="3219450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6711" y="1885950"/>
            <a:ext cx="3300984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441435" y="2571750"/>
            <a:ext cx="3300984" cy="3219450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66572" y="1885950"/>
            <a:ext cx="3300984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966572" y="2571750"/>
            <a:ext cx="3300984" cy="3219450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A93B6F-8142-40F5-B0FF-EF6BD973021C}" type="datetimeFigureOut">
              <a:rPr lang="ru-RU" smtClean="0"/>
              <a:t>18.03.2014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4D003-4172-4AE2-BF95-22B1B53E808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9949233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late-V2-HD-3colPhotoInse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7962" y="1818214"/>
            <a:ext cx="3339972" cy="1847851"/>
          </a:xfrm>
          <a:prstGeom prst="rect">
            <a:avLst/>
          </a:prstGeom>
        </p:spPr>
      </p:pic>
      <p:pic>
        <p:nvPicPr>
          <p:cNvPr id="36" name="Picture 35" descr="Slate-V2-HD-3colPhotoInse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3800" y="1818214"/>
            <a:ext cx="3339972" cy="1847851"/>
          </a:xfrm>
          <a:prstGeom prst="rect">
            <a:avLst/>
          </a:prstGeom>
        </p:spPr>
      </p:pic>
      <p:pic>
        <p:nvPicPr>
          <p:cNvPr id="37" name="Picture 36" descr="Slate-V2-HD-3colPhotoInse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6051" y="1818214"/>
            <a:ext cx="3339972" cy="1847851"/>
          </a:xfrm>
          <a:prstGeom prst="rect">
            <a:avLst/>
          </a:prstGeom>
        </p:spPr>
      </p:pic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913794" y="609600"/>
            <a:ext cx="10353763" cy="97045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913795" y="3904106"/>
            <a:ext cx="3300984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018102" y="1938918"/>
            <a:ext cx="3092368" cy="1602954"/>
          </a:xfrm>
          <a:prstGeom prst="roundRect">
            <a:avLst>
              <a:gd name="adj" fmla="val 1858"/>
            </a:avLst>
          </a:prstGeom>
          <a:effectLst>
            <a:outerShdw blurRad="38100" dist="25400" dir="4440000">
              <a:srgbClr val="000000">
                <a:alpha val="36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913795" y="4480368"/>
            <a:ext cx="3300984" cy="1310833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2788" y="3904106"/>
            <a:ext cx="3300984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545743" y="1939094"/>
            <a:ext cx="3092368" cy="1608164"/>
          </a:xfrm>
          <a:prstGeom prst="roundRect">
            <a:avLst>
              <a:gd name="adj" fmla="val 1858"/>
            </a:avLst>
          </a:prstGeom>
          <a:effectLst>
            <a:outerShdw blurRad="38100" dist="25400" dir="4440000">
              <a:srgbClr val="000000">
                <a:alpha val="36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41435" y="4480367"/>
            <a:ext cx="3300984" cy="1310833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66697" y="3904106"/>
            <a:ext cx="3300984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075698" y="1934432"/>
            <a:ext cx="3092368" cy="1607294"/>
          </a:xfrm>
          <a:prstGeom prst="roundRect">
            <a:avLst>
              <a:gd name="adj" fmla="val 1858"/>
            </a:avLst>
          </a:prstGeom>
          <a:effectLst>
            <a:outerShdw blurRad="38100" dist="25400" dir="4440000">
              <a:srgbClr val="000000">
                <a:alpha val="36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66572" y="4480365"/>
            <a:ext cx="3300984" cy="131083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A93B6F-8142-40F5-B0FF-EF6BD973021C}" type="datetimeFigureOut">
              <a:rPr lang="ru-RU" smtClean="0"/>
              <a:t>18.03.2014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4D003-4172-4AE2-BF95-22B1B53E808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4426644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A93B6F-8142-40F5-B0FF-EF6BD973021C}" type="datetimeFigureOut">
              <a:rPr lang="ru-RU" smtClean="0"/>
              <a:t>18.03.2014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4D003-4172-4AE2-BF95-22B1B53E808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9763260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83068" y="609599"/>
            <a:ext cx="2284487" cy="5181601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3796" y="609599"/>
            <a:ext cx="7916872" cy="5181601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A93B6F-8142-40F5-B0FF-EF6BD973021C}" type="datetimeFigureOut">
              <a:rPr lang="ru-RU" smtClean="0"/>
              <a:t>18.03.2014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4D003-4172-4AE2-BF95-22B1B53E808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728580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A93B6F-8142-40F5-B0FF-EF6BD973021C}" type="datetimeFigureOut">
              <a:rPr lang="ru-RU" smtClean="0"/>
              <a:t>18.03.2014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4D003-4172-4AE2-BF95-22B1B53E808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42212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1761067"/>
            <a:ext cx="9590550" cy="1828813"/>
          </a:xfrm>
        </p:spPr>
        <p:txBody>
          <a:bodyPr anchor="b"/>
          <a:lstStyle>
            <a:lvl1pPr algn="ctr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3589879"/>
            <a:ext cx="9590550" cy="1507054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A93B6F-8142-40F5-B0FF-EF6BD973021C}" type="datetimeFigureOut">
              <a:rPr lang="ru-RU" smtClean="0"/>
              <a:t>18.03.2014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4D003-4172-4AE2-BF95-22B1B53E808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263253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3795" y="1732449"/>
            <a:ext cx="5060497" cy="4058750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02892" y="1732449"/>
            <a:ext cx="5064665" cy="4058751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A93B6F-8142-40F5-B0FF-EF6BD973021C}" type="datetimeFigureOut">
              <a:rPr lang="ru-RU" smtClean="0"/>
              <a:t>18.03.2014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4D003-4172-4AE2-BF95-22B1B53E808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113769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 descr="Slate-V2-HD-compPhotoInse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3795" y="1734506"/>
            <a:ext cx="5089072" cy="4148769"/>
          </a:xfrm>
          <a:prstGeom prst="rect">
            <a:avLst/>
          </a:prstGeom>
        </p:spPr>
      </p:pic>
      <p:pic>
        <p:nvPicPr>
          <p:cNvPr id="21" name="Picture 20" descr="Slate-V2-HD-compPhotoInse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8485" y="1734506"/>
            <a:ext cx="5089072" cy="414876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5872" y="1835254"/>
            <a:ext cx="4876344" cy="544884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05872" y="2380137"/>
            <a:ext cx="4876344" cy="3411063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94967" y="1835254"/>
            <a:ext cx="4895330" cy="544883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94967" y="2380137"/>
            <a:ext cx="4895330" cy="3411063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A93B6F-8142-40F5-B0FF-EF6BD973021C}" type="datetimeFigureOut">
              <a:rPr lang="ru-RU" smtClean="0"/>
              <a:t>18.03.2014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4D003-4172-4AE2-BF95-22B1B53E808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998793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A93B6F-8142-40F5-B0FF-EF6BD973021C}" type="datetimeFigureOut">
              <a:rPr lang="ru-RU" smtClean="0"/>
              <a:t>18.03.2014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4D003-4172-4AE2-BF95-22B1B53E808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547125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A93B6F-8142-40F5-B0FF-EF6BD973021C}" type="datetimeFigureOut">
              <a:rPr lang="ru-RU" smtClean="0"/>
              <a:t>18.03.2014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4D003-4172-4AE2-BF95-22B1B53E808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521391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3706889" cy="182191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55633" y="609600"/>
            <a:ext cx="6411924" cy="518160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5" y="2431518"/>
            <a:ext cx="3706889" cy="3359681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A93B6F-8142-40F5-B0FF-EF6BD973021C}" type="datetimeFigureOut">
              <a:rPr lang="ru-RU" smtClean="0"/>
              <a:t>18.03.2014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4D003-4172-4AE2-BF95-22B1B53E808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527030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1" descr="Slate-V2-HD-vertPhotoInse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3665" y="609600"/>
            <a:ext cx="3584166" cy="520483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609923"/>
            <a:ext cx="5934949" cy="1829338"/>
          </a:xfrm>
        </p:spPr>
        <p:txBody>
          <a:bodyPr anchor="b">
            <a:noAutofit/>
          </a:bodyPr>
          <a:lstStyle>
            <a:lvl1pPr algn="ctr">
              <a:defRPr sz="32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42551" y="763702"/>
            <a:ext cx="3275751" cy="4912822"/>
          </a:xfrm>
          <a:effectLst>
            <a:outerShdw blurRad="38100" dist="25400" dir="4440000">
              <a:srgbClr val="000000">
                <a:alpha val="36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5" y="2439261"/>
            <a:ext cx="5934949" cy="337613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A93B6F-8142-40F5-B0FF-EF6BD973021C}" type="datetimeFigureOut">
              <a:rPr lang="ru-RU" smtClean="0"/>
              <a:t>18.03.2014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4D003-4172-4AE2-BF95-22B1B53E808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069502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jp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9">
            <a:lum/>
          </a:blip>
          <a:srcRect/>
          <a:stretch>
            <a:fillRect l="-3000" t="-4000" r="-3000" b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2" cy="970450"/>
          </a:xfrm>
          <a:prstGeom prst="rect">
            <a:avLst/>
          </a:prstGeom>
          <a:effectLst>
            <a:outerShdw blurRad="25400" dir="17880000">
              <a:srgbClr val="000000">
                <a:alpha val="46000"/>
              </a:srgbClr>
            </a:outerShdw>
          </a:effectLst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95" y="1732449"/>
            <a:ext cx="10353762" cy="4058751"/>
          </a:xfrm>
          <a:prstGeom prst="rect">
            <a:avLst/>
          </a:prstGeom>
          <a:effectLst>
            <a:outerShdw blurRad="25400" dir="17880000">
              <a:srgbClr val="000000">
                <a:alpha val="46000"/>
              </a:srgbClr>
            </a:outerShdw>
          </a:effectLst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78736" y="58832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lumMod val="95000"/>
                  </a:schemeClr>
                </a:solidFill>
                <a:effectLst>
                  <a:outerShdw blurRad="50800" dist="38100" dir="2700000" algn="tl" rotWithShape="0">
                    <a:schemeClr val="bg1">
                      <a:alpha val="43000"/>
                    </a:schemeClr>
                  </a:outerShdw>
                </a:effectLst>
              </a:defRPr>
            </a:lvl1pPr>
          </a:lstStyle>
          <a:p>
            <a:fld id="{E8A93B6F-8142-40F5-B0FF-EF6BD973021C}" type="datetimeFigureOut">
              <a:rPr lang="ru-RU" smtClean="0"/>
              <a:t>18.03.2014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3795" y="5883275"/>
            <a:ext cx="667286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</a:schemeClr>
                </a:solidFill>
                <a:effectLst>
                  <a:outerShdw blurRad="50800" dist="38100" dir="2700000" algn="tl" rotWithShape="0">
                    <a:schemeClr val="bg1">
                      <a:alpha val="43000"/>
                    </a:schemeClr>
                  </a:outerShdw>
                </a:effectLst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1" y="5883275"/>
            <a:ext cx="75354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lumMod val="95000"/>
                  </a:schemeClr>
                </a:solidFill>
                <a:effectLst>
                  <a:outerShdw blurRad="50800" dist="38100" dir="2700000" algn="tl" rotWithShape="0">
                    <a:schemeClr val="bg1">
                      <a:alpha val="43000"/>
                    </a:schemeClr>
                  </a:outerShdw>
                </a:effectLst>
              </a:defRPr>
            </a:lvl1pPr>
          </a:lstStyle>
          <a:p>
            <a:fld id="{A574D003-4172-4AE2-BF95-22B1B53E808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73352177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0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j-lt"/>
          <a:ea typeface="+mj-ea"/>
          <a:cs typeface="Trebuchet M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060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20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1pPr>
      <a:lvl2pPr marL="720000" indent="-2700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"/>
        <a:defRPr sz="18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2pPr>
      <a:lvl3pPr marL="1026000" indent="-2160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16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3pPr>
      <a:lvl4pPr marL="1386000" indent="-2160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"/>
        <a:defRPr sz="14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4pPr>
      <a:lvl5pPr marL="1674000" indent="-2160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14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5pPr>
      <a:lvl6pPr marL="20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14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6pPr>
      <a:lvl7pPr marL="240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14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7pPr>
      <a:lvl8pPr marL="278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14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8pPr>
      <a:lvl9pPr marL="310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14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" Target="slide22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171450" y="2493813"/>
            <a:ext cx="118491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dirty="0" smtClean="0">
                <a:latin typeface="Comic Sans MS" panose="030F0702030302020204" pitchFamily="66" charset="0"/>
              </a:rPr>
              <a:t>Денежная единица нашей страны…</a:t>
            </a:r>
            <a:endParaRPr lang="ru-RU" sz="5400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46205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171450" y="1298199"/>
            <a:ext cx="11849100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dirty="0">
                <a:latin typeface="Comic Sans MS" panose="030F0702030302020204" pitchFamily="66" charset="0"/>
              </a:rPr>
              <a:t>1. Как записать десятичной дробью 5%</a:t>
            </a:r>
            <a:br>
              <a:rPr lang="ru-RU" sz="5400" dirty="0">
                <a:latin typeface="Comic Sans MS" panose="030F0702030302020204" pitchFamily="66" charset="0"/>
              </a:rPr>
            </a:br>
            <a:r>
              <a:rPr lang="ru-RU" sz="5400" dirty="0">
                <a:latin typeface="Comic Sans MS" panose="030F0702030302020204" pitchFamily="66" charset="0"/>
              </a:rPr>
              <a:t>а) 0,05; </a:t>
            </a:r>
            <a:br>
              <a:rPr lang="ru-RU" sz="5400" dirty="0">
                <a:latin typeface="Comic Sans MS" panose="030F0702030302020204" pitchFamily="66" charset="0"/>
              </a:rPr>
            </a:br>
            <a:r>
              <a:rPr lang="ru-RU" sz="5400" dirty="0">
                <a:latin typeface="Comic Sans MS" panose="030F0702030302020204" pitchFamily="66" charset="0"/>
              </a:rPr>
              <a:t>б) 0,5; </a:t>
            </a:r>
            <a:br>
              <a:rPr lang="ru-RU" sz="5400" dirty="0">
                <a:latin typeface="Comic Sans MS" panose="030F0702030302020204" pitchFamily="66" charset="0"/>
              </a:rPr>
            </a:br>
            <a:r>
              <a:rPr lang="ru-RU" sz="5400" dirty="0">
                <a:latin typeface="Comic Sans MS" panose="030F0702030302020204" pitchFamily="66" charset="0"/>
              </a:rPr>
              <a:t>в) 5,0; </a:t>
            </a:r>
            <a:br>
              <a:rPr lang="ru-RU" sz="5400" dirty="0">
                <a:latin typeface="Comic Sans MS" panose="030F0702030302020204" pitchFamily="66" charset="0"/>
              </a:rPr>
            </a:br>
            <a:r>
              <a:rPr lang="ru-RU" sz="5400" dirty="0">
                <a:latin typeface="Comic Sans MS" panose="030F0702030302020204" pitchFamily="66" charset="0"/>
              </a:rPr>
              <a:t>г) свой ответ</a:t>
            </a:r>
          </a:p>
        </p:txBody>
      </p:sp>
    </p:spTree>
    <p:extLst>
      <p:ext uri="{BB962C8B-B14F-4D97-AF65-F5344CB8AC3E}">
        <p14:creationId xmlns:p14="http://schemas.microsoft.com/office/powerpoint/2010/main" val="41798248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133350" y="1298199"/>
            <a:ext cx="11849100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sz="5400" dirty="0">
                <a:latin typeface="Comic Sans MS" panose="030F0702030302020204" pitchFamily="66" charset="0"/>
              </a:rPr>
              <a:t>2. Как записать 0,2 с помощью процентов?</a:t>
            </a:r>
            <a:br>
              <a:rPr lang="ru-RU" sz="5400" dirty="0">
                <a:latin typeface="Comic Sans MS" panose="030F0702030302020204" pitchFamily="66" charset="0"/>
              </a:rPr>
            </a:br>
            <a:r>
              <a:rPr lang="ru-RU" sz="5400" dirty="0">
                <a:latin typeface="Comic Sans MS" panose="030F0702030302020204" pitchFamily="66" charset="0"/>
              </a:rPr>
              <a:t>а) 0,02; </a:t>
            </a:r>
            <a:br>
              <a:rPr lang="ru-RU" sz="5400" dirty="0">
                <a:latin typeface="Comic Sans MS" panose="030F0702030302020204" pitchFamily="66" charset="0"/>
              </a:rPr>
            </a:br>
            <a:r>
              <a:rPr lang="ru-RU" sz="5400" dirty="0">
                <a:latin typeface="Comic Sans MS" panose="030F0702030302020204" pitchFamily="66" charset="0"/>
              </a:rPr>
              <a:t>б) 2;</a:t>
            </a:r>
            <a:br>
              <a:rPr lang="ru-RU" sz="5400" dirty="0">
                <a:latin typeface="Comic Sans MS" panose="030F0702030302020204" pitchFamily="66" charset="0"/>
              </a:rPr>
            </a:br>
            <a:r>
              <a:rPr lang="ru-RU" sz="5400" dirty="0">
                <a:latin typeface="Comic Sans MS" panose="030F0702030302020204" pitchFamily="66" charset="0"/>
              </a:rPr>
              <a:t>в) 20;</a:t>
            </a:r>
            <a:br>
              <a:rPr lang="ru-RU" sz="5400" dirty="0">
                <a:latin typeface="Comic Sans MS" panose="030F0702030302020204" pitchFamily="66" charset="0"/>
              </a:rPr>
            </a:br>
            <a:r>
              <a:rPr lang="ru-RU" sz="5400" dirty="0">
                <a:latin typeface="Comic Sans MS" panose="030F0702030302020204" pitchFamily="66" charset="0"/>
              </a:rPr>
              <a:t>г) свой ответ.</a:t>
            </a:r>
          </a:p>
        </p:txBody>
      </p:sp>
    </p:spTree>
    <p:extLst>
      <p:ext uri="{BB962C8B-B14F-4D97-AF65-F5344CB8AC3E}">
        <p14:creationId xmlns:p14="http://schemas.microsoft.com/office/powerpoint/2010/main" val="19744792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152400" y="1298199"/>
            <a:ext cx="11772900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dirty="0">
                <a:latin typeface="Comic Sans MS" panose="030F0702030302020204" pitchFamily="66" charset="0"/>
              </a:rPr>
              <a:t>3. Найти 1% от 200</a:t>
            </a:r>
            <a:br>
              <a:rPr lang="ru-RU" sz="5400" dirty="0">
                <a:latin typeface="Comic Sans MS" panose="030F0702030302020204" pitchFamily="66" charset="0"/>
              </a:rPr>
            </a:br>
            <a:r>
              <a:rPr lang="ru-RU" sz="5400" dirty="0">
                <a:latin typeface="Comic Sans MS" panose="030F0702030302020204" pitchFamily="66" charset="0"/>
              </a:rPr>
              <a:t>а) 20000;</a:t>
            </a:r>
            <a:br>
              <a:rPr lang="ru-RU" sz="5400" dirty="0">
                <a:latin typeface="Comic Sans MS" panose="030F0702030302020204" pitchFamily="66" charset="0"/>
              </a:rPr>
            </a:br>
            <a:r>
              <a:rPr lang="ru-RU" sz="5400" dirty="0">
                <a:latin typeface="Comic Sans MS" panose="030F0702030302020204" pitchFamily="66" charset="0"/>
              </a:rPr>
              <a:t>б) 2; </a:t>
            </a:r>
            <a:br>
              <a:rPr lang="ru-RU" sz="5400" dirty="0">
                <a:latin typeface="Comic Sans MS" panose="030F0702030302020204" pitchFamily="66" charset="0"/>
              </a:rPr>
            </a:br>
            <a:r>
              <a:rPr lang="ru-RU" sz="5400" dirty="0">
                <a:latin typeface="Comic Sans MS" panose="030F0702030302020204" pitchFamily="66" charset="0"/>
              </a:rPr>
              <a:t>в) 200;</a:t>
            </a:r>
            <a:br>
              <a:rPr lang="ru-RU" sz="5400" dirty="0">
                <a:latin typeface="Comic Sans MS" panose="030F0702030302020204" pitchFamily="66" charset="0"/>
              </a:rPr>
            </a:br>
            <a:r>
              <a:rPr lang="ru-RU" sz="5400" dirty="0">
                <a:latin typeface="Comic Sans MS" panose="030F0702030302020204" pitchFamily="66" charset="0"/>
              </a:rPr>
              <a:t>г) свой ответ.</a:t>
            </a:r>
          </a:p>
        </p:txBody>
      </p:sp>
    </p:spTree>
    <p:extLst>
      <p:ext uri="{BB962C8B-B14F-4D97-AF65-F5344CB8AC3E}">
        <p14:creationId xmlns:p14="http://schemas.microsoft.com/office/powerpoint/2010/main" val="23791080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152400" y="1298199"/>
            <a:ext cx="12039600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sz="5400" dirty="0">
                <a:latin typeface="Comic Sans MS" panose="030F0702030302020204" pitchFamily="66" charset="0"/>
              </a:rPr>
              <a:t>4. Найти 3% от 60</a:t>
            </a:r>
            <a:br>
              <a:rPr lang="ru-RU" sz="5400" dirty="0">
                <a:latin typeface="Comic Sans MS" panose="030F0702030302020204" pitchFamily="66" charset="0"/>
              </a:rPr>
            </a:br>
            <a:r>
              <a:rPr lang="ru-RU" sz="5400" dirty="0">
                <a:latin typeface="Comic Sans MS" panose="030F0702030302020204" pitchFamily="66" charset="0"/>
              </a:rPr>
              <a:t>а) 0,18;</a:t>
            </a:r>
            <a:br>
              <a:rPr lang="ru-RU" sz="5400" dirty="0">
                <a:latin typeface="Comic Sans MS" panose="030F0702030302020204" pitchFamily="66" charset="0"/>
              </a:rPr>
            </a:br>
            <a:r>
              <a:rPr lang="ru-RU" sz="5400" dirty="0">
                <a:latin typeface="Comic Sans MS" panose="030F0702030302020204" pitchFamily="66" charset="0"/>
              </a:rPr>
              <a:t>б) 1,8; </a:t>
            </a:r>
            <a:br>
              <a:rPr lang="ru-RU" sz="5400" dirty="0">
                <a:latin typeface="Comic Sans MS" panose="030F0702030302020204" pitchFamily="66" charset="0"/>
              </a:rPr>
            </a:br>
            <a:r>
              <a:rPr lang="ru-RU" sz="5400" dirty="0">
                <a:latin typeface="Comic Sans MS" panose="030F0702030302020204" pitchFamily="66" charset="0"/>
              </a:rPr>
              <a:t>в) 180; </a:t>
            </a:r>
            <a:br>
              <a:rPr lang="ru-RU" sz="5400" dirty="0">
                <a:latin typeface="Comic Sans MS" panose="030F0702030302020204" pitchFamily="66" charset="0"/>
              </a:rPr>
            </a:br>
            <a:r>
              <a:rPr lang="ru-RU" sz="5400" dirty="0">
                <a:latin typeface="Comic Sans MS" panose="030F0702030302020204" pitchFamily="66" charset="0"/>
              </a:rPr>
              <a:t>г) свой ответ.</a:t>
            </a:r>
          </a:p>
        </p:txBody>
      </p:sp>
    </p:spTree>
    <p:extLst>
      <p:ext uri="{BB962C8B-B14F-4D97-AF65-F5344CB8AC3E}">
        <p14:creationId xmlns:p14="http://schemas.microsoft.com/office/powerpoint/2010/main" val="1238203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171450" y="1298199"/>
            <a:ext cx="12020550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dirty="0">
                <a:latin typeface="Comic Sans MS" panose="030F0702030302020204" pitchFamily="66" charset="0"/>
              </a:rPr>
              <a:t>5. Чему равно число, </a:t>
            </a:r>
          </a:p>
          <a:p>
            <a:r>
              <a:rPr lang="ru-RU" sz="5400" dirty="0">
                <a:latin typeface="Comic Sans MS" panose="030F0702030302020204" pitchFamily="66" charset="0"/>
              </a:rPr>
              <a:t>1% которого равен 96?</a:t>
            </a:r>
            <a:br>
              <a:rPr lang="ru-RU" sz="5400" dirty="0">
                <a:latin typeface="Comic Sans MS" panose="030F0702030302020204" pitchFamily="66" charset="0"/>
              </a:rPr>
            </a:br>
            <a:r>
              <a:rPr lang="ru-RU" sz="5400" dirty="0">
                <a:latin typeface="Comic Sans MS" panose="030F0702030302020204" pitchFamily="66" charset="0"/>
              </a:rPr>
              <a:t>а) 9600; </a:t>
            </a:r>
            <a:br>
              <a:rPr lang="ru-RU" sz="5400" dirty="0">
                <a:latin typeface="Comic Sans MS" panose="030F0702030302020204" pitchFamily="66" charset="0"/>
              </a:rPr>
            </a:br>
            <a:r>
              <a:rPr lang="ru-RU" sz="5400" dirty="0">
                <a:latin typeface="Comic Sans MS" panose="030F0702030302020204" pitchFamily="66" charset="0"/>
              </a:rPr>
              <a:t>б) 960; </a:t>
            </a:r>
            <a:br>
              <a:rPr lang="ru-RU" sz="5400" dirty="0">
                <a:latin typeface="Comic Sans MS" panose="030F0702030302020204" pitchFamily="66" charset="0"/>
              </a:rPr>
            </a:br>
            <a:r>
              <a:rPr lang="ru-RU" sz="5400" dirty="0">
                <a:latin typeface="Comic Sans MS" panose="030F0702030302020204" pitchFamily="66" charset="0"/>
              </a:rPr>
              <a:t>в) 0,96;</a:t>
            </a:r>
            <a:br>
              <a:rPr lang="ru-RU" sz="5400" dirty="0">
                <a:latin typeface="Comic Sans MS" panose="030F0702030302020204" pitchFamily="66" charset="0"/>
              </a:rPr>
            </a:br>
            <a:r>
              <a:rPr lang="ru-RU" sz="5400" dirty="0">
                <a:latin typeface="Comic Sans MS" panose="030F0702030302020204" pitchFamily="66" charset="0"/>
              </a:rPr>
              <a:t>г) свой ответ.</a:t>
            </a:r>
          </a:p>
        </p:txBody>
      </p:sp>
    </p:spTree>
    <p:extLst>
      <p:ext uri="{BB962C8B-B14F-4D97-AF65-F5344CB8AC3E}">
        <p14:creationId xmlns:p14="http://schemas.microsoft.com/office/powerpoint/2010/main" val="3927004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190500" y="1298199"/>
            <a:ext cx="12001500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sz="5400" dirty="0">
                <a:latin typeface="Comic Sans MS" panose="030F0702030302020204" pitchFamily="66" charset="0"/>
              </a:rPr>
              <a:t>6. Сколько процентов составляет число 17 от числа 100?</a:t>
            </a:r>
            <a:br>
              <a:rPr lang="ru-RU" sz="5400" dirty="0">
                <a:latin typeface="Comic Sans MS" panose="030F0702030302020204" pitchFamily="66" charset="0"/>
              </a:rPr>
            </a:br>
            <a:r>
              <a:rPr lang="ru-RU" sz="5400" dirty="0">
                <a:latin typeface="Comic Sans MS" panose="030F0702030302020204" pitchFamily="66" charset="0"/>
              </a:rPr>
              <a:t>а) 17%; </a:t>
            </a:r>
            <a:br>
              <a:rPr lang="ru-RU" sz="5400" dirty="0">
                <a:latin typeface="Comic Sans MS" panose="030F0702030302020204" pitchFamily="66" charset="0"/>
              </a:rPr>
            </a:br>
            <a:r>
              <a:rPr lang="ru-RU" sz="5400" dirty="0">
                <a:latin typeface="Comic Sans MS" panose="030F0702030302020204" pitchFamily="66" charset="0"/>
              </a:rPr>
              <a:t>б) 0,17%;</a:t>
            </a:r>
            <a:br>
              <a:rPr lang="ru-RU" sz="5400" dirty="0">
                <a:latin typeface="Comic Sans MS" panose="030F0702030302020204" pitchFamily="66" charset="0"/>
              </a:rPr>
            </a:br>
            <a:r>
              <a:rPr lang="ru-RU" sz="5400" dirty="0">
                <a:latin typeface="Comic Sans MS" panose="030F0702030302020204" pitchFamily="66" charset="0"/>
              </a:rPr>
              <a:t>в) 1,7%; </a:t>
            </a:r>
            <a:br>
              <a:rPr lang="ru-RU" sz="5400" dirty="0">
                <a:latin typeface="Comic Sans MS" panose="030F0702030302020204" pitchFamily="66" charset="0"/>
              </a:rPr>
            </a:br>
            <a:r>
              <a:rPr lang="ru-RU" sz="5400" dirty="0">
                <a:latin typeface="Comic Sans MS" panose="030F0702030302020204" pitchFamily="66" charset="0"/>
              </a:rPr>
              <a:t>г) свой ответ.</a:t>
            </a:r>
          </a:p>
        </p:txBody>
      </p:sp>
    </p:spTree>
    <p:extLst>
      <p:ext uri="{BB962C8B-B14F-4D97-AF65-F5344CB8AC3E}">
        <p14:creationId xmlns:p14="http://schemas.microsoft.com/office/powerpoint/2010/main" val="41454076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171450" y="1298199"/>
            <a:ext cx="12020550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dirty="0">
                <a:latin typeface="Comic Sans MS" panose="030F0702030302020204" pitchFamily="66" charset="0"/>
              </a:rPr>
              <a:t>7. Что больше: 20% от 25 или 75% от 12?</a:t>
            </a:r>
            <a:br>
              <a:rPr lang="ru-RU" sz="5400" dirty="0">
                <a:latin typeface="Comic Sans MS" panose="030F0702030302020204" pitchFamily="66" charset="0"/>
              </a:rPr>
            </a:br>
            <a:r>
              <a:rPr lang="ru-RU" sz="5400" dirty="0">
                <a:latin typeface="Comic Sans MS" panose="030F0702030302020204" pitchFamily="66" charset="0"/>
              </a:rPr>
              <a:t>а) 20% от 25; </a:t>
            </a:r>
            <a:br>
              <a:rPr lang="ru-RU" sz="5400" dirty="0">
                <a:latin typeface="Comic Sans MS" panose="030F0702030302020204" pitchFamily="66" charset="0"/>
              </a:rPr>
            </a:br>
            <a:r>
              <a:rPr lang="ru-RU" sz="5400" dirty="0">
                <a:latin typeface="Comic Sans MS" panose="030F0702030302020204" pitchFamily="66" charset="0"/>
              </a:rPr>
              <a:t>б) 75% от 12; </a:t>
            </a:r>
            <a:br>
              <a:rPr lang="ru-RU" sz="5400" dirty="0">
                <a:latin typeface="Comic Sans MS" panose="030F0702030302020204" pitchFamily="66" charset="0"/>
              </a:rPr>
            </a:br>
            <a:r>
              <a:rPr lang="ru-RU" sz="5400" dirty="0">
                <a:latin typeface="Comic Sans MS" panose="030F0702030302020204" pitchFamily="66" charset="0"/>
              </a:rPr>
              <a:t>в) равны; </a:t>
            </a:r>
            <a:br>
              <a:rPr lang="ru-RU" sz="5400" dirty="0">
                <a:latin typeface="Comic Sans MS" panose="030F0702030302020204" pitchFamily="66" charset="0"/>
              </a:rPr>
            </a:br>
            <a:r>
              <a:rPr lang="ru-RU" sz="5400" dirty="0">
                <a:latin typeface="Comic Sans MS" panose="030F0702030302020204" pitchFamily="66" charset="0"/>
              </a:rPr>
              <a:t>г) свой ответ.</a:t>
            </a:r>
          </a:p>
        </p:txBody>
      </p:sp>
    </p:spTree>
    <p:extLst>
      <p:ext uri="{BB962C8B-B14F-4D97-AF65-F5344CB8AC3E}">
        <p14:creationId xmlns:p14="http://schemas.microsoft.com/office/powerpoint/2010/main" val="5776166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92410805"/>
              </p:ext>
            </p:extLst>
          </p:nvPr>
        </p:nvGraphicFramePr>
        <p:xfrm>
          <a:off x="1323497" y="2600325"/>
          <a:ext cx="9545006" cy="207645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962718"/>
                <a:gridCol w="889318"/>
                <a:gridCol w="806768"/>
                <a:gridCol w="806768"/>
                <a:gridCol w="806768"/>
                <a:gridCol w="889318"/>
                <a:gridCol w="889318"/>
                <a:gridCol w="494030"/>
              </a:tblGrid>
              <a:tr h="1162050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ru-RU" sz="5400" kern="1200" dirty="0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ea typeface="+mn-ea"/>
                          <a:cs typeface="+mn-cs"/>
                        </a:rPr>
                        <a:t>№ задания</a:t>
                      </a:r>
                      <a:endParaRPr lang="ru-RU" sz="5400" kern="1200" dirty="0">
                        <a:solidFill>
                          <a:schemeClr val="tx1"/>
                        </a:solidFill>
                        <a:latin typeface="Comic Sans MS" panose="030F0702030302020204" pitchFamily="66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ru-RU" sz="5400" kern="1200" dirty="0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ea typeface="+mn-ea"/>
                          <a:cs typeface="+mn-cs"/>
                        </a:rPr>
                        <a:t>1</a:t>
                      </a:r>
                      <a:endParaRPr lang="ru-RU" sz="5400" kern="1200" dirty="0">
                        <a:solidFill>
                          <a:schemeClr val="tx1"/>
                        </a:solidFill>
                        <a:latin typeface="Comic Sans MS" panose="030F0702030302020204" pitchFamily="66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ru-RU" sz="5400" kern="1200" dirty="0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ea typeface="+mn-ea"/>
                          <a:cs typeface="+mn-cs"/>
                        </a:rPr>
                        <a:t>2</a:t>
                      </a:r>
                      <a:endParaRPr lang="ru-RU" sz="5400" kern="1200" dirty="0">
                        <a:solidFill>
                          <a:schemeClr val="tx1"/>
                        </a:solidFill>
                        <a:latin typeface="Comic Sans MS" panose="030F0702030302020204" pitchFamily="66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ru-RU" sz="5400" kern="1200" dirty="0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ea typeface="+mn-ea"/>
                          <a:cs typeface="+mn-cs"/>
                        </a:rPr>
                        <a:t>3</a:t>
                      </a:r>
                      <a:endParaRPr lang="ru-RU" sz="5400" kern="1200" dirty="0">
                        <a:solidFill>
                          <a:schemeClr val="tx1"/>
                        </a:solidFill>
                        <a:latin typeface="Comic Sans MS" panose="030F0702030302020204" pitchFamily="66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ru-RU" sz="5400" kern="1200" dirty="0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ea typeface="+mn-ea"/>
                          <a:cs typeface="+mn-cs"/>
                        </a:rPr>
                        <a:t>4</a:t>
                      </a:r>
                      <a:endParaRPr lang="ru-RU" sz="5400" kern="1200" dirty="0">
                        <a:solidFill>
                          <a:schemeClr val="tx1"/>
                        </a:solidFill>
                        <a:latin typeface="Comic Sans MS" panose="030F0702030302020204" pitchFamily="66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ru-RU" sz="5400" kern="1200" dirty="0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ea typeface="+mn-ea"/>
                          <a:cs typeface="+mn-cs"/>
                        </a:rPr>
                        <a:t>5</a:t>
                      </a:r>
                      <a:endParaRPr lang="ru-RU" sz="5400" kern="1200" dirty="0">
                        <a:solidFill>
                          <a:schemeClr val="tx1"/>
                        </a:solidFill>
                        <a:latin typeface="Comic Sans MS" panose="030F0702030302020204" pitchFamily="66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ru-RU" sz="5400" kern="1200" dirty="0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ea typeface="+mn-ea"/>
                          <a:cs typeface="+mn-cs"/>
                        </a:rPr>
                        <a:t>6</a:t>
                      </a:r>
                      <a:endParaRPr lang="ru-RU" sz="5400" kern="1200" dirty="0">
                        <a:solidFill>
                          <a:schemeClr val="tx1"/>
                        </a:solidFill>
                        <a:latin typeface="Comic Sans MS" panose="030F0702030302020204" pitchFamily="66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ru-RU" sz="5400" kern="1200" dirty="0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ea typeface="+mn-ea"/>
                          <a:cs typeface="+mn-cs"/>
                        </a:rPr>
                        <a:t>7</a:t>
                      </a:r>
                      <a:endParaRPr lang="ru-RU" sz="5400" kern="1200" dirty="0">
                        <a:solidFill>
                          <a:schemeClr val="tx1"/>
                        </a:solidFill>
                        <a:latin typeface="Comic Sans MS" panose="030F0702030302020204" pitchFamily="66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ru-RU" sz="5400" kern="1200" dirty="0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ea typeface="+mn-ea"/>
                          <a:cs typeface="+mn-cs"/>
                        </a:rPr>
                        <a:t>Ответы</a:t>
                      </a:r>
                      <a:endParaRPr lang="ru-RU" sz="5400" kern="1200" dirty="0">
                        <a:solidFill>
                          <a:schemeClr val="tx1"/>
                        </a:solidFill>
                        <a:latin typeface="Comic Sans MS" panose="030F0702030302020204" pitchFamily="66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ru-RU" sz="5400" kern="1200" dirty="0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ea typeface="+mn-ea"/>
                          <a:cs typeface="+mn-cs"/>
                        </a:rPr>
                        <a:t>А</a:t>
                      </a:r>
                      <a:endParaRPr lang="ru-RU" sz="5400" kern="1200" dirty="0">
                        <a:solidFill>
                          <a:schemeClr val="tx1"/>
                        </a:solidFill>
                        <a:latin typeface="Comic Sans MS" panose="030F0702030302020204" pitchFamily="66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ru-RU" sz="5400" kern="1200" dirty="0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ea typeface="+mn-ea"/>
                          <a:cs typeface="+mn-cs"/>
                        </a:rPr>
                        <a:t>В</a:t>
                      </a:r>
                      <a:endParaRPr lang="ru-RU" sz="5400" kern="1200" dirty="0">
                        <a:solidFill>
                          <a:schemeClr val="tx1"/>
                        </a:solidFill>
                        <a:latin typeface="Comic Sans MS" panose="030F0702030302020204" pitchFamily="66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ru-RU" sz="5400" kern="1200" dirty="0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ea typeface="+mn-ea"/>
                          <a:cs typeface="+mn-cs"/>
                        </a:rPr>
                        <a:t>Б</a:t>
                      </a:r>
                      <a:endParaRPr lang="ru-RU" sz="5400" kern="1200" dirty="0">
                        <a:solidFill>
                          <a:schemeClr val="tx1"/>
                        </a:solidFill>
                        <a:latin typeface="Comic Sans MS" panose="030F0702030302020204" pitchFamily="66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ru-RU" sz="5400" kern="1200" dirty="0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ea typeface="+mn-ea"/>
                          <a:cs typeface="+mn-cs"/>
                        </a:rPr>
                        <a:t>Б</a:t>
                      </a:r>
                      <a:endParaRPr lang="ru-RU" sz="5400" kern="1200" dirty="0">
                        <a:solidFill>
                          <a:schemeClr val="tx1"/>
                        </a:solidFill>
                        <a:latin typeface="Comic Sans MS" panose="030F0702030302020204" pitchFamily="66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ru-RU" sz="5400" kern="1200" dirty="0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ea typeface="+mn-ea"/>
                          <a:cs typeface="+mn-cs"/>
                        </a:rPr>
                        <a:t>А</a:t>
                      </a:r>
                      <a:endParaRPr lang="ru-RU" sz="5400" kern="1200" dirty="0">
                        <a:solidFill>
                          <a:schemeClr val="tx1"/>
                        </a:solidFill>
                        <a:latin typeface="Comic Sans MS" panose="030F0702030302020204" pitchFamily="66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ru-RU" sz="5400" kern="1200" dirty="0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ea typeface="+mn-ea"/>
                          <a:cs typeface="+mn-cs"/>
                        </a:rPr>
                        <a:t>А</a:t>
                      </a:r>
                      <a:endParaRPr lang="ru-RU" sz="5400" kern="1200" dirty="0">
                        <a:solidFill>
                          <a:schemeClr val="tx1"/>
                        </a:solidFill>
                        <a:latin typeface="Comic Sans MS" panose="030F0702030302020204" pitchFamily="66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ru-RU" sz="5400" kern="1200" dirty="0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ea typeface="+mn-ea"/>
                          <a:cs typeface="+mn-cs"/>
                        </a:rPr>
                        <a:t>Б</a:t>
                      </a:r>
                      <a:endParaRPr lang="ru-RU" sz="5400" kern="1200" dirty="0">
                        <a:solidFill>
                          <a:schemeClr val="tx1"/>
                        </a:solidFill>
                        <a:latin typeface="Comic Sans MS" panose="030F0702030302020204" pitchFamily="66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44057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2781300" y="1339850"/>
            <a:ext cx="6615113" cy="4114800"/>
          </a:xfrm>
        </p:spPr>
        <p:txBody>
          <a:bodyPr vert="horz" lIns="91440" tIns="45720" rIns="91440" bIns="45720" rtlCol="0">
            <a:normAutofit/>
          </a:bodyPr>
          <a:lstStyle/>
          <a:p>
            <a:pPr algn="ctr">
              <a:buFont typeface="Wingdings 2" panose="05020102010507070707" pitchFamily="18" charset="2"/>
              <a:buNone/>
              <a:defRPr/>
            </a:pPr>
            <a:r>
              <a:rPr lang="ru-RU" sz="6600" dirty="0">
                <a:solidFill>
                  <a:srgbClr val="FF00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 </a:t>
            </a:r>
            <a:r>
              <a:rPr lang="ru-RU" sz="9600" dirty="0">
                <a:solidFill>
                  <a:schemeClr val="tx1"/>
                </a:solidFill>
                <a:latin typeface="Comic Sans MS" panose="030F0702030302020204" pitchFamily="66" charset="0"/>
              </a:rPr>
              <a:t>Решить     задачи</a:t>
            </a:r>
          </a:p>
          <a:p>
            <a:pPr>
              <a:buFont typeface="Wingdings 2" panose="05020102010507070707" pitchFamily="18" charset="2"/>
              <a:buNone/>
              <a:defRPr/>
            </a:pPr>
            <a:endParaRPr lang="ru-RU" dirty="0" smtClean="0"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009219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72" name="Text Box 8"/>
          <p:cNvSpPr txBox="1">
            <a:spLocks noChangeArrowheads="1"/>
          </p:cNvSpPr>
          <p:nvPr/>
        </p:nvSpPr>
        <p:spPr bwMode="auto">
          <a:xfrm>
            <a:off x="247650" y="571500"/>
            <a:ext cx="11620500" cy="42473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AutoNum type="arabicPeriod"/>
            </a:pPr>
            <a:r>
              <a:rPr lang="ru-RU" sz="5400" dirty="0">
                <a:latin typeface="Comic Sans MS" panose="030F0702030302020204" pitchFamily="66" charset="0"/>
              </a:rPr>
              <a:t> Швейная фабрика выпустила 1200 костюмов. Из них 32% - костюмы нового фасона. Сколько костюмов нового фасона выпустила фабрика?</a:t>
            </a:r>
          </a:p>
        </p:txBody>
      </p:sp>
    </p:spTree>
    <p:extLst>
      <p:ext uri="{BB962C8B-B14F-4D97-AF65-F5344CB8AC3E}">
        <p14:creationId xmlns:p14="http://schemas.microsoft.com/office/powerpoint/2010/main" val="27076356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2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2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7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0" y="2493813"/>
            <a:ext cx="12192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dirty="0">
                <a:latin typeface="Comic Sans MS" panose="030F0702030302020204" pitchFamily="66" charset="0"/>
              </a:rPr>
              <a:t>Долю ½ называют…</a:t>
            </a:r>
          </a:p>
        </p:txBody>
      </p:sp>
    </p:spTree>
    <p:extLst>
      <p:ext uri="{BB962C8B-B14F-4D97-AF65-F5344CB8AC3E}">
        <p14:creationId xmlns:p14="http://schemas.microsoft.com/office/powerpoint/2010/main" val="41993031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8" name="Text Box 4"/>
          <p:cNvSpPr txBox="1">
            <a:spLocks noChangeArrowheads="1"/>
          </p:cNvSpPr>
          <p:nvPr/>
        </p:nvSpPr>
        <p:spPr bwMode="auto">
          <a:xfrm>
            <a:off x="3216276" y="421948"/>
            <a:ext cx="6600825" cy="46628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sz="2400" dirty="0">
                <a:solidFill>
                  <a:schemeClr val="bg2"/>
                </a:solidFill>
              </a:rPr>
              <a:t>		</a:t>
            </a:r>
            <a:r>
              <a:rPr lang="ru-RU" sz="5400" dirty="0">
                <a:latin typeface="Comic Sans MS" panose="030F0702030302020204" pitchFamily="66" charset="0"/>
              </a:rPr>
              <a:t>1200  -  100%</a:t>
            </a:r>
          </a:p>
          <a:p>
            <a:pPr eaLnBrk="1" hangingPunct="1">
              <a:spcBef>
                <a:spcPct val="50000"/>
              </a:spcBef>
            </a:pPr>
            <a:r>
              <a:rPr lang="ru-RU" sz="5400" dirty="0">
                <a:latin typeface="Comic Sans MS" panose="030F0702030302020204" pitchFamily="66" charset="0"/>
              </a:rPr>
              <a:t>       х  -  32%</a:t>
            </a:r>
          </a:p>
          <a:p>
            <a:pPr eaLnBrk="1" hangingPunct="1">
              <a:spcBef>
                <a:spcPct val="50000"/>
              </a:spcBef>
            </a:pPr>
            <a:endParaRPr lang="ru-RU" sz="5400" dirty="0">
              <a:latin typeface="Comic Sans MS" panose="030F0702030302020204" pitchFamily="66" charset="0"/>
            </a:endParaRPr>
          </a:p>
          <a:p>
            <a:pPr eaLnBrk="1" hangingPunct="1">
              <a:spcBef>
                <a:spcPct val="50000"/>
              </a:spcBef>
            </a:pPr>
            <a:r>
              <a:rPr lang="ru-RU" sz="5400" dirty="0">
                <a:latin typeface="Comic Sans MS" panose="030F0702030302020204" pitchFamily="66" charset="0"/>
              </a:rPr>
              <a:t>1200:100∙32 =384 </a:t>
            </a:r>
          </a:p>
        </p:txBody>
      </p:sp>
      <p:sp>
        <p:nvSpPr>
          <p:cNvPr id="16397" name="Text Box 13"/>
          <p:cNvSpPr txBox="1">
            <a:spLocks noChangeArrowheads="1"/>
          </p:cNvSpPr>
          <p:nvPr/>
        </p:nvSpPr>
        <p:spPr bwMode="auto">
          <a:xfrm>
            <a:off x="3216276" y="5084763"/>
            <a:ext cx="6500813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sz="5400" dirty="0">
                <a:latin typeface="Comic Sans MS" panose="030F0702030302020204" pitchFamily="66" charset="0"/>
              </a:rPr>
              <a:t>1200 ∙ 0,32 = 384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9601200" y="4572000"/>
            <a:ext cx="181927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dirty="0">
                <a:latin typeface="Comic Sans MS" panose="030F0702030302020204" pitchFamily="66" charset="0"/>
              </a:rPr>
              <a:t>или</a:t>
            </a:r>
          </a:p>
        </p:txBody>
      </p:sp>
    </p:spTree>
    <p:extLst>
      <p:ext uri="{BB962C8B-B14F-4D97-AF65-F5344CB8AC3E}">
        <p14:creationId xmlns:p14="http://schemas.microsoft.com/office/powerpoint/2010/main" val="343052019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63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63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63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8" grpId="0"/>
      <p:bldP spid="1639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Содержимое 2"/>
          <p:cNvSpPr>
            <a:spLocks noGrp="1"/>
          </p:cNvSpPr>
          <p:nvPr>
            <p:ph idx="4294967295"/>
          </p:nvPr>
        </p:nvSpPr>
        <p:spPr>
          <a:xfrm>
            <a:off x="171450" y="620713"/>
            <a:ext cx="11830050" cy="4114800"/>
          </a:xfrm>
        </p:spPr>
        <p:txBody>
          <a:bodyPr vert="horz" lIns="91440" tIns="45720" rIns="91440" bIns="45720" rtlCol="0">
            <a:normAutofit lnSpcReduction="10000"/>
          </a:bodyPr>
          <a:lstStyle/>
          <a:p>
            <a:pPr marL="0" indent="0" defTabSz="914400">
              <a:spcBef>
                <a:spcPct val="50000"/>
              </a:spcBef>
              <a:buNone/>
            </a:pPr>
            <a:r>
              <a:rPr lang="ru-RU" sz="5400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2</a:t>
            </a:r>
            <a:r>
              <a:rPr lang="ru-RU" sz="5400" dirty="0">
                <a:solidFill>
                  <a:schemeClr val="tx1"/>
                </a:solidFill>
                <a:latin typeface="Comic Sans MS" panose="030F0702030302020204" pitchFamily="66" charset="0"/>
              </a:rPr>
              <a:t>. За тест по математике отметку </a:t>
            </a:r>
            <a:r>
              <a:rPr lang="ru-RU" sz="5400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   «</a:t>
            </a:r>
            <a:r>
              <a:rPr lang="ru-RU" sz="5400" dirty="0">
                <a:solidFill>
                  <a:schemeClr val="tx1"/>
                </a:solidFill>
                <a:latin typeface="Comic Sans MS" panose="030F0702030302020204" pitchFamily="66" charset="0"/>
              </a:rPr>
              <a:t>5» получили 12 учеников, что </a:t>
            </a:r>
            <a:r>
              <a:rPr lang="ru-RU" sz="5400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составляет </a:t>
            </a:r>
            <a:r>
              <a:rPr lang="ru-RU" sz="5400" dirty="0">
                <a:solidFill>
                  <a:schemeClr val="tx1"/>
                </a:solidFill>
                <a:latin typeface="Comic Sans MS" panose="030F0702030302020204" pitchFamily="66" charset="0"/>
              </a:rPr>
              <a:t>30% всех учеников. </a:t>
            </a:r>
            <a:r>
              <a:rPr lang="ru-RU" sz="5400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 Сколько </a:t>
            </a:r>
            <a:r>
              <a:rPr lang="ru-RU" sz="5400" dirty="0">
                <a:solidFill>
                  <a:schemeClr val="tx1"/>
                </a:solidFill>
                <a:latin typeface="Comic Sans MS" panose="030F0702030302020204" pitchFamily="66" charset="0"/>
              </a:rPr>
              <a:t>учеников выполняло тест?</a:t>
            </a:r>
          </a:p>
          <a:p>
            <a:pPr eaLnBrk="1" hangingPunct="1"/>
            <a:endParaRPr lang="ru-RU" dirty="0" smtClean="0">
              <a:hlinkClick r:id="rId2" action="ppaction://hlinksldjump"/>
            </a:endParaRPr>
          </a:p>
        </p:txBody>
      </p:sp>
    </p:spTree>
    <p:extLst>
      <p:ext uri="{BB962C8B-B14F-4D97-AF65-F5344CB8AC3E}">
        <p14:creationId xmlns:p14="http://schemas.microsoft.com/office/powerpoint/2010/main" val="16273917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4294967295"/>
          </p:nvPr>
        </p:nvSpPr>
        <p:spPr>
          <a:xfrm>
            <a:off x="1981200" y="476250"/>
            <a:ext cx="8229600" cy="5727700"/>
          </a:xfrm>
        </p:spPr>
        <p:txBody>
          <a:bodyPr vert="horz" lIns="91440" tIns="45720" rIns="91440" bIns="45720" rtlCol="0">
            <a:normAutofit fontScale="85000" lnSpcReduction="20000"/>
          </a:bodyPr>
          <a:lstStyle/>
          <a:p>
            <a:pPr algn="ctr">
              <a:spcBef>
                <a:spcPct val="50000"/>
              </a:spcBef>
              <a:buFont typeface="Wingdings 2" panose="05020102010507070707" pitchFamily="18" charset="2"/>
              <a:buNone/>
              <a:defRPr/>
            </a:pPr>
            <a:r>
              <a:rPr lang="ru-RU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ru-RU" sz="5400" dirty="0">
                <a:solidFill>
                  <a:schemeClr val="tx1"/>
                </a:solidFill>
                <a:latin typeface="Comic Sans MS" panose="030F0702030302020204" pitchFamily="66" charset="0"/>
              </a:rPr>
              <a:t>12  -  30%</a:t>
            </a:r>
          </a:p>
          <a:p>
            <a:pPr algn="ctr">
              <a:spcBef>
                <a:spcPct val="50000"/>
              </a:spcBef>
              <a:buFont typeface="Wingdings 2" panose="05020102010507070707" pitchFamily="18" charset="2"/>
              <a:buNone/>
              <a:defRPr/>
            </a:pPr>
            <a:r>
              <a:rPr lang="ru-RU" sz="5400" dirty="0">
                <a:solidFill>
                  <a:schemeClr val="tx1"/>
                </a:solidFill>
                <a:latin typeface="Comic Sans MS" panose="030F0702030302020204" pitchFamily="66" charset="0"/>
              </a:rPr>
              <a:t>  х  -  100%</a:t>
            </a:r>
          </a:p>
          <a:p>
            <a:pPr algn="ctr">
              <a:spcBef>
                <a:spcPct val="50000"/>
              </a:spcBef>
              <a:buFont typeface="Wingdings 2" panose="05020102010507070707" pitchFamily="18" charset="2"/>
              <a:buNone/>
              <a:defRPr/>
            </a:pPr>
            <a:endParaRPr lang="ru-RU" sz="5400" dirty="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ctr">
              <a:spcBef>
                <a:spcPct val="50000"/>
              </a:spcBef>
              <a:buFont typeface="Wingdings 2" panose="05020102010507070707" pitchFamily="18" charset="2"/>
              <a:buNone/>
              <a:defRPr/>
            </a:pPr>
            <a:r>
              <a:rPr lang="ru-RU" sz="5400" dirty="0">
                <a:solidFill>
                  <a:schemeClr val="tx1"/>
                </a:solidFill>
                <a:latin typeface="Comic Sans MS" panose="030F0702030302020204" pitchFamily="66" charset="0"/>
              </a:rPr>
              <a:t> 12:30 ∙ 100 = 40</a:t>
            </a:r>
          </a:p>
          <a:p>
            <a:pPr algn="ctr">
              <a:spcBef>
                <a:spcPct val="50000"/>
              </a:spcBef>
              <a:buFont typeface="Wingdings 2" panose="05020102010507070707" pitchFamily="18" charset="2"/>
              <a:buNone/>
              <a:defRPr/>
            </a:pPr>
            <a:endParaRPr lang="ru-RU" sz="5400" dirty="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ctr">
              <a:spcBef>
                <a:spcPct val="50000"/>
              </a:spcBef>
              <a:buFont typeface="Wingdings 2" panose="05020102010507070707" pitchFamily="18" charset="2"/>
              <a:buNone/>
              <a:defRPr/>
            </a:pPr>
            <a:r>
              <a:rPr lang="ru-RU" sz="5400" dirty="0">
                <a:solidFill>
                  <a:schemeClr val="tx1"/>
                </a:solidFill>
                <a:latin typeface="Comic Sans MS" panose="030F0702030302020204" pitchFamily="66" charset="0"/>
              </a:rPr>
              <a:t>12:0,3 = 40</a:t>
            </a:r>
          </a:p>
          <a:p>
            <a:pPr>
              <a:spcBef>
                <a:spcPct val="50000"/>
              </a:spcBef>
              <a:buFont typeface="Wingdings 2" panose="05020102010507070707" pitchFamily="18" charset="2"/>
              <a:buNone/>
              <a:defRPr/>
            </a:pPr>
            <a:endParaRPr lang="ru-RU" dirty="0" smtClean="0">
              <a:solidFill>
                <a:schemeClr val="bg2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>
              <a:defRPr/>
            </a:pPr>
            <a:endParaRPr lang="ru-RU" dirty="0" smtClean="0"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000226" y="4311134"/>
            <a:ext cx="1316386" cy="80021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600" dirty="0">
                <a:ln>
                  <a:solidFill>
                    <a:schemeClr val="bg1">
                      <a:lumMod val="75000"/>
                      <a:lumOff val="25000"/>
                      <a:alpha val="10000"/>
                    </a:schemeClr>
                  </a:solidFill>
                </a:ln>
                <a:effectLst>
                  <a:outerShdw blurRad="9525" dist="25400" dir="14640000" algn="tl" rotWithShape="0">
                    <a:schemeClr val="bg1">
                      <a:alpha val="30000"/>
                    </a:schemeClr>
                  </a:outerShdw>
                </a:effectLst>
                <a:latin typeface="Comic Sans MS" panose="030F0702030302020204" pitchFamily="66" charset="0"/>
              </a:rPr>
              <a:t>или</a:t>
            </a:r>
          </a:p>
        </p:txBody>
      </p:sp>
    </p:spTree>
    <p:extLst>
      <p:ext uri="{BB962C8B-B14F-4D97-AF65-F5344CB8AC3E}">
        <p14:creationId xmlns:p14="http://schemas.microsoft.com/office/powerpoint/2010/main" val="397582667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Содержимое 2"/>
          <p:cNvSpPr>
            <a:spLocks noGrp="1"/>
          </p:cNvSpPr>
          <p:nvPr>
            <p:ph idx="4294967295"/>
          </p:nvPr>
        </p:nvSpPr>
        <p:spPr>
          <a:xfrm>
            <a:off x="171450" y="765175"/>
            <a:ext cx="11830050" cy="4114800"/>
          </a:xfrm>
        </p:spPr>
        <p:txBody>
          <a:bodyPr vert="horz" lIns="91440" tIns="45720" rIns="91440" bIns="45720" rtlCol="0">
            <a:normAutofit/>
          </a:bodyPr>
          <a:lstStyle/>
          <a:p>
            <a:pPr eaLnBrk="1" hangingPunct="1">
              <a:buFontTx/>
              <a:buNone/>
            </a:pPr>
            <a:r>
              <a:rPr lang="ru-RU" sz="5400" dirty="0">
                <a:solidFill>
                  <a:schemeClr val="tx1"/>
                </a:solidFill>
                <a:latin typeface="Comic Sans MS" panose="030F0702030302020204" pitchFamily="66" charset="0"/>
              </a:rPr>
              <a:t>   3. Рабочий изготовил 720 деталей за смену, что составляет 120% плана. Плановое задание рабочего составляет … деталей.</a:t>
            </a:r>
          </a:p>
          <a:p>
            <a:pPr eaLnBrk="1" hangingPunct="1"/>
            <a:endParaRPr lang="ru-RU" dirty="0" smtClean="0"/>
          </a:p>
        </p:txBody>
      </p:sp>
    </p:spTree>
    <p:extLst>
      <p:ext uri="{BB962C8B-B14F-4D97-AF65-F5344CB8AC3E}">
        <p14:creationId xmlns:p14="http://schemas.microsoft.com/office/powerpoint/2010/main" val="91303816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4294967295"/>
          </p:nvPr>
        </p:nvSpPr>
        <p:spPr>
          <a:xfrm>
            <a:off x="3986213" y="481013"/>
            <a:ext cx="4643437" cy="2428875"/>
          </a:xfrm>
        </p:spPr>
        <p:txBody>
          <a:bodyPr vert="horz" lIns="91440" tIns="45720" rIns="91440" bIns="45720" rtlCol="0">
            <a:normAutofit/>
          </a:bodyPr>
          <a:lstStyle/>
          <a:p>
            <a:pPr>
              <a:spcBef>
                <a:spcPct val="50000"/>
              </a:spcBef>
              <a:buFont typeface="Wingdings 2" panose="05020102010507070707" pitchFamily="18" charset="2"/>
              <a:buNone/>
              <a:defRPr/>
            </a:pPr>
            <a:r>
              <a:rPr lang="ru-RU" sz="5400" dirty="0">
                <a:solidFill>
                  <a:schemeClr val="tx1"/>
                </a:solidFill>
                <a:latin typeface="Comic Sans MS" panose="030F0702030302020204" pitchFamily="66" charset="0"/>
              </a:rPr>
              <a:t>720  -  120%</a:t>
            </a:r>
          </a:p>
          <a:p>
            <a:pPr>
              <a:spcBef>
                <a:spcPct val="50000"/>
              </a:spcBef>
              <a:buFont typeface="Wingdings 2" panose="05020102010507070707" pitchFamily="18" charset="2"/>
              <a:buNone/>
              <a:defRPr/>
            </a:pPr>
            <a:r>
              <a:rPr lang="ru-RU" sz="5400" dirty="0">
                <a:solidFill>
                  <a:schemeClr val="tx1"/>
                </a:solidFill>
                <a:latin typeface="Comic Sans MS" panose="030F0702030302020204" pitchFamily="66" charset="0"/>
              </a:rPr>
              <a:t> х   -   100%</a:t>
            </a:r>
          </a:p>
          <a:p>
            <a:pPr>
              <a:defRPr/>
            </a:pPr>
            <a:endParaRPr lang="ru-RU" sz="5400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sp>
        <p:nvSpPr>
          <p:cNvPr id="1032" name="Rectangle 8"/>
          <p:cNvSpPr>
            <a:spLocks noChangeArrowheads="1"/>
          </p:cNvSpPr>
          <p:nvPr/>
        </p:nvSpPr>
        <p:spPr bwMode="auto">
          <a:xfrm>
            <a:off x="1524001" y="-184666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2038351" y="3829050"/>
            <a:ext cx="831532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dirty="0">
                <a:ln>
                  <a:solidFill>
                    <a:schemeClr val="bg1">
                      <a:lumMod val="75000"/>
                      <a:lumOff val="25000"/>
                      <a:alpha val="10000"/>
                    </a:schemeClr>
                  </a:solidFill>
                </a:ln>
                <a:effectLst>
                  <a:outerShdw blurRad="9525" dist="25400" dir="14640000" algn="tl" rotWithShape="0">
                    <a:schemeClr val="bg1">
                      <a:alpha val="30000"/>
                    </a:schemeClr>
                  </a:outerShdw>
                </a:effectLst>
                <a:latin typeface="Comic Sans MS" panose="030F0702030302020204" pitchFamily="66" charset="0"/>
              </a:rPr>
              <a:t>X=(720</a:t>
            </a:r>
            <a:r>
              <a:rPr lang="ru-RU" sz="5400" dirty="0">
                <a:ln>
                  <a:solidFill>
                    <a:schemeClr val="bg1">
                      <a:lumMod val="75000"/>
                      <a:lumOff val="25000"/>
                      <a:alpha val="10000"/>
                    </a:schemeClr>
                  </a:solidFill>
                </a:ln>
                <a:effectLst>
                  <a:outerShdw blurRad="9525" dist="25400" dir="14640000" algn="tl" rotWithShape="0">
                    <a:schemeClr val="bg1">
                      <a:alpha val="30000"/>
                    </a:schemeClr>
                  </a:outerShdw>
                </a:effectLst>
                <a:latin typeface="Comic Sans MS" panose="030F0702030302020204" pitchFamily="66" charset="0"/>
              </a:rPr>
              <a:t> ▪ </a:t>
            </a:r>
            <a:r>
              <a:rPr lang="en-US" sz="5400" dirty="0">
                <a:ln>
                  <a:solidFill>
                    <a:schemeClr val="bg1">
                      <a:lumMod val="75000"/>
                      <a:lumOff val="25000"/>
                      <a:alpha val="10000"/>
                    </a:schemeClr>
                  </a:solidFill>
                </a:ln>
                <a:effectLst>
                  <a:outerShdw blurRad="9525" dist="25400" dir="14640000" algn="tl" rotWithShape="0">
                    <a:schemeClr val="bg1">
                      <a:alpha val="30000"/>
                    </a:schemeClr>
                  </a:outerShdw>
                </a:effectLst>
                <a:latin typeface="Comic Sans MS" panose="030F0702030302020204" pitchFamily="66" charset="0"/>
              </a:rPr>
              <a:t>100)/120=600</a:t>
            </a:r>
            <a:endParaRPr lang="ru-RU" sz="5400" dirty="0">
              <a:ln>
                <a:solidFill>
                  <a:schemeClr val="bg1">
                    <a:lumMod val="75000"/>
                    <a:lumOff val="25000"/>
                    <a:alpha val="10000"/>
                  </a:schemeClr>
                </a:solidFill>
              </a:ln>
              <a:effectLst>
                <a:outerShdw blurRad="9525" dist="25400" dir="14640000" algn="tl" rotWithShape="0">
                  <a:schemeClr val="bg1">
                    <a:alpha val="30000"/>
                  </a:schemeClr>
                </a:outerShdw>
              </a:effectLst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5281144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152400" y="1114425"/>
            <a:ext cx="11849100" cy="4333875"/>
          </a:xfrm>
        </p:spPr>
        <p:txBody>
          <a:bodyPr vert="horz" lIns="91440" tIns="45720" rIns="91440" bIns="45720" rtlCol="0">
            <a:noAutofit/>
          </a:bodyPr>
          <a:lstStyle/>
          <a:p>
            <a:pPr eaLnBrk="1" hangingPunct="1">
              <a:buFont typeface="Wingdings 2" panose="05020102010507070707" pitchFamily="18" charset="2"/>
              <a:buNone/>
              <a:defRPr/>
            </a:pPr>
            <a:r>
              <a:rPr lang="ru-RU" sz="3200" dirty="0">
                <a:solidFill>
                  <a:schemeClr val="tx1"/>
                </a:solidFill>
                <a:latin typeface="Comic Sans MS" panose="030F0702030302020204" pitchFamily="66" charset="0"/>
              </a:rPr>
              <a:t>4. Из 600 учащихся школы 60% занимаются в различных кружках, а в спортивных секциях  на 20% больше. Сколько учащихся занимается в спортивных секциях?</a:t>
            </a:r>
          </a:p>
          <a:p>
            <a:pPr eaLnBrk="1" hangingPunct="1">
              <a:buFont typeface="Wingdings 2" panose="05020102010507070707" pitchFamily="18" charset="2"/>
              <a:buNone/>
              <a:defRPr/>
            </a:pPr>
            <a:endParaRPr lang="ru-RU" sz="3200" dirty="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eaLnBrk="1" hangingPunct="1">
              <a:buFont typeface="Wingdings 2" panose="05020102010507070707" pitchFamily="18" charset="2"/>
              <a:buNone/>
              <a:defRPr/>
            </a:pPr>
            <a:r>
              <a:rPr lang="ru-RU" sz="3200" dirty="0">
                <a:solidFill>
                  <a:schemeClr val="tx1"/>
                </a:solidFill>
                <a:latin typeface="Comic Sans MS" panose="030F0702030302020204" pitchFamily="66" charset="0"/>
              </a:rPr>
              <a:t> 5. В классе 25 учащихся, из них 4 человека отличники. Найдите % отличников в </a:t>
            </a:r>
            <a:r>
              <a:rPr lang="ru-RU" sz="3200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классе</a:t>
            </a:r>
          </a:p>
          <a:p>
            <a:pPr eaLnBrk="1" hangingPunct="1">
              <a:buFont typeface="Wingdings 2" panose="05020102010507070707" pitchFamily="18" charset="2"/>
              <a:buNone/>
              <a:defRPr/>
            </a:pPr>
            <a:endParaRPr lang="ru-RU" sz="3200" dirty="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>
              <a:buNone/>
              <a:defRPr/>
            </a:pPr>
            <a:r>
              <a:rPr lang="ru-RU" sz="3200" dirty="0">
                <a:solidFill>
                  <a:schemeClr val="tx1"/>
                </a:solidFill>
                <a:latin typeface="Comic Sans MS" panose="030F0702030302020204" pitchFamily="66" charset="0"/>
              </a:rPr>
              <a:t>6. В классе 25 учащихся, из них 4 человека отличники. Найдите % отличников в классе.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390525" y="333375"/>
            <a:ext cx="1080134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>
                <a:ln>
                  <a:solidFill>
                    <a:schemeClr val="bg1">
                      <a:lumMod val="75000"/>
                      <a:lumOff val="25000"/>
                      <a:alpha val="10000"/>
                    </a:schemeClr>
                  </a:solidFill>
                </a:ln>
                <a:solidFill>
                  <a:srgbClr val="FF0000"/>
                </a:solidFill>
                <a:effectLst>
                  <a:outerShdw blurRad="9525" dist="25400" dir="14640000" algn="tl" rotWithShape="0">
                    <a:schemeClr val="bg1">
                      <a:alpha val="30000"/>
                    </a:schemeClr>
                  </a:outerShdw>
                </a:effectLst>
                <a:latin typeface="Comic Sans MS" panose="030F0702030302020204" pitchFamily="66" charset="0"/>
              </a:rPr>
              <a:t>Задачи для самостоятельного выполнения</a:t>
            </a:r>
          </a:p>
        </p:txBody>
      </p:sp>
    </p:spTree>
    <p:extLst>
      <p:ext uri="{BB962C8B-B14F-4D97-AF65-F5344CB8AC3E}">
        <p14:creationId xmlns:p14="http://schemas.microsoft.com/office/powerpoint/2010/main" val="26474081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1676400" y="544512"/>
            <a:ext cx="9810750" cy="1050925"/>
          </a:xfrm>
        </p:spPr>
        <p:txBody>
          <a:bodyPr anchor="ctr">
            <a:noAutofit/>
          </a:bodyPr>
          <a:lstStyle/>
          <a:p>
            <a:pPr algn="ctr" eaLnBrk="1" hangingPunct="1">
              <a:defRPr/>
            </a:pPr>
            <a:r>
              <a:rPr lang="ru-RU" sz="5400" dirty="0">
                <a:solidFill>
                  <a:schemeClr val="tx1"/>
                </a:solidFill>
                <a:latin typeface="Comic Sans MS" panose="030F0702030302020204" pitchFamily="66" charset="0"/>
                <a:ea typeface="+mn-ea"/>
                <a:cs typeface="+mn-cs"/>
              </a:rPr>
              <a:t>Задачи на смеси и сплавы</a:t>
            </a:r>
          </a:p>
        </p:txBody>
      </p:sp>
      <p:sp>
        <p:nvSpPr>
          <p:cNvPr id="17412" name="Содержимое 2"/>
          <p:cNvSpPr>
            <a:spLocks noGrp="1"/>
          </p:cNvSpPr>
          <p:nvPr>
            <p:ph idx="4294967295"/>
          </p:nvPr>
        </p:nvSpPr>
        <p:spPr>
          <a:xfrm>
            <a:off x="247650" y="1844675"/>
            <a:ext cx="11753850" cy="4114800"/>
          </a:xfrm>
        </p:spPr>
        <p:txBody>
          <a:bodyPr vert="horz" lIns="91440" tIns="45720" rIns="91440" bIns="45720" rtlCol="0">
            <a:noAutofit/>
          </a:bodyPr>
          <a:lstStyle/>
          <a:p>
            <a:pPr eaLnBrk="1" hangingPunct="1">
              <a:buFontTx/>
              <a:buNone/>
            </a:pPr>
            <a:r>
              <a:rPr lang="ru-RU" sz="5400" dirty="0">
                <a:solidFill>
                  <a:schemeClr val="tx1"/>
                </a:solidFill>
                <a:latin typeface="Comic Sans MS" panose="030F0702030302020204" pitchFamily="66" charset="0"/>
              </a:rPr>
              <a:t> Свежие грибы содержат 90% воды по массе, а сухие – 12%. Сколько получится сухих грибов из 22 кг свежих?</a:t>
            </a:r>
          </a:p>
        </p:txBody>
      </p:sp>
    </p:spTree>
    <p:extLst>
      <p:ext uri="{BB962C8B-B14F-4D97-AF65-F5344CB8AC3E}">
        <p14:creationId xmlns:p14="http://schemas.microsoft.com/office/powerpoint/2010/main" val="6520076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412" name="Group 124"/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2842700400"/>
              </p:ext>
            </p:extLst>
          </p:nvPr>
        </p:nvGraphicFramePr>
        <p:xfrm>
          <a:off x="2009775" y="602456"/>
          <a:ext cx="9201150" cy="5727701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541814"/>
                <a:gridCol w="2142199"/>
                <a:gridCol w="1074652"/>
                <a:gridCol w="1074651"/>
                <a:gridCol w="1074652"/>
                <a:gridCol w="1074651"/>
                <a:gridCol w="1218531"/>
              </a:tblGrid>
              <a:tr h="1146175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Verdana" pitchFamily="34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Verdana" pitchFamily="34" charset="0"/>
                      </a:endParaRPr>
                    </a:p>
                  </a:txBody>
                  <a:tcPr horzOverflow="overflow"/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Verdana" pitchFamily="34" charset="0"/>
                      </a:endParaRPr>
                    </a:p>
                  </a:txBody>
                  <a:tcPr horzOverflow="overflow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Verdana" pitchFamily="34" charset="0"/>
                      </a:endParaRPr>
                    </a:p>
                  </a:txBody>
                  <a:tcPr horzOverflow="overflow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5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Verdana" pitchFamily="34" charset="0"/>
                      </a:endParaRPr>
                    </a:p>
                  </a:txBody>
                  <a:tcPr horzOverflow="overflow"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</a:tr>
              <a:tr h="114458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Verdana" pitchFamily="34" charset="0"/>
                      </a:endParaRPr>
                    </a:p>
                  </a:txBody>
                  <a:tcPr horzOverflow="overflow"/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Verdana" pitchFamily="34" charset="0"/>
                      </a:endParaRPr>
                    </a:p>
                  </a:txBody>
                  <a:tcPr horzOverflow="overflow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Verdana" pitchFamily="34" charset="0"/>
                      </a:endParaRPr>
                    </a:p>
                  </a:txBody>
                  <a:tcPr horzOverflow="overflow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Verdana" pitchFamily="34" charset="0"/>
                      </a:endParaRPr>
                    </a:p>
                  </a:txBody>
                  <a:tcPr horzOverflow="overflow"/>
                </a:tc>
              </a:tr>
              <a:tr h="1146175">
                <a:tc row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Verdana" pitchFamily="34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Verdana" pitchFamily="34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Verdana" pitchFamily="34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Verdana" pitchFamily="34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Verdana" pitchFamily="34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Verdana" pitchFamily="34" charset="0"/>
                      </a:endParaRPr>
                    </a:p>
                  </a:txBody>
                  <a:tcPr horzOverflow="overflow"/>
                </a:tc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Verdana" pitchFamily="34" charset="0"/>
                      </a:endParaRPr>
                    </a:p>
                  </a:txBody>
                  <a:tcPr horzOverflow="overflow"/>
                </a:tc>
              </a:tr>
              <a:tr h="114458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Verdana" pitchFamily="34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Verdana" pitchFamily="34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Verdana" pitchFamily="34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Verdana" pitchFamily="34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Verdana" pitchFamily="34" charset="0"/>
                      </a:endParaRPr>
                    </a:p>
                  </a:txBody>
                  <a:tcPr horzOverflow="overflow"/>
                </a:tc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Verdana" pitchFamily="34" charset="0"/>
                      </a:endParaRPr>
                    </a:p>
                  </a:txBody>
                  <a:tcPr horzOverflow="overflow"/>
                </a:tc>
              </a:tr>
              <a:tr h="114617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Verdana" pitchFamily="34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Verdana" pitchFamily="34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Verdana" pitchFamily="34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Verdana" pitchFamily="34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Verdana" pitchFamily="34" charset="0"/>
                      </a:endParaRPr>
                    </a:p>
                  </a:txBody>
                  <a:tcPr horzOverflow="overflow"/>
                </a:tc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buNone/>
                        <a:tabLst/>
                      </a:pP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Verdana" pitchFamily="34" charset="0"/>
                      </a:endParaRPr>
                    </a:p>
                  </a:txBody>
                  <a:tcPr horzOverflow="overflow"/>
                </a:tc>
              </a:tr>
            </a:tbl>
          </a:graphicData>
        </a:graphic>
      </p:graphicFrame>
      <p:sp>
        <p:nvSpPr>
          <p:cNvPr id="12413" name="Text Box 125"/>
          <p:cNvSpPr txBox="1">
            <a:spLocks noChangeArrowheads="1"/>
          </p:cNvSpPr>
          <p:nvPr/>
        </p:nvSpPr>
        <p:spPr bwMode="auto">
          <a:xfrm rot="-5400000">
            <a:off x="1952626" y="1439069"/>
            <a:ext cx="165735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sz="3600" dirty="0"/>
              <a:t>Целое</a:t>
            </a:r>
          </a:p>
        </p:txBody>
      </p:sp>
      <p:sp>
        <p:nvSpPr>
          <p:cNvPr id="12414" name="Text Box 126"/>
          <p:cNvSpPr txBox="1">
            <a:spLocks noChangeArrowheads="1"/>
          </p:cNvSpPr>
          <p:nvPr/>
        </p:nvSpPr>
        <p:spPr bwMode="auto">
          <a:xfrm rot="-5400000">
            <a:off x="1952627" y="4249738"/>
            <a:ext cx="165735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sz="3600" dirty="0"/>
              <a:t>Часть</a:t>
            </a:r>
          </a:p>
        </p:txBody>
      </p:sp>
      <p:sp>
        <p:nvSpPr>
          <p:cNvPr id="12415" name="Text Box 127"/>
          <p:cNvSpPr txBox="1">
            <a:spLocks noChangeArrowheads="1"/>
          </p:cNvSpPr>
          <p:nvPr/>
        </p:nvSpPr>
        <p:spPr bwMode="auto">
          <a:xfrm>
            <a:off x="3836989" y="922338"/>
            <a:ext cx="15144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/>
            <a:r>
              <a:rPr lang="ru-RU" sz="2400"/>
              <a:t>Название</a:t>
            </a:r>
          </a:p>
        </p:txBody>
      </p:sp>
      <p:sp>
        <p:nvSpPr>
          <p:cNvPr id="12416" name="Text Box 128"/>
          <p:cNvSpPr txBox="1">
            <a:spLocks noChangeArrowheads="1"/>
          </p:cNvSpPr>
          <p:nvPr/>
        </p:nvSpPr>
        <p:spPr bwMode="auto">
          <a:xfrm>
            <a:off x="3836989" y="3154363"/>
            <a:ext cx="15144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/>
            <a:r>
              <a:rPr lang="ru-RU" sz="2400"/>
              <a:t>Название</a:t>
            </a:r>
          </a:p>
        </p:txBody>
      </p:sp>
      <p:sp>
        <p:nvSpPr>
          <p:cNvPr id="12417" name="Text Box 129"/>
          <p:cNvSpPr txBox="1">
            <a:spLocks noChangeArrowheads="1"/>
          </p:cNvSpPr>
          <p:nvPr/>
        </p:nvSpPr>
        <p:spPr bwMode="auto">
          <a:xfrm>
            <a:off x="4025902" y="2001838"/>
            <a:ext cx="11398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algn="ctr" eaLnBrk="1" hangingPunct="1"/>
            <a:r>
              <a:rPr lang="ru-RU" sz="2400"/>
              <a:t>Кол-во</a:t>
            </a:r>
          </a:p>
        </p:txBody>
      </p:sp>
      <p:sp>
        <p:nvSpPr>
          <p:cNvPr id="12418" name="Text Box 130"/>
          <p:cNvSpPr txBox="1">
            <a:spLocks noChangeArrowheads="1"/>
          </p:cNvSpPr>
          <p:nvPr/>
        </p:nvSpPr>
        <p:spPr bwMode="auto">
          <a:xfrm>
            <a:off x="4054477" y="5496720"/>
            <a:ext cx="11398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algn="ctr" eaLnBrk="1" hangingPunct="1"/>
            <a:r>
              <a:rPr lang="ru-RU" sz="2400"/>
              <a:t>Кол-во</a:t>
            </a:r>
          </a:p>
        </p:txBody>
      </p:sp>
      <p:sp>
        <p:nvSpPr>
          <p:cNvPr id="12419" name="Text Box 131"/>
          <p:cNvSpPr txBox="1">
            <a:spLocks noChangeArrowheads="1"/>
          </p:cNvSpPr>
          <p:nvPr/>
        </p:nvSpPr>
        <p:spPr bwMode="auto">
          <a:xfrm>
            <a:off x="4383088" y="4306888"/>
            <a:ext cx="482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algn="ctr" eaLnBrk="1" hangingPunct="1"/>
            <a:r>
              <a:rPr lang="ru-RU" sz="2400"/>
              <a:t>%</a:t>
            </a:r>
          </a:p>
        </p:txBody>
      </p:sp>
      <p:sp>
        <p:nvSpPr>
          <p:cNvPr id="12420" name="Text Box 132"/>
          <p:cNvSpPr txBox="1">
            <a:spLocks noChangeArrowheads="1"/>
          </p:cNvSpPr>
          <p:nvPr/>
        </p:nvSpPr>
        <p:spPr bwMode="auto">
          <a:xfrm>
            <a:off x="8029577" y="769661"/>
            <a:ext cx="1584325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algn="ctr" eaLnBrk="1" hangingPunct="1"/>
            <a:r>
              <a:rPr lang="ru-RU" sz="2400"/>
              <a:t>Сухие грибы</a:t>
            </a:r>
          </a:p>
        </p:txBody>
      </p:sp>
      <p:sp>
        <p:nvSpPr>
          <p:cNvPr id="12421" name="Text Box 133"/>
          <p:cNvSpPr txBox="1">
            <a:spLocks noChangeArrowheads="1"/>
          </p:cNvSpPr>
          <p:nvPr/>
        </p:nvSpPr>
        <p:spPr bwMode="auto">
          <a:xfrm>
            <a:off x="6086477" y="769661"/>
            <a:ext cx="1584325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algn="ctr" eaLnBrk="1" hangingPunct="1"/>
            <a:r>
              <a:rPr lang="ru-RU" sz="2400"/>
              <a:t>Свежие грибы</a:t>
            </a:r>
          </a:p>
        </p:txBody>
      </p:sp>
      <p:sp>
        <p:nvSpPr>
          <p:cNvPr id="12422" name="Text Box 134"/>
          <p:cNvSpPr txBox="1">
            <a:spLocks noChangeArrowheads="1"/>
          </p:cNvSpPr>
          <p:nvPr/>
        </p:nvSpPr>
        <p:spPr bwMode="auto">
          <a:xfrm>
            <a:off x="6365081" y="2049070"/>
            <a:ext cx="9842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algn="ctr" eaLnBrk="1" hangingPunct="1"/>
            <a:r>
              <a:rPr lang="ru-RU" sz="2400"/>
              <a:t>22 кг.</a:t>
            </a:r>
          </a:p>
        </p:txBody>
      </p:sp>
      <p:sp>
        <p:nvSpPr>
          <p:cNvPr id="12423" name="Text Box 135"/>
          <p:cNvSpPr txBox="1">
            <a:spLocks noChangeArrowheads="1"/>
          </p:cNvSpPr>
          <p:nvPr/>
        </p:nvSpPr>
        <p:spPr bwMode="auto">
          <a:xfrm>
            <a:off x="8393907" y="2049070"/>
            <a:ext cx="801687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algn="ctr" eaLnBrk="1" hangingPunct="1"/>
            <a:r>
              <a:rPr lang="ru-RU" sz="2400"/>
              <a:t>х кг.</a:t>
            </a:r>
          </a:p>
        </p:txBody>
      </p:sp>
      <p:sp>
        <p:nvSpPr>
          <p:cNvPr id="12425" name="Text Box 137"/>
          <p:cNvSpPr txBox="1">
            <a:spLocks noChangeArrowheads="1"/>
          </p:cNvSpPr>
          <p:nvPr/>
        </p:nvSpPr>
        <p:spPr bwMode="auto">
          <a:xfrm>
            <a:off x="5793584" y="3212309"/>
            <a:ext cx="690563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algn="ctr" eaLnBrk="1" hangingPunct="1"/>
            <a:r>
              <a:rPr lang="ru-RU" dirty="0"/>
              <a:t>Вода</a:t>
            </a:r>
          </a:p>
        </p:txBody>
      </p:sp>
      <p:sp>
        <p:nvSpPr>
          <p:cNvPr id="12426" name="Text Box 138"/>
          <p:cNvSpPr txBox="1">
            <a:spLocks noChangeArrowheads="1"/>
          </p:cNvSpPr>
          <p:nvPr/>
        </p:nvSpPr>
        <p:spPr bwMode="auto">
          <a:xfrm>
            <a:off x="7994652" y="3257552"/>
            <a:ext cx="690562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algn="ctr" eaLnBrk="1" hangingPunct="1"/>
            <a:r>
              <a:rPr lang="ru-RU" dirty="0"/>
              <a:t>Вода</a:t>
            </a:r>
          </a:p>
        </p:txBody>
      </p:sp>
      <p:sp>
        <p:nvSpPr>
          <p:cNvPr id="12427" name="Text Box 139"/>
          <p:cNvSpPr txBox="1">
            <a:spLocks noChangeArrowheads="1"/>
          </p:cNvSpPr>
          <p:nvPr/>
        </p:nvSpPr>
        <p:spPr bwMode="auto">
          <a:xfrm>
            <a:off x="6931027" y="3120234"/>
            <a:ext cx="727075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algn="ctr" eaLnBrk="1" hangingPunct="1"/>
            <a:r>
              <a:rPr lang="ru-RU" dirty="0"/>
              <a:t>Сух. в-во</a:t>
            </a:r>
          </a:p>
        </p:txBody>
      </p:sp>
      <p:sp>
        <p:nvSpPr>
          <p:cNvPr id="12428" name="Text Box 140"/>
          <p:cNvSpPr txBox="1">
            <a:spLocks noChangeArrowheads="1"/>
          </p:cNvSpPr>
          <p:nvPr/>
        </p:nvSpPr>
        <p:spPr bwMode="auto">
          <a:xfrm>
            <a:off x="9155114" y="3154363"/>
            <a:ext cx="727075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algn="ctr" eaLnBrk="1" hangingPunct="1"/>
            <a:r>
              <a:rPr lang="ru-RU" dirty="0"/>
              <a:t>Сух. в-во</a:t>
            </a:r>
          </a:p>
        </p:txBody>
      </p:sp>
      <p:sp>
        <p:nvSpPr>
          <p:cNvPr id="12429" name="Text Box 141"/>
          <p:cNvSpPr txBox="1">
            <a:spLocks noChangeArrowheads="1"/>
          </p:cNvSpPr>
          <p:nvPr/>
        </p:nvSpPr>
        <p:spPr bwMode="auto">
          <a:xfrm>
            <a:off x="5903915" y="4434682"/>
            <a:ext cx="658812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algn="ctr" eaLnBrk="1" hangingPunct="1"/>
            <a:r>
              <a:rPr lang="ru-RU" dirty="0"/>
              <a:t>90%</a:t>
            </a:r>
          </a:p>
        </p:txBody>
      </p:sp>
      <p:sp>
        <p:nvSpPr>
          <p:cNvPr id="12430" name="Text Box 142"/>
          <p:cNvSpPr txBox="1">
            <a:spLocks noChangeArrowheads="1"/>
          </p:cNvSpPr>
          <p:nvPr/>
        </p:nvSpPr>
        <p:spPr bwMode="auto">
          <a:xfrm>
            <a:off x="7086602" y="4434682"/>
            <a:ext cx="658812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algn="ctr" eaLnBrk="1" hangingPunct="1"/>
            <a:r>
              <a:rPr lang="ru-RU" dirty="0"/>
              <a:t>10%</a:t>
            </a:r>
          </a:p>
        </p:txBody>
      </p:sp>
      <p:sp>
        <p:nvSpPr>
          <p:cNvPr id="12431" name="Text Box 143"/>
          <p:cNvSpPr txBox="1">
            <a:spLocks noChangeArrowheads="1"/>
          </p:cNvSpPr>
          <p:nvPr/>
        </p:nvSpPr>
        <p:spPr bwMode="auto">
          <a:xfrm>
            <a:off x="8140702" y="4434682"/>
            <a:ext cx="658812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algn="ctr" eaLnBrk="1" hangingPunct="1"/>
            <a:r>
              <a:rPr lang="ru-RU"/>
              <a:t>12%</a:t>
            </a:r>
          </a:p>
        </p:txBody>
      </p:sp>
      <p:sp>
        <p:nvSpPr>
          <p:cNvPr id="12432" name="Text Box 144"/>
          <p:cNvSpPr txBox="1">
            <a:spLocks noChangeArrowheads="1"/>
          </p:cNvSpPr>
          <p:nvPr/>
        </p:nvSpPr>
        <p:spPr bwMode="auto">
          <a:xfrm>
            <a:off x="9183689" y="4505723"/>
            <a:ext cx="658812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algn="ctr" eaLnBrk="1" hangingPunct="1"/>
            <a:r>
              <a:rPr lang="ru-RU" dirty="0"/>
              <a:t>88%</a:t>
            </a:r>
          </a:p>
        </p:txBody>
      </p:sp>
      <p:sp>
        <p:nvSpPr>
          <p:cNvPr id="12433" name="Text Box 145"/>
          <p:cNvSpPr txBox="1">
            <a:spLocks noChangeArrowheads="1"/>
          </p:cNvSpPr>
          <p:nvPr/>
        </p:nvSpPr>
        <p:spPr bwMode="auto">
          <a:xfrm>
            <a:off x="5780090" y="5587206"/>
            <a:ext cx="906462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algn="ctr" eaLnBrk="1" hangingPunct="1"/>
            <a:r>
              <a:rPr lang="ru-RU" dirty="0"/>
              <a:t>0,9 </a:t>
            </a:r>
            <a:r>
              <a:rPr lang="ru-RU" b="1" dirty="0"/>
              <a:t>∙</a:t>
            </a:r>
            <a:r>
              <a:rPr lang="ru-RU" dirty="0"/>
              <a:t>22</a:t>
            </a:r>
          </a:p>
        </p:txBody>
      </p:sp>
      <p:sp>
        <p:nvSpPr>
          <p:cNvPr id="12434" name="Text Box 146"/>
          <p:cNvSpPr txBox="1">
            <a:spLocks noChangeArrowheads="1"/>
          </p:cNvSpPr>
          <p:nvPr/>
        </p:nvSpPr>
        <p:spPr bwMode="auto">
          <a:xfrm>
            <a:off x="7086602" y="5587206"/>
            <a:ext cx="842962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algn="ctr" eaLnBrk="1" hangingPunct="1"/>
            <a:r>
              <a:rPr lang="ru-RU"/>
              <a:t>0,1▪22</a:t>
            </a:r>
          </a:p>
        </p:txBody>
      </p:sp>
      <p:sp>
        <p:nvSpPr>
          <p:cNvPr id="12435" name="Text Box 147"/>
          <p:cNvSpPr txBox="1">
            <a:spLocks noChangeArrowheads="1"/>
          </p:cNvSpPr>
          <p:nvPr/>
        </p:nvSpPr>
        <p:spPr bwMode="auto">
          <a:xfrm>
            <a:off x="8137527" y="5587207"/>
            <a:ext cx="7429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algn="ctr" eaLnBrk="1" hangingPunct="1"/>
            <a:r>
              <a:rPr lang="ru-RU"/>
              <a:t>0,12х</a:t>
            </a:r>
          </a:p>
        </p:txBody>
      </p:sp>
      <p:sp>
        <p:nvSpPr>
          <p:cNvPr id="12436" name="Text Box 148"/>
          <p:cNvSpPr txBox="1">
            <a:spLocks noChangeArrowheads="1"/>
          </p:cNvSpPr>
          <p:nvPr/>
        </p:nvSpPr>
        <p:spPr bwMode="auto">
          <a:xfrm>
            <a:off x="9278939" y="5544345"/>
            <a:ext cx="7429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algn="ctr" eaLnBrk="1" hangingPunct="1"/>
            <a:r>
              <a:rPr lang="ru-RU"/>
              <a:t>0,88х</a:t>
            </a:r>
          </a:p>
        </p:txBody>
      </p:sp>
      <p:sp>
        <p:nvSpPr>
          <p:cNvPr id="12437" name="Rectangle 149"/>
          <p:cNvSpPr>
            <a:spLocks noChangeArrowheads="1"/>
          </p:cNvSpPr>
          <p:nvPr/>
        </p:nvSpPr>
        <p:spPr bwMode="auto">
          <a:xfrm>
            <a:off x="9183689" y="5544345"/>
            <a:ext cx="792162" cy="360363"/>
          </a:xfrm>
          <a:prstGeom prst="rect">
            <a:avLst/>
          </a:prstGeom>
          <a:solidFill>
            <a:schemeClr val="accent1">
              <a:alpha val="0"/>
            </a:schemeClr>
          </a:solidFill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/>
            <a:endParaRPr lang="ru-RU"/>
          </a:p>
        </p:txBody>
      </p:sp>
      <p:sp>
        <p:nvSpPr>
          <p:cNvPr id="12439" name="Rectangle 151"/>
          <p:cNvSpPr>
            <a:spLocks noChangeArrowheads="1"/>
          </p:cNvSpPr>
          <p:nvPr/>
        </p:nvSpPr>
        <p:spPr bwMode="auto">
          <a:xfrm>
            <a:off x="6864352" y="5572920"/>
            <a:ext cx="1079500" cy="428625"/>
          </a:xfrm>
          <a:prstGeom prst="rect">
            <a:avLst/>
          </a:prstGeom>
          <a:solidFill>
            <a:schemeClr val="accent1">
              <a:alpha val="0"/>
            </a:schemeClr>
          </a:solidFill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224463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2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4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4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4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4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24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24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24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24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24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24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24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24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24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24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24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24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24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24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24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24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24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24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24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24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 nodeType="clickPar">
                      <p:stCondLst>
                        <p:cond delay="indefinite"/>
                      </p:stCondLst>
                      <p:childTnLst>
                        <p:par>
                          <p:cTn id="6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24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24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24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 nodeType="clickPar">
                      <p:stCondLst>
                        <p:cond delay="indefinite"/>
                      </p:stCondLst>
                      <p:childTnLst>
                        <p:par>
                          <p:cTn id="7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24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24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24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 nodeType="clickPar">
                      <p:stCondLst>
                        <p:cond delay="indefinite"/>
                      </p:stCondLst>
                      <p:childTnLst>
                        <p:par>
                          <p:cTn id="7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24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24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24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 nodeType="clickPar">
                      <p:stCondLst>
                        <p:cond delay="indefinite"/>
                      </p:stCondLst>
                      <p:childTnLst>
                        <p:par>
                          <p:cTn id="8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124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24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24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 nodeType="clickPar">
                      <p:stCondLst>
                        <p:cond delay="indefinite"/>
                      </p:stCondLst>
                      <p:childTnLst>
                        <p:par>
                          <p:cTn id="9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124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24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24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 nodeType="clickPar">
                      <p:stCondLst>
                        <p:cond delay="indefinite"/>
                      </p:stCondLst>
                      <p:childTnLst>
                        <p:par>
                          <p:cTn id="10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124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124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124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 nodeType="clickPar">
                      <p:stCondLst>
                        <p:cond delay="indefinite"/>
                      </p:stCondLst>
                      <p:childTnLst>
                        <p:par>
                          <p:cTn id="10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124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124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124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 nodeType="clickPar">
                      <p:stCondLst>
                        <p:cond delay="indefinite"/>
                      </p:stCondLst>
                      <p:childTnLst>
                        <p:par>
                          <p:cTn id="1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124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124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124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 nodeType="clickPar">
                      <p:stCondLst>
                        <p:cond delay="indefinite"/>
                      </p:stCondLst>
                      <p:childTnLst>
                        <p:par>
                          <p:cTn id="1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124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124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124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 nodeType="clickPar">
                      <p:stCondLst>
                        <p:cond delay="indefinite"/>
                      </p:stCondLst>
                      <p:childTnLst>
                        <p:par>
                          <p:cTn id="1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124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124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124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 nodeType="clickPar">
                      <p:stCondLst>
                        <p:cond delay="indefinite"/>
                      </p:stCondLst>
                      <p:childTnLst>
                        <p:par>
                          <p:cTn id="1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124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124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124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 nodeType="clickPar">
                      <p:stCondLst>
                        <p:cond delay="indefinite"/>
                      </p:stCondLst>
                      <p:childTnLst>
                        <p:par>
                          <p:cTn id="1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" dur="500"/>
                                        <p:tgtEl>
                                          <p:spTgt spid="124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6" dur="500" fill="hold"/>
                                        <p:tgtEl>
                                          <p:spTgt spid="124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124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 nodeType="clickPar">
                      <p:stCondLst>
                        <p:cond delay="indefinite"/>
                      </p:stCondLst>
                      <p:childTnLst>
                        <p:par>
                          <p:cTn id="1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2" dur="500"/>
                                        <p:tgtEl>
                                          <p:spTgt spid="124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124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500" fill="hold"/>
                                        <p:tgtEl>
                                          <p:spTgt spid="124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 nodeType="clickPar">
                      <p:stCondLst>
                        <p:cond delay="indefinite"/>
                      </p:stCondLst>
                      <p:childTnLst>
                        <p:par>
                          <p:cTn id="15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9" dur="500"/>
                                        <p:tgtEl>
                                          <p:spTgt spid="124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0" dur="500" fill="hold"/>
                                        <p:tgtEl>
                                          <p:spTgt spid="124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500" fill="hold"/>
                                        <p:tgtEl>
                                          <p:spTgt spid="124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2" fill="hold" nodeType="clickPar">
                      <p:stCondLst>
                        <p:cond delay="indefinite"/>
                      </p:stCondLst>
                      <p:childTnLst>
                        <p:par>
                          <p:cTn id="16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6" dur="500"/>
                                        <p:tgtEl>
                                          <p:spTgt spid="124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7" dur="500" fill="hold"/>
                                        <p:tgtEl>
                                          <p:spTgt spid="124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500" fill="hold"/>
                                        <p:tgtEl>
                                          <p:spTgt spid="124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9" fill="hold" nodeType="clickPar">
                      <p:stCondLst>
                        <p:cond delay="indefinite"/>
                      </p:stCondLst>
                      <p:childTnLst>
                        <p:par>
                          <p:cTn id="17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1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3" dur="500" fill="hold"/>
                                        <p:tgtEl>
                                          <p:spTgt spid="124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500" fill="hold"/>
                                        <p:tgtEl>
                                          <p:spTgt spid="124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5" dur="500"/>
                                        <p:tgtEl>
                                          <p:spTgt spid="12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6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8" dur="500" fill="hold"/>
                                        <p:tgtEl>
                                          <p:spTgt spid="124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500" fill="hold"/>
                                        <p:tgtEl>
                                          <p:spTgt spid="124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0" dur="500"/>
                                        <p:tgtEl>
                                          <p:spTgt spid="124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413" grpId="0"/>
      <p:bldP spid="12414" grpId="0"/>
      <p:bldP spid="12415" grpId="0"/>
      <p:bldP spid="12416" grpId="0"/>
      <p:bldP spid="12417" grpId="0"/>
      <p:bldP spid="12418" grpId="0"/>
      <p:bldP spid="12419" grpId="0"/>
      <p:bldP spid="12420" grpId="0"/>
      <p:bldP spid="12421" grpId="0"/>
      <p:bldP spid="12422" grpId="0"/>
      <p:bldP spid="12423" grpId="0"/>
      <p:bldP spid="12425" grpId="0"/>
      <p:bldP spid="12426" grpId="0"/>
      <p:bldP spid="12427" grpId="0"/>
      <p:bldP spid="12428" grpId="0"/>
      <p:bldP spid="12429" grpId="0"/>
      <p:bldP spid="12430" grpId="0"/>
      <p:bldP spid="12431" grpId="0"/>
      <p:bldP spid="12432" grpId="0"/>
      <p:bldP spid="12433" grpId="0"/>
      <p:bldP spid="12434" grpId="0"/>
      <p:bldP spid="12435" grpId="0"/>
      <p:bldP spid="12436" grpId="0"/>
      <p:bldP spid="12437" grpId="0" animBg="1"/>
      <p:bldP spid="12439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4294967295"/>
          </p:nvPr>
        </p:nvSpPr>
        <p:spPr>
          <a:xfrm>
            <a:off x="0" y="1428750"/>
            <a:ext cx="11982450" cy="5727700"/>
          </a:xfrm>
        </p:spPr>
        <p:txBody>
          <a:bodyPr vert="horz" lIns="91440" tIns="45720" rIns="91440" bIns="45720" rtlCol="0">
            <a:normAutofit/>
          </a:bodyPr>
          <a:lstStyle/>
          <a:p>
            <a:pPr algn="ctr">
              <a:buFont typeface="Wingdings 2" panose="05020102010507070707" pitchFamily="18" charset="2"/>
              <a:buNone/>
              <a:defRPr/>
            </a:pPr>
            <a:r>
              <a:rPr lang="ru-RU" sz="9600" dirty="0">
                <a:solidFill>
                  <a:schemeClr val="tx1"/>
                </a:solidFill>
                <a:latin typeface="Comic Sans MS" panose="030F0702030302020204" pitchFamily="66" charset="0"/>
              </a:rPr>
              <a:t>Самостоятельная работа</a:t>
            </a:r>
          </a:p>
        </p:txBody>
      </p:sp>
    </p:spTree>
    <p:extLst>
      <p:ext uri="{BB962C8B-B14F-4D97-AF65-F5344CB8AC3E}">
        <p14:creationId xmlns:p14="http://schemas.microsoft.com/office/powerpoint/2010/main" val="18774066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7" name="Rectangle 1"/>
          <p:cNvSpPr>
            <a:spLocks noChangeArrowheads="1"/>
          </p:cNvSpPr>
          <p:nvPr/>
        </p:nvSpPr>
        <p:spPr bwMode="auto">
          <a:xfrm>
            <a:off x="228600" y="271374"/>
            <a:ext cx="11791949" cy="61247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indent="304800" eaLnBrk="0" hangingPunct="0">
              <a:tabLst>
                <a:tab pos="2684463" algn="l"/>
              </a:tabLs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tabLst>
                <a:tab pos="2684463" algn="l"/>
              </a:tabLs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tabLst>
                <a:tab pos="2684463" algn="l"/>
              </a:tabLs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tabLst>
                <a:tab pos="2684463" algn="l"/>
              </a:tabLs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tabLst>
                <a:tab pos="2684463" algn="l"/>
              </a:tabLs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684463" algn="l"/>
              </a:tabLs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684463" algn="l"/>
              </a:tabLs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684463" algn="l"/>
              </a:tabLs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684463" algn="l"/>
              </a:tabLs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r>
              <a:rPr lang="ru-RU" sz="2800" dirty="0">
                <a:ln>
                  <a:solidFill>
                    <a:schemeClr val="bg1">
                      <a:lumMod val="75000"/>
                      <a:lumOff val="25000"/>
                      <a:alpha val="10000"/>
                    </a:schemeClr>
                  </a:solidFill>
                </a:ln>
                <a:effectLst>
                  <a:outerShdw blurRad="9525" dist="25400" dir="14640000" algn="tl" rotWithShape="0">
                    <a:schemeClr val="bg1">
                      <a:alpha val="30000"/>
                    </a:schemeClr>
                  </a:outerShdw>
                </a:effectLst>
                <a:latin typeface="Comic Sans MS" panose="030F0702030302020204" pitchFamily="66" charset="0"/>
              </a:rPr>
              <a:t>Задача 1. Абрикосы содержат 82% воды, а курага хорошего качества – 20%. </a:t>
            </a:r>
          </a:p>
          <a:p>
            <a:r>
              <a:rPr lang="ru-RU" sz="2800" dirty="0">
                <a:ln>
                  <a:solidFill>
                    <a:schemeClr val="bg1">
                      <a:lumMod val="75000"/>
                      <a:lumOff val="25000"/>
                      <a:alpha val="10000"/>
                    </a:schemeClr>
                  </a:solidFill>
                </a:ln>
                <a:effectLst>
                  <a:outerShdw blurRad="9525" dist="25400" dir="14640000" algn="tl" rotWithShape="0">
                    <a:schemeClr val="bg1">
                      <a:alpha val="30000"/>
                    </a:schemeClr>
                  </a:outerShdw>
                </a:effectLst>
                <a:latin typeface="Comic Sans MS" panose="030F0702030302020204" pitchFamily="66" charset="0"/>
              </a:rPr>
              <a:t>Какова масса кураги, полученной из 40кг. абрикосов без косточек?</a:t>
            </a:r>
          </a:p>
          <a:p>
            <a:endParaRPr lang="ru-RU" sz="2800" dirty="0">
              <a:ln>
                <a:solidFill>
                  <a:schemeClr val="bg1">
                    <a:lumMod val="75000"/>
                    <a:lumOff val="25000"/>
                    <a:alpha val="10000"/>
                  </a:schemeClr>
                </a:solidFill>
              </a:ln>
              <a:effectLst>
                <a:outerShdw blurRad="9525" dist="25400" dir="14640000" algn="tl" rotWithShape="0">
                  <a:schemeClr val="bg1">
                    <a:alpha val="30000"/>
                  </a:schemeClr>
                </a:outerShdw>
              </a:effectLst>
              <a:latin typeface="Comic Sans MS" panose="030F0702030302020204" pitchFamily="66" charset="0"/>
            </a:endParaRPr>
          </a:p>
          <a:p>
            <a:r>
              <a:rPr lang="ru-RU" sz="2800" dirty="0">
                <a:ln>
                  <a:solidFill>
                    <a:schemeClr val="bg1">
                      <a:lumMod val="75000"/>
                      <a:lumOff val="25000"/>
                      <a:alpha val="10000"/>
                    </a:schemeClr>
                  </a:solidFill>
                </a:ln>
                <a:effectLst>
                  <a:outerShdw blurRad="9525" dist="25400" dir="14640000" algn="tl" rotWithShape="0">
                    <a:schemeClr val="bg1">
                      <a:alpha val="30000"/>
                    </a:schemeClr>
                  </a:outerShdw>
                </a:effectLst>
                <a:latin typeface="Comic Sans MS" panose="030F0702030302020204" pitchFamily="66" charset="0"/>
              </a:rPr>
              <a:t>Задача 2. Смешали 30%-</a:t>
            </a:r>
            <a:r>
              <a:rPr lang="ru-RU" sz="2800" dirty="0" err="1">
                <a:ln>
                  <a:solidFill>
                    <a:schemeClr val="bg1">
                      <a:lumMod val="75000"/>
                      <a:lumOff val="25000"/>
                      <a:alpha val="10000"/>
                    </a:schemeClr>
                  </a:solidFill>
                </a:ln>
                <a:effectLst>
                  <a:outerShdw blurRad="9525" dist="25400" dir="14640000" algn="tl" rotWithShape="0">
                    <a:schemeClr val="bg1">
                      <a:alpha val="30000"/>
                    </a:schemeClr>
                  </a:outerShdw>
                </a:effectLst>
                <a:latin typeface="Comic Sans MS" panose="030F0702030302020204" pitchFamily="66" charset="0"/>
              </a:rPr>
              <a:t>ный</a:t>
            </a:r>
            <a:r>
              <a:rPr lang="ru-RU" sz="2800" dirty="0">
                <a:ln>
                  <a:solidFill>
                    <a:schemeClr val="bg1">
                      <a:lumMod val="75000"/>
                      <a:lumOff val="25000"/>
                      <a:alpha val="10000"/>
                    </a:schemeClr>
                  </a:solidFill>
                </a:ln>
                <a:effectLst>
                  <a:outerShdw blurRad="9525" dist="25400" dir="14640000" algn="tl" rotWithShape="0">
                    <a:schemeClr val="bg1">
                      <a:alpha val="30000"/>
                    </a:schemeClr>
                  </a:outerShdw>
                </a:effectLst>
                <a:latin typeface="Comic Sans MS" panose="030F0702030302020204" pitchFamily="66" charset="0"/>
              </a:rPr>
              <a:t> раствор соляной кислоты с 10%-</a:t>
            </a:r>
            <a:r>
              <a:rPr lang="ru-RU" sz="2800" dirty="0" err="1">
                <a:ln>
                  <a:solidFill>
                    <a:schemeClr val="bg1">
                      <a:lumMod val="75000"/>
                      <a:lumOff val="25000"/>
                      <a:alpha val="10000"/>
                    </a:schemeClr>
                  </a:solidFill>
                </a:ln>
                <a:effectLst>
                  <a:outerShdw blurRad="9525" dist="25400" dir="14640000" algn="tl" rotWithShape="0">
                    <a:schemeClr val="bg1">
                      <a:alpha val="30000"/>
                    </a:schemeClr>
                  </a:outerShdw>
                </a:effectLst>
                <a:latin typeface="Comic Sans MS" panose="030F0702030302020204" pitchFamily="66" charset="0"/>
              </a:rPr>
              <a:t>ным</a:t>
            </a:r>
            <a:r>
              <a:rPr lang="ru-RU" sz="2800" dirty="0">
                <a:ln>
                  <a:solidFill>
                    <a:schemeClr val="bg1">
                      <a:lumMod val="75000"/>
                      <a:lumOff val="25000"/>
                      <a:alpha val="10000"/>
                    </a:schemeClr>
                  </a:solidFill>
                </a:ln>
                <a:effectLst>
                  <a:outerShdw blurRad="9525" dist="25400" dir="14640000" algn="tl" rotWithShape="0">
                    <a:schemeClr val="bg1">
                      <a:alpha val="30000"/>
                    </a:schemeClr>
                  </a:outerShdw>
                </a:effectLst>
                <a:latin typeface="Comic Sans MS" panose="030F0702030302020204" pitchFamily="66" charset="0"/>
              </a:rPr>
              <a:t> и получили </a:t>
            </a:r>
          </a:p>
          <a:p>
            <a:r>
              <a:rPr lang="ru-RU" sz="2800" dirty="0">
                <a:ln>
                  <a:solidFill>
                    <a:schemeClr val="bg1">
                      <a:lumMod val="75000"/>
                      <a:lumOff val="25000"/>
                      <a:alpha val="10000"/>
                    </a:schemeClr>
                  </a:solidFill>
                </a:ln>
                <a:effectLst>
                  <a:outerShdw blurRad="9525" dist="25400" dir="14640000" algn="tl" rotWithShape="0">
                    <a:schemeClr val="bg1">
                      <a:alpha val="30000"/>
                    </a:schemeClr>
                  </a:outerShdw>
                </a:effectLst>
                <a:latin typeface="Comic Sans MS" panose="030F0702030302020204" pitchFamily="66" charset="0"/>
              </a:rPr>
              <a:t> 600г  15%-</a:t>
            </a:r>
            <a:r>
              <a:rPr lang="ru-RU" sz="2800" dirty="0" err="1">
                <a:ln>
                  <a:solidFill>
                    <a:schemeClr val="bg1">
                      <a:lumMod val="75000"/>
                      <a:lumOff val="25000"/>
                      <a:alpha val="10000"/>
                    </a:schemeClr>
                  </a:solidFill>
                </a:ln>
                <a:effectLst>
                  <a:outerShdw blurRad="9525" dist="25400" dir="14640000" algn="tl" rotWithShape="0">
                    <a:schemeClr val="bg1">
                      <a:alpha val="30000"/>
                    </a:schemeClr>
                  </a:outerShdw>
                </a:effectLst>
                <a:latin typeface="Comic Sans MS" panose="030F0702030302020204" pitchFamily="66" charset="0"/>
              </a:rPr>
              <a:t>ного</a:t>
            </a:r>
            <a:r>
              <a:rPr lang="ru-RU" sz="2800" dirty="0">
                <a:ln>
                  <a:solidFill>
                    <a:schemeClr val="bg1">
                      <a:lumMod val="75000"/>
                      <a:lumOff val="25000"/>
                      <a:alpha val="10000"/>
                    </a:schemeClr>
                  </a:solidFill>
                </a:ln>
                <a:effectLst>
                  <a:outerShdw blurRad="9525" dist="25400" dir="14640000" algn="tl" rotWithShape="0">
                    <a:schemeClr val="bg1">
                      <a:alpha val="30000"/>
                    </a:schemeClr>
                  </a:outerShdw>
                </a:effectLst>
                <a:latin typeface="Comic Sans MS" panose="030F0702030302020204" pitchFamily="66" charset="0"/>
              </a:rPr>
              <a:t> раствора.  Сколько граммов каждого раствора было взято?</a:t>
            </a:r>
          </a:p>
          <a:p>
            <a:endParaRPr lang="ru-RU" sz="2800" dirty="0">
              <a:ln>
                <a:solidFill>
                  <a:schemeClr val="bg1">
                    <a:lumMod val="75000"/>
                    <a:lumOff val="25000"/>
                    <a:alpha val="10000"/>
                  </a:schemeClr>
                </a:solidFill>
              </a:ln>
              <a:effectLst>
                <a:outerShdw blurRad="9525" dist="25400" dir="14640000" algn="tl" rotWithShape="0">
                  <a:schemeClr val="bg1">
                    <a:alpha val="30000"/>
                  </a:schemeClr>
                </a:outerShdw>
              </a:effectLst>
              <a:latin typeface="Comic Sans MS" panose="030F0702030302020204" pitchFamily="66" charset="0"/>
            </a:endParaRPr>
          </a:p>
          <a:p>
            <a:r>
              <a:rPr lang="ru-RU" sz="2800" dirty="0">
                <a:ln>
                  <a:solidFill>
                    <a:schemeClr val="bg1">
                      <a:lumMod val="75000"/>
                      <a:lumOff val="25000"/>
                      <a:alpha val="10000"/>
                    </a:schemeClr>
                  </a:solidFill>
                </a:ln>
                <a:effectLst>
                  <a:outerShdw blurRad="9525" dist="25400" dir="14640000" algn="tl" rotWithShape="0">
                    <a:schemeClr val="bg1">
                      <a:alpha val="30000"/>
                    </a:schemeClr>
                  </a:outerShdw>
                </a:effectLst>
                <a:latin typeface="Comic Sans MS" panose="030F0702030302020204" pitchFamily="66" charset="0"/>
              </a:rPr>
              <a:t>Задача 3. Из сосуда, доверху наполненного 97%-</a:t>
            </a:r>
            <a:r>
              <a:rPr lang="ru-RU" sz="2800" dirty="0" err="1">
                <a:ln>
                  <a:solidFill>
                    <a:schemeClr val="bg1">
                      <a:lumMod val="75000"/>
                      <a:lumOff val="25000"/>
                      <a:alpha val="10000"/>
                    </a:schemeClr>
                  </a:solidFill>
                </a:ln>
                <a:effectLst>
                  <a:outerShdw blurRad="9525" dist="25400" dir="14640000" algn="tl" rotWithShape="0">
                    <a:schemeClr val="bg1">
                      <a:alpha val="30000"/>
                    </a:schemeClr>
                  </a:outerShdw>
                </a:effectLst>
                <a:latin typeface="Comic Sans MS" panose="030F0702030302020204" pitchFamily="66" charset="0"/>
              </a:rPr>
              <a:t>ным</a:t>
            </a:r>
            <a:r>
              <a:rPr lang="ru-RU" sz="2800" dirty="0">
                <a:ln>
                  <a:solidFill>
                    <a:schemeClr val="bg1">
                      <a:lumMod val="75000"/>
                      <a:lumOff val="25000"/>
                      <a:alpha val="10000"/>
                    </a:schemeClr>
                  </a:solidFill>
                </a:ln>
                <a:effectLst>
                  <a:outerShdw blurRad="9525" dist="25400" dir="14640000" algn="tl" rotWithShape="0">
                    <a:schemeClr val="bg1">
                      <a:alpha val="30000"/>
                    </a:schemeClr>
                  </a:outerShdw>
                </a:effectLst>
                <a:latin typeface="Comic Sans MS" panose="030F0702030302020204" pitchFamily="66" charset="0"/>
              </a:rPr>
              <a:t> раствором  кислоты, отлили 2л жидкости и долили 2л 45%-</a:t>
            </a:r>
            <a:r>
              <a:rPr lang="ru-RU" sz="2800" dirty="0" err="1">
                <a:ln>
                  <a:solidFill>
                    <a:schemeClr val="bg1">
                      <a:lumMod val="75000"/>
                      <a:lumOff val="25000"/>
                      <a:alpha val="10000"/>
                    </a:schemeClr>
                  </a:solidFill>
                </a:ln>
                <a:effectLst>
                  <a:outerShdw blurRad="9525" dist="25400" dir="14640000" algn="tl" rotWithShape="0">
                    <a:schemeClr val="bg1">
                      <a:alpha val="30000"/>
                    </a:schemeClr>
                  </a:outerShdw>
                </a:effectLst>
                <a:latin typeface="Comic Sans MS" panose="030F0702030302020204" pitchFamily="66" charset="0"/>
              </a:rPr>
              <a:t>ного</a:t>
            </a:r>
            <a:r>
              <a:rPr lang="ru-RU" sz="2800" dirty="0">
                <a:ln>
                  <a:solidFill>
                    <a:schemeClr val="bg1">
                      <a:lumMod val="75000"/>
                      <a:lumOff val="25000"/>
                      <a:alpha val="10000"/>
                    </a:schemeClr>
                  </a:solidFill>
                </a:ln>
                <a:effectLst>
                  <a:outerShdw blurRad="9525" dist="25400" dir="14640000" algn="tl" rotWithShape="0">
                    <a:schemeClr val="bg1">
                      <a:alpha val="30000"/>
                    </a:schemeClr>
                  </a:outerShdw>
                </a:effectLst>
                <a:latin typeface="Comic Sans MS" panose="030F0702030302020204" pitchFamily="66" charset="0"/>
              </a:rPr>
              <a:t> раствора той же кислоты. После этого в сосуде получился  81%-</a:t>
            </a:r>
            <a:r>
              <a:rPr lang="ru-RU" sz="2800" dirty="0" err="1">
                <a:ln>
                  <a:solidFill>
                    <a:schemeClr val="bg1">
                      <a:lumMod val="75000"/>
                      <a:lumOff val="25000"/>
                      <a:alpha val="10000"/>
                    </a:schemeClr>
                  </a:solidFill>
                </a:ln>
                <a:effectLst>
                  <a:outerShdw blurRad="9525" dist="25400" dir="14640000" algn="tl" rotWithShape="0">
                    <a:schemeClr val="bg1">
                      <a:alpha val="30000"/>
                    </a:schemeClr>
                  </a:outerShdw>
                </a:effectLst>
                <a:latin typeface="Comic Sans MS" panose="030F0702030302020204" pitchFamily="66" charset="0"/>
              </a:rPr>
              <a:t>ный</a:t>
            </a:r>
            <a:r>
              <a:rPr lang="ru-RU" sz="2800" dirty="0">
                <a:ln>
                  <a:solidFill>
                    <a:schemeClr val="bg1">
                      <a:lumMod val="75000"/>
                      <a:lumOff val="25000"/>
                      <a:alpha val="10000"/>
                    </a:schemeClr>
                  </a:solidFill>
                </a:ln>
                <a:effectLst>
                  <a:outerShdw blurRad="9525" dist="25400" dir="14640000" algn="tl" rotWithShape="0">
                    <a:schemeClr val="bg1">
                      <a:alpha val="30000"/>
                    </a:schemeClr>
                  </a:outerShdw>
                </a:effectLst>
                <a:latin typeface="Comic Sans MS" panose="030F0702030302020204" pitchFamily="66" charset="0"/>
              </a:rPr>
              <a:t> раствор кислоты. Сколько литров вмещает сосуд?</a:t>
            </a:r>
          </a:p>
        </p:txBody>
      </p:sp>
    </p:spTree>
    <p:extLst>
      <p:ext uri="{BB962C8B-B14F-4D97-AF65-F5344CB8AC3E}">
        <p14:creationId xmlns:p14="http://schemas.microsoft.com/office/powerpoint/2010/main" val="11973690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0" y="2493813"/>
            <a:ext cx="121920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dirty="0">
                <a:latin typeface="Comic Sans MS" panose="030F0702030302020204" pitchFamily="66" charset="0"/>
              </a:rPr>
              <a:t>Самая низкая оценка, </a:t>
            </a:r>
          </a:p>
          <a:p>
            <a:pPr algn="ctr"/>
            <a:r>
              <a:rPr lang="ru-RU" sz="5400" dirty="0">
                <a:latin typeface="Comic Sans MS" panose="030F0702030302020204" pitchFamily="66" charset="0"/>
              </a:rPr>
              <a:t>но её редко ставят…</a:t>
            </a:r>
          </a:p>
        </p:txBody>
      </p:sp>
    </p:spTree>
    <p:extLst>
      <p:ext uri="{BB962C8B-B14F-4D97-AF65-F5344CB8AC3E}">
        <p14:creationId xmlns:p14="http://schemas.microsoft.com/office/powerpoint/2010/main" val="37715619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3" name="Таблица 2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373777752"/>
                  </p:ext>
                </p:extLst>
              </p:nvPr>
            </p:nvGraphicFramePr>
            <p:xfrm>
              <a:off x="895351" y="380999"/>
              <a:ext cx="10467974" cy="5857875"/>
            </p:xfrm>
            <a:graphic>
              <a:graphicData uri="http://schemas.openxmlformats.org/drawingml/2006/table">
                <a:tbl>
                  <a:tblPr firstRow="1" firstCol="1" bandRow="1">
                    <a:tableStyleId>{5C22544A-7EE6-4342-B048-85BDC9FD1C3A}</a:tableStyleId>
                  </a:tblPr>
                  <a:tblGrid>
                    <a:gridCol w="1887865"/>
                    <a:gridCol w="1734823"/>
                    <a:gridCol w="1711868"/>
                    <a:gridCol w="1711868"/>
                    <a:gridCol w="1710775"/>
                    <a:gridCol w="1710775"/>
                  </a:tblGrid>
                  <a:tr h="750630">
                    <a:tc gridSpan="6"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2400" dirty="0">
                              <a:effectLst/>
                            </a:rPr>
                            <a:t>Задача 1</a:t>
                          </a:r>
                          <a:endParaRPr lang="ru-RU" sz="16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noFill/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</a:tr>
                  <a:tr h="563157">
                    <a:tc rowSpan="2"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2000" dirty="0">
                              <a:effectLst/>
                            </a:rPr>
                            <a:t>ЦЕЛОЕ</a:t>
                          </a:r>
                          <a:endParaRPr lang="ru-RU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800" b="1" dirty="0">
                              <a:solidFill>
                                <a:schemeClr val="tx1"/>
                              </a:solidFill>
                              <a:effectLst/>
                            </a:rPr>
                            <a:t>название</a:t>
                          </a:r>
                          <a:endParaRPr lang="ru-RU" sz="1600" b="1" dirty="0">
                            <a:solidFill>
                              <a:schemeClr val="tx1"/>
                            </a:solidFill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noFill/>
                      </a:tcPr>
                    </a:tc>
                    <a:tc gridSpan="2"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800" b="1">
                              <a:solidFill>
                                <a:schemeClr val="tx1"/>
                              </a:solidFill>
                              <a:effectLst/>
                            </a:rPr>
                            <a:t>абрикосы</a:t>
                          </a:r>
                          <a:endParaRPr lang="ru-RU" sz="1600" b="1">
                            <a:solidFill>
                              <a:schemeClr val="tx1"/>
                            </a:solidFill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noFill/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tc gridSpan="2"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800" b="1">
                              <a:solidFill>
                                <a:schemeClr val="tx1"/>
                              </a:solidFill>
                              <a:effectLst/>
                            </a:rPr>
                            <a:t>курага</a:t>
                          </a:r>
                          <a:endParaRPr lang="ru-RU" sz="1600" b="1">
                            <a:solidFill>
                              <a:schemeClr val="tx1"/>
                            </a:solidFill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noFill/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</a:tr>
                  <a:tr h="563157">
                    <a:tc v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800" b="1" dirty="0">
                              <a:solidFill>
                                <a:schemeClr val="tx1"/>
                              </a:solidFill>
                              <a:effectLst/>
                            </a:rPr>
                            <a:t>количество</a:t>
                          </a:r>
                          <a:endParaRPr lang="ru-RU" sz="1600" b="1" dirty="0">
                            <a:solidFill>
                              <a:schemeClr val="tx1"/>
                            </a:solidFill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noFill/>
                      </a:tcPr>
                    </a:tc>
                    <a:tc gridSpan="2"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800" b="1">
                              <a:solidFill>
                                <a:schemeClr val="tx1"/>
                              </a:solidFill>
                              <a:effectLst/>
                            </a:rPr>
                            <a:t>40 кг</a:t>
                          </a:r>
                          <a:endParaRPr lang="ru-RU" sz="1600" b="1">
                            <a:solidFill>
                              <a:schemeClr val="tx1"/>
                            </a:solidFill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noFill/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tc gridSpan="2"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800" b="1">
                              <a:solidFill>
                                <a:schemeClr val="tx1"/>
                              </a:solidFill>
                              <a:effectLst/>
                            </a:rPr>
                            <a:t>Х кг</a:t>
                          </a:r>
                          <a:endParaRPr lang="ru-RU" sz="1600" b="1">
                            <a:solidFill>
                              <a:schemeClr val="tx1"/>
                            </a:solidFill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noFill/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</a:tr>
                  <a:tr h="563157">
                    <a:tc rowSpan="3"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2000" dirty="0">
                              <a:effectLst/>
                            </a:rPr>
                            <a:t>ЧАСТЬ</a:t>
                          </a:r>
                          <a:endParaRPr lang="ru-RU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800" b="1" dirty="0">
                              <a:solidFill>
                                <a:schemeClr val="tx1"/>
                              </a:solidFill>
                              <a:effectLst/>
                            </a:rPr>
                            <a:t>название</a:t>
                          </a:r>
                          <a:endParaRPr lang="ru-RU" sz="1600" b="1" dirty="0">
                            <a:solidFill>
                              <a:schemeClr val="tx1"/>
                            </a:solidFill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800" b="1" dirty="0">
                              <a:solidFill>
                                <a:schemeClr val="tx1"/>
                              </a:solidFill>
                              <a:effectLst/>
                            </a:rPr>
                            <a:t>вода</a:t>
                          </a:r>
                          <a:endParaRPr lang="ru-RU" sz="1600" b="1" dirty="0">
                            <a:solidFill>
                              <a:schemeClr val="tx1"/>
                            </a:solidFill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800" b="1" dirty="0">
                              <a:solidFill>
                                <a:schemeClr val="tx1"/>
                              </a:solidFill>
                              <a:effectLst/>
                            </a:rPr>
                            <a:t>Сух. вещ-во</a:t>
                          </a:r>
                          <a:endParaRPr lang="ru-RU" sz="1600" b="1" dirty="0">
                            <a:solidFill>
                              <a:schemeClr val="tx1"/>
                            </a:solidFill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800" b="1">
                              <a:solidFill>
                                <a:schemeClr val="tx1"/>
                              </a:solidFill>
                              <a:effectLst/>
                            </a:rPr>
                            <a:t>вода</a:t>
                          </a:r>
                          <a:endParaRPr lang="ru-RU" sz="1600" b="1">
                            <a:solidFill>
                              <a:schemeClr val="tx1"/>
                            </a:solidFill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800" b="1" dirty="0">
                              <a:solidFill>
                                <a:schemeClr val="tx1"/>
                              </a:solidFill>
                              <a:effectLst/>
                            </a:rPr>
                            <a:t>Сух. вещ-во</a:t>
                          </a:r>
                          <a:endParaRPr lang="ru-RU" sz="1600" b="1" dirty="0">
                            <a:solidFill>
                              <a:schemeClr val="tx1"/>
                            </a:solidFill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noFill/>
                      </a:tcPr>
                    </a:tc>
                  </a:tr>
                  <a:tr h="563519">
                    <a:tc v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800" b="1" dirty="0">
                              <a:solidFill>
                                <a:schemeClr val="tx1"/>
                              </a:solidFill>
                              <a:effectLst/>
                            </a:rPr>
                            <a:t>%</a:t>
                          </a:r>
                          <a:endParaRPr lang="ru-RU" sz="1600" b="1" dirty="0">
                            <a:solidFill>
                              <a:schemeClr val="tx1"/>
                            </a:solidFill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800" b="1" dirty="0">
                              <a:solidFill>
                                <a:schemeClr val="tx1"/>
                              </a:solidFill>
                              <a:effectLst/>
                            </a:rPr>
                            <a:t>82%</a:t>
                          </a:r>
                          <a:endParaRPr lang="ru-RU" sz="1600" b="1" dirty="0">
                            <a:solidFill>
                              <a:schemeClr val="tx1"/>
                            </a:solidFill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800" b="1" dirty="0">
                              <a:solidFill>
                                <a:schemeClr val="tx1"/>
                              </a:solidFill>
                              <a:effectLst/>
                            </a:rPr>
                            <a:t>18%</a:t>
                          </a:r>
                          <a:endParaRPr lang="ru-RU" sz="1600" b="1" dirty="0">
                            <a:solidFill>
                              <a:schemeClr val="tx1"/>
                            </a:solidFill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800" b="1" dirty="0">
                              <a:solidFill>
                                <a:schemeClr val="tx1"/>
                              </a:solidFill>
                              <a:effectLst/>
                            </a:rPr>
                            <a:t>20%</a:t>
                          </a:r>
                          <a:endParaRPr lang="ru-RU" sz="1600" b="1" dirty="0">
                            <a:solidFill>
                              <a:schemeClr val="tx1"/>
                            </a:solidFill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800" b="1" dirty="0">
                              <a:solidFill>
                                <a:schemeClr val="tx1"/>
                              </a:solidFill>
                              <a:effectLst/>
                            </a:rPr>
                            <a:t>80%</a:t>
                          </a:r>
                          <a:endParaRPr lang="ru-RU" sz="1600" b="1" dirty="0">
                            <a:solidFill>
                              <a:schemeClr val="tx1"/>
                            </a:solidFill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noFill/>
                      </a:tcPr>
                    </a:tc>
                  </a:tr>
                  <a:tr h="563519">
                    <a:tc v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800" b="1" dirty="0">
                              <a:solidFill>
                                <a:schemeClr val="tx1"/>
                              </a:solidFill>
                              <a:effectLst/>
                            </a:rPr>
                            <a:t>количество</a:t>
                          </a:r>
                          <a:endParaRPr lang="ru-RU" sz="1600" b="1" dirty="0">
                            <a:solidFill>
                              <a:schemeClr val="tx1"/>
                            </a:solidFill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800" b="1">
                              <a:solidFill>
                                <a:schemeClr val="tx1"/>
                              </a:solidFill>
                              <a:effectLst/>
                            </a:rPr>
                            <a:t> </a:t>
                          </a:r>
                          <a:endParaRPr lang="ru-RU" sz="1600" b="1">
                            <a:solidFill>
                              <a:schemeClr val="tx1"/>
                            </a:solidFill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800" b="1" smtClean="0">
                              <a:solidFill>
                                <a:schemeClr val="tx1"/>
                              </a:solidFill>
                              <a:effectLst/>
                            </a:rPr>
                            <a:t>0,18</a:t>
                          </a:r>
                          <a14:m>
                            <m:oMath xmlns:m="http://schemas.openxmlformats.org/officeDocument/2006/math">
                              <m:r>
                                <a:rPr lang="ru-RU" sz="1800" b="1">
                                  <a:solidFill>
                                    <a:schemeClr val="tx1"/>
                                  </a:solidFill>
                                  <a:effectLst/>
                                  <a:latin typeface="Cambria Math"/>
                                </a:rPr>
                                <m:t> ∙</m:t>
                              </m:r>
                            </m:oMath>
                          </a14:m>
                          <a:r>
                            <a:rPr lang="ru-RU" sz="1800" b="1">
                              <a:solidFill>
                                <a:schemeClr val="tx1"/>
                              </a:solidFill>
                              <a:effectLst/>
                            </a:rPr>
                            <a:t> 40</a:t>
                          </a:r>
                          <a:endParaRPr lang="ru-RU" sz="1600" b="1">
                            <a:solidFill>
                              <a:schemeClr val="tx1"/>
                            </a:solidFill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800" b="1" dirty="0">
                              <a:solidFill>
                                <a:schemeClr val="tx1"/>
                              </a:solidFill>
                              <a:effectLst/>
                            </a:rPr>
                            <a:t> </a:t>
                          </a:r>
                          <a:endParaRPr lang="ru-RU" sz="1600" b="1" dirty="0">
                            <a:solidFill>
                              <a:schemeClr val="tx1"/>
                            </a:solidFill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800" b="1" dirty="0" smtClean="0">
                              <a:solidFill>
                                <a:schemeClr val="tx1"/>
                              </a:solidFill>
                              <a:effectLst/>
                            </a:rPr>
                            <a:t>0,8 </a:t>
                          </a:r>
                          <a14:m>
                            <m:oMath xmlns:m="http://schemas.openxmlformats.org/officeDocument/2006/math">
                              <m:r>
                                <a:rPr lang="ru-RU" sz="1800" b="1">
                                  <a:solidFill>
                                    <a:schemeClr val="tx1"/>
                                  </a:solidFill>
                                  <a:effectLst/>
                                  <a:latin typeface="Cambria Math"/>
                                </a:rPr>
                                <m:t>∙</m:t>
                              </m:r>
                            </m:oMath>
                          </a14:m>
                          <a:r>
                            <a:rPr lang="ru-RU" sz="1800" b="1" dirty="0">
                              <a:solidFill>
                                <a:schemeClr val="tx1"/>
                              </a:solidFill>
                              <a:effectLst/>
                            </a:rPr>
                            <a:t> х</a:t>
                          </a:r>
                          <a:endParaRPr lang="ru-RU" sz="1600" b="1" dirty="0">
                            <a:solidFill>
                              <a:schemeClr val="tx1"/>
                            </a:solidFill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noFill/>
                      </a:tcPr>
                    </a:tc>
                  </a:tr>
                  <a:tr h="563337">
                    <a:tc gridSpan="6"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800" b="1" dirty="0">
                              <a:solidFill>
                                <a:schemeClr val="tx1"/>
                              </a:solidFill>
                              <a:effectLst/>
                            </a:rPr>
                            <a:t> </a:t>
                          </a:r>
                          <a:endParaRPr lang="ru-RU" sz="1600" b="1" dirty="0">
                            <a:solidFill>
                              <a:schemeClr val="tx1"/>
                            </a:solidFill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noFill/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</a:tr>
                  <a:tr h="1164242"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600" dirty="0">
                              <a:effectLst/>
                            </a:rPr>
                            <a:t>Получившееся уравнение</a:t>
                          </a:r>
                          <a:endParaRPr lang="ru-RU" sz="1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noFill/>
                      </a:tcPr>
                    </a:tc>
                    <a:tc gridSpan="5"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800" b="1" dirty="0" smtClean="0">
                              <a:solidFill>
                                <a:schemeClr val="tx1"/>
                              </a:solidFill>
                              <a:effectLst/>
                            </a:rPr>
                            <a:t>0,8 </a:t>
                          </a:r>
                          <a14:m>
                            <m:oMath xmlns:m="http://schemas.openxmlformats.org/officeDocument/2006/math">
                              <m:r>
                                <a:rPr lang="ru-RU" sz="1800" b="1">
                                  <a:solidFill>
                                    <a:schemeClr val="tx1"/>
                                  </a:solidFill>
                                  <a:effectLst/>
                                  <a:latin typeface="Cambria Math"/>
                                </a:rPr>
                                <m:t>∙</m:t>
                              </m:r>
                            </m:oMath>
                          </a14:m>
                          <a:r>
                            <a:rPr lang="ru-RU" sz="1800" b="1" dirty="0">
                              <a:solidFill>
                                <a:schemeClr val="tx1"/>
                              </a:solidFill>
                              <a:effectLst/>
                            </a:rPr>
                            <a:t> х = 0,18</a:t>
                          </a:r>
                          <a14:m>
                            <m:oMath xmlns:m="http://schemas.openxmlformats.org/officeDocument/2006/math">
                              <m:r>
                                <a:rPr lang="ru-RU" sz="1800" b="1">
                                  <a:solidFill>
                                    <a:schemeClr val="tx1"/>
                                  </a:solidFill>
                                  <a:effectLst/>
                                  <a:latin typeface="Cambria Math"/>
                                </a:rPr>
                                <m:t> ∙</m:t>
                              </m:r>
                            </m:oMath>
                          </a14:m>
                          <a:r>
                            <a:rPr lang="ru-RU" sz="1800" b="1" dirty="0">
                              <a:solidFill>
                                <a:schemeClr val="tx1"/>
                              </a:solidFill>
                              <a:effectLst/>
                            </a:rPr>
                            <a:t> 40</a:t>
                          </a:r>
                          <a:endParaRPr lang="ru-RU" sz="1600" b="1" dirty="0">
                            <a:solidFill>
                              <a:schemeClr val="tx1"/>
                            </a:solidFill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noFill/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</a:tr>
                  <a:tr h="563157"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2000" dirty="0">
                              <a:effectLst/>
                            </a:rPr>
                            <a:t>Ответ</a:t>
                          </a:r>
                          <a:endParaRPr lang="ru-RU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noFill/>
                      </a:tcPr>
                    </a:tc>
                    <a:tc gridSpan="5"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800" b="1" dirty="0">
                              <a:solidFill>
                                <a:schemeClr val="tx1"/>
                              </a:solidFill>
                              <a:effectLst/>
                            </a:rPr>
                            <a:t>9 кг</a:t>
                          </a:r>
                          <a:endParaRPr lang="ru-RU" sz="1600" b="1" dirty="0">
                            <a:solidFill>
                              <a:schemeClr val="tx1"/>
                            </a:solidFill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noFill/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3" name="Таблица 2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373777752"/>
                  </p:ext>
                </p:extLst>
              </p:nvPr>
            </p:nvGraphicFramePr>
            <p:xfrm>
              <a:off x="895351" y="380999"/>
              <a:ext cx="10467974" cy="5857875"/>
            </p:xfrm>
            <a:graphic>
              <a:graphicData uri="http://schemas.openxmlformats.org/drawingml/2006/table">
                <a:tbl>
                  <a:tblPr firstRow="1" firstCol="1" bandRow="1">
                    <a:tableStyleId>{5C22544A-7EE6-4342-B048-85BDC9FD1C3A}</a:tableStyleId>
                  </a:tblPr>
                  <a:tblGrid>
                    <a:gridCol w="1887865"/>
                    <a:gridCol w="1734823"/>
                    <a:gridCol w="1711868"/>
                    <a:gridCol w="1711868"/>
                    <a:gridCol w="1710775"/>
                    <a:gridCol w="1710775"/>
                  </a:tblGrid>
                  <a:tr h="750630">
                    <a:tc gridSpan="6"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2400" dirty="0">
                              <a:effectLst/>
                            </a:rPr>
                            <a:t>Задача 1</a:t>
                          </a:r>
                          <a:endParaRPr lang="ru-RU" sz="16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noFill/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</a:tr>
                  <a:tr h="563157">
                    <a:tc rowSpan="2"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2000" dirty="0">
                              <a:effectLst/>
                            </a:rPr>
                            <a:t>ЦЕЛОЕ</a:t>
                          </a:r>
                          <a:endParaRPr lang="ru-RU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800" b="1" dirty="0">
                              <a:solidFill>
                                <a:schemeClr val="tx1"/>
                              </a:solidFill>
                              <a:effectLst/>
                            </a:rPr>
                            <a:t>название</a:t>
                          </a:r>
                          <a:endParaRPr lang="ru-RU" sz="1600" b="1" dirty="0">
                            <a:solidFill>
                              <a:schemeClr val="tx1"/>
                            </a:solidFill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noFill/>
                      </a:tcPr>
                    </a:tc>
                    <a:tc gridSpan="2"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800" b="1">
                              <a:solidFill>
                                <a:schemeClr val="tx1"/>
                              </a:solidFill>
                              <a:effectLst/>
                            </a:rPr>
                            <a:t>абрикосы</a:t>
                          </a:r>
                          <a:endParaRPr lang="ru-RU" sz="1600" b="1">
                            <a:solidFill>
                              <a:schemeClr val="tx1"/>
                            </a:solidFill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noFill/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tc gridSpan="2"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800" b="1">
                              <a:solidFill>
                                <a:schemeClr val="tx1"/>
                              </a:solidFill>
                              <a:effectLst/>
                            </a:rPr>
                            <a:t>курага</a:t>
                          </a:r>
                          <a:endParaRPr lang="ru-RU" sz="1600" b="1">
                            <a:solidFill>
                              <a:schemeClr val="tx1"/>
                            </a:solidFill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noFill/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</a:tr>
                  <a:tr h="563157">
                    <a:tc v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800" b="1" dirty="0">
                              <a:solidFill>
                                <a:schemeClr val="tx1"/>
                              </a:solidFill>
                              <a:effectLst/>
                            </a:rPr>
                            <a:t>количество</a:t>
                          </a:r>
                          <a:endParaRPr lang="ru-RU" sz="1600" b="1" dirty="0">
                            <a:solidFill>
                              <a:schemeClr val="tx1"/>
                            </a:solidFill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noFill/>
                      </a:tcPr>
                    </a:tc>
                    <a:tc gridSpan="2"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800" b="1">
                              <a:solidFill>
                                <a:schemeClr val="tx1"/>
                              </a:solidFill>
                              <a:effectLst/>
                            </a:rPr>
                            <a:t>40 кг</a:t>
                          </a:r>
                          <a:endParaRPr lang="ru-RU" sz="1600" b="1">
                            <a:solidFill>
                              <a:schemeClr val="tx1"/>
                            </a:solidFill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noFill/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tc gridSpan="2"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800" b="1">
                              <a:solidFill>
                                <a:schemeClr val="tx1"/>
                              </a:solidFill>
                              <a:effectLst/>
                            </a:rPr>
                            <a:t>Х кг</a:t>
                          </a:r>
                          <a:endParaRPr lang="ru-RU" sz="1600" b="1">
                            <a:solidFill>
                              <a:schemeClr val="tx1"/>
                            </a:solidFill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noFill/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</a:tr>
                  <a:tr h="563157">
                    <a:tc rowSpan="3"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2000" dirty="0">
                              <a:effectLst/>
                            </a:rPr>
                            <a:t>ЧАСТЬ</a:t>
                          </a:r>
                          <a:endParaRPr lang="ru-RU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800" b="1" dirty="0">
                              <a:solidFill>
                                <a:schemeClr val="tx1"/>
                              </a:solidFill>
                              <a:effectLst/>
                            </a:rPr>
                            <a:t>название</a:t>
                          </a:r>
                          <a:endParaRPr lang="ru-RU" sz="1600" b="1" dirty="0">
                            <a:solidFill>
                              <a:schemeClr val="tx1"/>
                            </a:solidFill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800" b="1" dirty="0">
                              <a:solidFill>
                                <a:schemeClr val="tx1"/>
                              </a:solidFill>
                              <a:effectLst/>
                            </a:rPr>
                            <a:t>вода</a:t>
                          </a:r>
                          <a:endParaRPr lang="ru-RU" sz="1600" b="1" dirty="0">
                            <a:solidFill>
                              <a:schemeClr val="tx1"/>
                            </a:solidFill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800" b="1" dirty="0">
                              <a:solidFill>
                                <a:schemeClr val="tx1"/>
                              </a:solidFill>
                              <a:effectLst/>
                            </a:rPr>
                            <a:t>Сух. вещ-во</a:t>
                          </a:r>
                          <a:endParaRPr lang="ru-RU" sz="1600" b="1" dirty="0">
                            <a:solidFill>
                              <a:schemeClr val="tx1"/>
                            </a:solidFill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800" b="1">
                              <a:solidFill>
                                <a:schemeClr val="tx1"/>
                              </a:solidFill>
                              <a:effectLst/>
                            </a:rPr>
                            <a:t>вода</a:t>
                          </a:r>
                          <a:endParaRPr lang="ru-RU" sz="1600" b="1">
                            <a:solidFill>
                              <a:schemeClr val="tx1"/>
                            </a:solidFill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800" b="1" dirty="0">
                              <a:solidFill>
                                <a:schemeClr val="tx1"/>
                              </a:solidFill>
                              <a:effectLst/>
                            </a:rPr>
                            <a:t>Сух. вещ-во</a:t>
                          </a:r>
                          <a:endParaRPr lang="ru-RU" sz="1600" b="1" dirty="0">
                            <a:solidFill>
                              <a:schemeClr val="tx1"/>
                            </a:solidFill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noFill/>
                      </a:tcPr>
                    </a:tc>
                  </a:tr>
                  <a:tr h="563519">
                    <a:tc v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800" b="1" dirty="0">
                              <a:solidFill>
                                <a:schemeClr val="tx1"/>
                              </a:solidFill>
                              <a:effectLst/>
                            </a:rPr>
                            <a:t>%</a:t>
                          </a:r>
                          <a:endParaRPr lang="ru-RU" sz="1600" b="1" dirty="0">
                            <a:solidFill>
                              <a:schemeClr val="tx1"/>
                            </a:solidFill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800" b="1" dirty="0">
                              <a:solidFill>
                                <a:schemeClr val="tx1"/>
                              </a:solidFill>
                              <a:effectLst/>
                            </a:rPr>
                            <a:t>82%</a:t>
                          </a:r>
                          <a:endParaRPr lang="ru-RU" sz="1600" b="1" dirty="0">
                            <a:solidFill>
                              <a:schemeClr val="tx1"/>
                            </a:solidFill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800" b="1" dirty="0">
                              <a:solidFill>
                                <a:schemeClr val="tx1"/>
                              </a:solidFill>
                              <a:effectLst/>
                            </a:rPr>
                            <a:t>18%</a:t>
                          </a:r>
                          <a:endParaRPr lang="ru-RU" sz="1600" b="1" dirty="0">
                            <a:solidFill>
                              <a:schemeClr val="tx1"/>
                            </a:solidFill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800" b="1" dirty="0">
                              <a:solidFill>
                                <a:schemeClr val="tx1"/>
                              </a:solidFill>
                              <a:effectLst/>
                            </a:rPr>
                            <a:t>20%</a:t>
                          </a:r>
                          <a:endParaRPr lang="ru-RU" sz="1600" b="1" dirty="0">
                            <a:solidFill>
                              <a:schemeClr val="tx1"/>
                            </a:solidFill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800" b="1" dirty="0">
                              <a:solidFill>
                                <a:schemeClr val="tx1"/>
                              </a:solidFill>
                              <a:effectLst/>
                            </a:rPr>
                            <a:t>80%</a:t>
                          </a:r>
                          <a:endParaRPr lang="ru-RU" sz="1600" b="1" dirty="0">
                            <a:solidFill>
                              <a:schemeClr val="tx1"/>
                            </a:solidFill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noFill/>
                      </a:tcPr>
                    </a:tc>
                  </a:tr>
                  <a:tr h="563519">
                    <a:tc v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800" b="1" dirty="0">
                              <a:solidFill>
                                <a:schemeClr val="tx1"/>
                              </a:solidFill>
                              <a:effectLst/>
                            </a:rPr>
                            <a:t>количество</a:t>
                          </a:r>
                          <a:endParaRPr lang="ru-RU" sz="1600" b="1" dirty="0">
                            <a:solidFill>
                              <a:schemeClr val="tx1"/>
                            </a:solidFill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800" b="1">
                              <a:solidFill>
                                <a:schemeClr val="tx1"/>
                              </a:solidFill>
                              <a:effectLst/>
                            </a:rPr>
                            <a:t> </a:t>
                          </a:r>
                          <a:endParaRPr lang="ru-RU" sz="1600" b="1">
                            <a:solidFill>
                              <a:schemeClr val="tx1"/>
                            </a:solidFill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marL="68580" marR="68580" marT="0" marB="0">
                        <a:blipFill rotWithShape="1">
                          <a:blip r:embed="rId2"/>
                          <a:stretch>
                            <a:fillRect l="-311744" t="-547826" r="-200000" b="-40978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800" b="1" dirty="0">
                              <a:solidFill>
                                <a:schemeClr val="tx1"/>
                              </a:solidFill>
                              <a:effectLst/>
                            </a:rPr>
                            <a:t> </a:t>
                          </a:r>
                          <a:endParaRPr lang="ru-RU" sz="1600" b="1" dirty="0">
                            <a:solidFill>
                              <a:schemeClr val="tx1"/>
                            </a:solidFill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marL="68580" marR="68580" marT="0" marB="0">
                        <a:blipFill rotWithShape="1">
                          <a:blip r:embed="rId2"/>
                          <a:stretch>
                            <a:fillRect l="-511388" t="-547826" r="-356" b="-409783"/>
                          </a:stretch>
                        </a:blipFill>
                      </a:tcPr>
                    </a:tc>
                  </a:tr>
                  <a:tr h="563337">
                    <a:tc gridSpan="6"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800" b="1" dirty="0">
                              <a:solidFill>
                                <a:schemeClr val="tx1"/>
                              </a:solidFill>
                              <a:effectLst/>
                            </a:rPr>
                            <a:t> </a:t>
                          </a:r>
                          <a:endParaRPr lang="ru-RU" sz="1600" b="1" dirty="0">
                            <a:solidFill>
                              <a:schemeClr val="tx1"/>
                            </a:solidFill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noFill/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</a:tr>
                  <a:tr h="1164242"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600" dirty="0">
                              <a:effectLst/>
                            </a:rPr>
                            <a:t>Получившееся уравнение</a:t>
                          </a:r>
                          <a:endParaRPr lang="ru-RU" sz="1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noFill/>
                      </a:tcPr>
                    </a:tc>
                    <a:tc gridSpan="5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marL="68580" marR="68580" marT="0" marB="0">
                        <a:blipFill rotWithShape="1">
                          <a:blip r:embed="rId2"/>
                          <a:stretch>
                            <a:fillRect l="-22104" t="-360733" r="-71" b="-48691"/>
                          </a:stretch>
                        </a:blip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</a:tr>
                  <a:tr h="563157"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2000" dirty="0">
                              <a:effectLst/>
                            </a:rPr>
                            <a:t>Ответ</a:t>
                          </a:r>
                          <a:endParaRPr lang="ru-RU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noFill/>
                      </a:tcPr>
                    </a:tc>
                    <a:tc gridSpan="5"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800" b="1" dirty="0">
                              <a:solidFill>
                                <a:schemeClr val="tx1"/>
                              </a:solidFill>
                              <a:effectLst/>
                            </a:rPr>
                            <a:t>9 кг</a:t>
                          </a:r>
                          <a:endParaRPr lang="ru-RU" sz="1600" b="1" dirty="0">
                            <a:solidFill>
                              <a:schemeClr val="tx1"/>
                            </a:solidFill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noFill/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4096484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2" name="Таблица 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999767906"/>
                  </p:ext>
                </p:extLst>
              </p:nvPr>
            </p:nvGraphicFramePr>
            <p:xfrm>
              <a:off x="1247776" y="390526"/>
              <a:ext cx="9645650" cy="6103405"/>
            </p:xfrm>
            <a:graphic>
              <a:graphicData uri="http://schemas.openxmlformats.org/drawingml/2006/table">
                <a:tbl>
                  <a:tblPr firstRow="1" firstCol="1" bandRow="1">
                    <a:tableStyleId>{5C22544A-7EE6-4342-B048-85BDC9FD1C3A}</a:tableStyleId>
                  </a:tblPr>
                  <a:tblGrid>
                    <a:gridCol w="1457602"/>
                    <a:gridCol w="1024876"/>
                    <a:gridCol w="836772"/>
                    <a:gridCol w="836772"/>
                    <a:gridCol w="1044627"/>
                    <a:gridCol w="1814905"/>
                    <a:gridCol w="1315048"/>
                    <a:gridCol w="1315048"/>
                  </a:tblGrid>
                  <a:tr h="578758">
                    <a:tc gridSpan="8"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2400" dirty="0">
                              <a:effectLst/>
                            </a:rPr>
                            <a:t>Задача 2</a:t>
                          </a:r>
                          <a:endParaRPr lang="ru-RU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noFill/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</a:tr>
                  <a:tr h="434209">
                    <a:tc rowSpan="2"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2000" dirty="0">
                              <a:effectLst/>
                            </a:rPr>
                            <a:t>ЦЕЛОЕ</a:t>
                          </a:r>
                          <a:endParaRPr lang="ru-RU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800" dirty="0">
                              <a:solidFill>
                                <a:schemeClr val="tx1"/>
                              </a:solidFill>
                              <a:effectLst/>
                            </a:rPr>
                            <a:t>название</a:t>
                          </a:r>
                          <a:endParaRPr lang="ru-RU" sz="1800" dirty="0">
                            <a:solidFill>
                              <a:schemeClr val="tx1"/>
                            </a:solidFill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noFill/>
                      </a:tcPr>
                    </a:tc>
                    <a:tc gridSpan="2"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800">
                              <a:solidFill>
                                <a:schemeClr val="tx1"/>
                              </a:solidFill>
                              <a:effectLst/>
                            </a:rPr>
                            <a:t>Первый раствор</a:t>
                          </a:r>
                          <a:endParaRPr lang="ru-RU" sz="1800">
                            <a:solidFill>
                              <a:schemeClr val="tx1"/>
                            </a:solidFill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noFill/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tc gridSpan="2"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800">
                              <a:solidFill>
                                <a:schemeClr val="tx1"/>
                              </a:solidFill>
                              <a:effectLst/>
                            </a:rPr>
                            <a:t>Второй раствор</a:t>
                          </a:r>
                          <a:endParaRPr lang="ru-RU" sz="1800">
                            <a:solidFill>
                              <a:schemeClr val="tx1"/>
                            </a:solidFill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noFill/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tc gridSpan="2"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800">
                              <a:solidFill>
                                <a:schemeClr val="tx1"/>
                              </a:solidFill>
                              <a:effectLst/>
                            </a:rPr>
                            <a:t>Новый раствор</a:t>
                          </a:r>
                          <a:endParaRPr lang="ru-RU" sz="1800">
                            <a:solidFill>
                              <a:schemeClr val="tx1"/>
                            </a:solidFill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noFill/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</a:tr>
                  <a:tr h="897666">
                    <a:tc v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800" dirty="0">
                              <a:solidFill>
                                <a:schemeClr val="tx1"/>
                              </a:solidFill>
                              <a:effectLst/>
                            </a:rPr>
                            <a:t>количество</a:t>
                          </a:r>
                          <a:endParaRPr lang="ru-RU" sz="1800" dirty="0">
                            <a:solidFill>
                              <a:schemeClr val="tx1"/>
                            </a:solidFill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noFill/>
                      </a:tcPr>
                    </a:tc>
                    <a:tc gridSpan="2"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800" dirty="0">
                              <a:solidFill>
                                <a:schemeClr val="tx1"/>
                              </a:solidFill>
                              <a:effectLst/>
                            </a:rPr>
                            <a:t>х </a:t>
                          </a:r>
                          <a:endParaRPr lang="ru-RU" sz="1800" dirty="0">
                            <a:solidFill>
                              <a:schemeClr val="tx1"/>
                            </a:solidFill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noFill/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tc gridSpan="2"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800">
                              <a:solidFill>
                                <a:schemeClr val="tx1"/>
                              </a:solidFill>
                              <a:effectLst/>
                            </a:rPr>
                            <a:t>600 - х </a:t>
                          </a:r>
                          <a:endParaRPr lang="ru-RU" sz="1800">
                            <a:solidFill>
                              <a:schemeClr val="tx1"/>
                            </a:solidFill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noFill/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tc gridSpan="2"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800">
                              <a:solidFill>
                                <a:schemeClr val="tx1"/>
                              </a:solidFill>
                              <a:effectLst/>
                            </a:rPr>
                            <a:t>600</a:t>
                          </a:r>
                          <a:endParaRPr lang="ru-RU" sz="1800">
                            <a:solidFill>
                              <a:schemeClr val="tx1"/>
                            </a:solidFill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noFill/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</a:tr>
                  <a:tr h="897666">
                    <a:tc rowSpan="3"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2000" dirty="0">
                              <a:effectLst/>
                            </a:rPr>
                            <a:t>ЧАСТЬ</a:t>
                          </a:r>
                          <a:endParaRPr lang="ru-RU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800" dirty="0">
                              <a:solidFill>
                                <a:schemeClr val="tx1"/>
                              </a:solidFill>
                              <a:effectLst/>
                            </a:rPr>
                            <a:t>название</a:t>
                          </a:r>
                          <a:endParaRPr lang="ru-RU" sz="1800" dirty="0">
                            <a:solidFill>
                              <a:schemeClr val="tx1"/>
                            </a:solidFill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800" dirty="0">
                              <a:solidFill>
                                <a:schemeClr val="tx1"/>
                              </a:solidFill>
                              <a:effectLst/>
                            </a:rPr>
                            <a:t>вода</a:t>
                          </a:r>
                          <a:endParaRPr lang="ru-RU" sz="1800" dirty="0">
                            <a:solidFill>
                              <a:schemeClr val="tx1"/>
                            </a:solidFill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800" dirty="0">
                              <a:solidFill>
                                <a:schemeClr val="tx1"/>
                              </a:solidFill>
                              <a:effectLst/>
                            </a:rPr>
                            <a:t>Сух. вещ-во</a:t>
                          </a:r>
                          <a:endParaRPr lang="ru-RU" sz="1800" dirty="0">
                            <a:solidFill>
                              <a:schemeClr val="tx1"/>
                            </a:solidFill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800">
                              <a:solidFill>
                                <a:schemeClr val="tx1"/>
                              </a:solidFill>
                              <a:effectLst/>
                            </a:rPr>
                            <a:t>вода</a:t>
                          </a:r>
                          <a:endParaRPr lang="ru-RU" sz="1800">
                            <a:solidFill>
                              <a:schemeClr val="tx1"/>
                            </a:solidFill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800">
                              <a:solidFill>
                                <a:schemeClr val="tx1"/>
                              </a:solidFill>
                              <a:effectLst/>
                            </a:rPr>
                            <a:t>Сух. вещ-во</a:t>
                          </a:r>
                          <a:endParaRPr lang="ru-RU" sz="1800">
                            <a:solidFill>
                              <a:schemeClr val="tx1"/>
                            </a:solidFill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800">
                              <a:solidFill>
                                <a:schemeClr val="tx1"/>
                              </a:solidFill>
                              <a:effectLst/>
                            </a:rPr>
                            <a:t>вода</a:t>
                          </a:r>
                          <a:endParaRPr lang="ru-RU" sz="1800">
                            <a:solidFill>
                              <a:schemeClr val="tx1"/>
                            </a:solidFill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800">
                              <a:solidFill>
                                <a:schemeClr val="tx1"/>
                              </a:solidFill>
                              <a:effectLst/>
                            </a:rPr>
                            <a:t>Сух. вещ-во</a:t>
                          </a:r>
                          <a:endParaRPr lang="ru-RU" sz="1800">
                            <a:solidFill>
                              <a:schemeClr val="tx1"/>
                            </a:solidFill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noFill/>
                      </a:tcPr>
                    </a:tc>
                  </a:tr>
                  <a:tr h="434489">
                    <a:tc v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800">
                              <a:solidFill>
                                <a:schemeClr val="tx1"/>
                              </a:solidFill>
                              <a:effectLst/>
                            </a:rPr>
                            <a:t>%</a:t>
                          </a:r>
                          <a:endParaRPr lang="ru-RU" sz="1800">
                            <a:solidFill>
                              <a:schemeClr val="tx1"/>
                            </a:solidFill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800" dirty="0">
                              <a:solidFill>
                                <a:schemeClr val="tx1"/>
                              </a:solidFill>
                              <a:effectLst/>
                            </a:rPr>
                            <a:t> </a:t>
                          </a:r>
                          <a:endParaRPr lang="ru-RU" sz="1800" dirty="0">
                            <a:solidFill>
                              <a:schemeClr val="tx1"/>
                            </a:solidFill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800" dirty="0">
                              <a:solidFill>
                                <a:schemeClr val="tx1"/>
                              </a:solidFill>
                              <a:effectLst/>
                            </a:rPr>
                            <a:t>30%</a:t>
                          </a:r>
                          <a:endParaRPr lang="ru-RU" sz="1800" dirty="0">
                            <a:solidFill>
                              <a:schemeClr val="tx1"/>
                            </a:solidFill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800" dirty="0">
                              <a:solidFill>
                                <a:schemeClr val="tx1"/>
                              </a:solidFill>
                              <a:effectLst/>
                            </a:rPr>
                            <a:t> </a:t>
                          </a:r>
                          <a:endParaRPr lang="ru-RU" sz="1800" dirty="0">
                            <a:solidFill>
                              <a:schemeClr val="tx1"/>
                            </a:solidFill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800">
                              <a:solidFill>
                                <a:schemeClr val="tx1"/>
                              </a:solidFill>
                              <a:effectLst/>
                            </a:rPr>
                            <a:t>80%</a:t>
                          </a:r>
                          <a:endParaRPr lang="ru-RU" sz="1800">
                            <a:solidFill>
                              <a:schemeClr val="tx1"/>
                            </a:solidFill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800">
                              <a:solidFill>
                                <a:schemeClr val="tx1"/>
                              </a:solidFill>
                              <a:effectLst/>
                            </a:rPr>
                            <a:t> </a:t>
                          </a:r>
                          <a:endParaRPr lang="ru-RU" sz="1800">
                            <a:solidFill>
                              <a:schemeClr val="tx1"/>
                            </a:solidFill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800">
                              <a:solidFill>
                                <a:schemeClr val="tx1"/>
                              </a:solidFill>
                              <a:effectLst/>
                            </a:rPr>
                            <a:t>15%</a:t>
                          </a:r>
                          <a:endParaRPr lang="ru-RU" sz="1800">
                            <a:solidFill>
                              <a:schemeClr val="tx1"/>
                            </a:solidFill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noFill/>
                      </a:tcPr>
                    </a:tc>
                  </a:tr>
                  <a:tr h="897666">
                    <a:tc v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800">
                              <a:solidFill>
                                <a:schemeClr val="tx1"/>
                              </a:solidFill>
                              <a:effectLst/>
                            </a:rPr>
                            <a:t>количество</a:t>
                          </a:r>
                          <a:endParaRPr lang="ru-RU" sz="1800">
                            <a:solidFill>
                              <a:schemeClr val="tx1"/>
                            </a:solidFill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800">
                              <a:solidFill>
                                <a:schemeClr val="tx1"/>
                              </a:solidFill>
                              <a:effectLst/>
                            </a:rPr>
                            <a:t> </a:t>
                          </a:r>
                          <a:endParaRPr lang="ru-RU" sz="1800">
                            <a:solidFill>
                              <a:schemeClr val="tx1"/>
                            </a:solidFill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800" dirty="0" smtClean="0">
                              <a:solidFill>
                                <a:schemeClr val="tx1"/>
                              </a:solidFill>
                              <a:effectLst/>
                            </a:rPr>
                            <a:t>0,3</a:t>
                          </a:r>
                          <a14:m>
                            <m:oMath xmlns:m="http://schemas.openxmlformats.org/officeDocument/2006/math">
                              <m:r>
                                <a:rPr lang="ru-RU" sz="1800">
                                  <a:solidFill>
                                    <a:schemeClr val="tx1"/>
                                  </a:solidFill>
                                  <a:effectLst/>
                                  <a:latin typeface="Cambria Math"/>
                                </a:rPr>
                                <m:t> ∙</m:t>
                              </m:r>
                            </m:oMath>
                          </a14:m>
                          <a:r>
                            <a:rPr lang="ru-RU" sz="1800" dirty="0">
                              <a:solidFill>
                                <a:schemeClr val="tx1"/>
                              </a:solidFill>
                              <a:effectLst/>
                            </a:rPr>
                            <a:t> х</a:t>
                          </a:r>
                          <a:endParaRPr lang="ru-RU" sz="1800" dirty="0">
                            <a:solidFill>
                              <a:schemeClr val="tx1"/>
                            </a:solidFill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800" dirty="0">
                              <a:solidFill>
                                <a:schemeClr val="tx1"/>
                              </a:solidFill>
                              <a:effectLst/>
                            </a:rPr>
                            <a:t> </a:t>
                          </a:r>
                          <a:endParaRPr lang="ru-RU" sz="1800" dirty="0">
                            <a:solidFill>
                              <a:schemeClr val="tx1"/>
                            </a:solidFill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800" dirty="0" smtClean="0">
                              <a:solidFill>
                                <a:schemeClr val="tx1"/>
                              </a:solidFill>
                              <a:effectLst/>
                            </a:rPr>
                            <a:t>0,1 </a:t>
                          </a:r>
                          <a14:m>
                            <m:oMath xmlns:m="http://schemas.openxmlformats.org/officeDocument/2006/math">
                              <m:r>
                                <a:rPr lang="ru-RU" sz="1800">
                                  <a:solidFill>
                                    <a:schemeClr val="tx1"/>
                                  </a:solidFill>
                                  <a:effectLst/>
                                  <a:latin typeface="Cambria Math"/>
                                </a:rPr>
                                <m:t>∙</m:t>
                              </m:r>
                            </m:oMath>
                          </a14:m>
                          <a:r>
                            <a:rPr lang="ru-RU" sz="1800" dirty="0">
                              <a:solidFill>
                                <a:schemeClr val="tx1"/>
                              </a:solidFill>
                              <a:effectLst/>
                            </a:rPr>
                            <a:t> (600 – х)</a:t>
                          </a:r>
                          <a:endParaRPr lang="ru-RU" sz="1800" dirty="0">
                            <a:solidFill>
                              <a:schemeClr val="tx1"/>
                            </a:solidFill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800" dirty="0">
                              <a:solidFill>
                                <a:schemeClr val="tx1"/>
                              </a:solidFill>
                              <a:effectLst/>
                            </a:rPr>
                            <a:t> </a:t>
                          </a:r>
                          <a:endParaRPr lang="ru-RU" sz="1800" dirty="0">
                            <a:solidFill>
                              <a:schemeClr val="tx1"/>
                            </a:solidFill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800" dirty="0" smtClean="0">
                              <a:solidFill>
                                <a:schemeClr val="tx1"/>
                              </a:solidFill>
                              <a:effectLst/>
                            </a:rPr>
                            <a:t>0,15</a:t>
                          </a:r>
                          <a14:m>
                            <m:oMath xmlns:m="http://schemas.openxmlformats.org/officeDocument/2006/math">
                              <m:r>
                                <a:rPr lang="ru-RU" sz="1800">
                                  <a:solidFill>
                                    <a:schemeClr val="tx1"/>
                                  </a:solidFill>
                                  <a:effectLst/>
                                  <a:latin typeface="Cambria Math"/>
                                </a:rPr>
                                <m:t>∙</m:t>
                              </m:r>
                            </m:oMath>
                          </a14:m>
                          <a:r>
                            <a:rPr lang="ru-RU" sz="1800" dirty="0">
                              <a:solidFill>
                                <a:schemeClr val="tx1"/>
                              </a:solidFill>
                              <a:effectLst/>
                            </a:rPr>
                            <a:t> 600</a:t>
                          </a:r>
                          <a:endParaRPr lang="ru-RU" sz="1800" dirty="0">
                            <a:solidFill>
                              <a:schemeClr val="tx1"/>
                            </a:solidFill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noFill/>
                      </a:tcPr>
                    </a:tc>
                  </a:tr>
                  <a:tr h="434349">
                    <a:tc gridSpan="8"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 </a:t>
                          </a:r>
                          <a:endParaRPr lang="ru-RU" sz="1100" dirty="0">
                            <a:solidFill>
                              <a:schemeClr val="tx1"/>
                            </a:solidFill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noFill/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</a:tr>
                  <a:tr h="897666"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600" dirty="0">
                              <a:effectLst/>
                            </a:rPr>
                            <a:t>Получившееся уравнение</a:t>
                          </a:r>
                          <a:endParaRPr lang="ru-RU" sz="16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noFill/>
                      </a:tcPr>
                    </a:tc>
                    <a:tc gridSpan="7"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800" dirty="0" smtClean="0">
                              <a:solidFill>
                                <a:schemeClr val="tx1"/>
                              </a:solidFill>
                              <a:effectLst/>
                            </a:rPr>
                            <a:t>0,3 </a:t>
                          </a:r>
                          <a14:m>
                            <m:oMath xmlns:m="http://schemas.openxmlformats.org/officeDocument/2006/math">
                              <m:r>
                                <a:rPr lang="ru-RU" sz="1800">
                                  <a:solidFill>
                                    <a:schemeClr val="tx1"/>
                                  </a:solidFill>
                                  <a:effectLst/>
                                  <a:latin typeface="Cambria Math"/>
                                </a:rPr>
                                <m:t>∙</m:t>
                              </m:r>
                            </m:oMath>
                          </a14:m>
                          <a:r>
                            <a:rPr lang="ru-RU" sz="1800" dirty="0">
                              <a:solidFill>
                                <a:schemeClr val="tx1"/>
                              </a:solidFill>
                              <a:effectLst/>
                            </a:rPr>
                            <a:t> х + 0,1</a:t>
                          </a:r>
                          <a14:m>
                            <m:oMath xmlns:m="http://schemas.openxmlformats.org/officeDocument/2006/math">
                              <m:r>
                                <a:rPr lang="ru-RU" sz="1800">
                                  <a:solidFill>
                                    <a:schemeClr val="tx1"/>
                                  </a:solidFill>
                                  <a:effectLst/>
                                  <a:latin typeface="Cambria Math"/>
                                </a:rPr>
                                <m:t>∙</m:t>
                              </m:r>
                            </m:oMath>
                          </a14:m>
                          <a:r>
                            <a:rPr lang="ru-RU" sz="1800" dirty="0">
                              <a:solidFill>
                                <a:schemeClr val="tx1"/>
                              </a:solidFill>
                              <a:effectLst/>
                            </a:rPr>
                            <a:t> (600 – х) = 0,15</a:t>
                          </a:r>
                          <a14:m>
                            <m:oMath xmlns:m="http://schemas.openxmlformats.org/officeDocument/2006/math">
                              <m:r>
                                <a:rPr lang="ru-RU" sz="1800">
                                  <a:solidFill>
                                    <a:schemeClr val="tx1"/>
                                  </a:solidFill>
                                  <a:effectLst/>
                                  <a:latin typeface="Cambria Math"/>
                                </a:rPr>
                                <m:t> ∙</m:t>
                              </m:r>
                            </m:oMath>
                          </a14:m>
                          <a:r>
                            <a:rPr lang="ru-RU" sz="1800" dirty="0">
                              <a:solidFill>
                                <a:schemeClr val="tx1"/>
                              </a:solidFill>
                              <a:effectLst/>
                            </a:rPr>
                            <a:t> 600</a:t>
                          </a:r>
                          <a:endParaRPr lang="ru-RU" sz="1800" dirty="0">
                            <a:solidFill>
                              <a:schemeClr val="tx1"/>
                            </a:solidFill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noFill/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</a:tr>
                  <a:tr h="434209"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2000" dirty="0">
                              <a:effectLst/>
                            </a:rPr>
                            <a:t>Ответ</a:t>
                          </a:r>
                          <a:endParaRPr lang="ru-RU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noFill/>
                      </a:tcPr>
                    </a:tc>
                    <a:tc gridSpan="7"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800" dirty="0">
                              <a:solidFill>
                                <a:schemeClr val="tx1"/>
                              </a:solidFill>
                              <a:effectLst/>
                            </a:rPr>
                            <a:t>150 г и 450 г</a:t>
                          </a:r>
                          <a:endParaRPr lang="ru-RU" sz="1800" dirty="0">
                            <a:solidFill>
                              <a:schemeClr val="tx1"/>
                            </a:solidFill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noFill/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2" name="Таблица 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999767906"/>
                  </p:ext>
                </p:extLst>
              </p:nvPr>
            </p:nvGraphicFramePr>
            <p:xfrm>
              <a:off x="1247776" y="390526"/>
              <a:ext cx="9645650" cy="6103405"/>
            </p:xfrm>
            <a:graphic>
              <a:graphicData uri="http://schemas.openxmlformats.org/drawingml/2006/table">
                <a:tbl>
                  <a:tblPr firstRow="1" firstCol="1" bandRow="1">
                    <a:tableStyleId>{5C22544A-7EE6-4342-B048-85BDC9FD1C3A}</a:tableStyleId>
                  </a:tblPr>
                  <a:tblGrid>
                    <a:gridCol w="1457602"/>
                    <a:gridCol w="1024876"/>
                    <a:gridCol w="836772"/>
                    <a:gridCol w="836772"/>
                    <a:gridCol w="1044627"/>
                    <a:gridCol w="1814905"/>
                    <a:gridCol w="1315048"/>
                    <a:gridCol w="1315048"/>
                  </a:tblGrid>
                  <a:tr h="578758">
                    <a:tc gridSpan="8"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2400" dirty="0">
                              <a:effectLst/>
                            </a:rPr>
                            <a:t>Задача 2</a:t>
                          </a:r>
                          <a:endParaRPr lang="ru-RU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noFill/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</a:tr>
                  <a:tr h="630936">
                    <a:tc rowSpan="2"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2000" dirty="0">
                              <a:effectLst/>
                            </a:rPr>
                            <a:t>ЦЕЛОЕ</a:t>
                          </a:r>
                          <a:endParaRPr lang="ru-RU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800" dirty="0">
                              <a:solidFill>
                                <a:schemeClr val="tx1"/>
                              </a:solidFill>
                              <a:effectLst/>
                            </a:rPr>
                            <a:t>название</a:t>
                          </a:r>
                          <a:endParaRPr lang="ru-RU" sz="1800" dirty="0">
                            <a:solidFill>
                              <a:schemeClr val="tx1"/>
                            </a:solidFill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noFill/>
                      </a:tcPr>
                    </a:tc>
                    <a:tc gridSpan="2"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800">
                              <a:solidFill>
                                <a:schemeClr val="tx1"/>
                              </a:solidFill>
                              <a:effectLst/>
                            </a:rPr>
                            <a:t>Первый раствор</a:t>
                          </a:r>
                          <a:endParaRPr lang="ru-RU" sz="1800">
                            <a:solidFill>
                              <a:schemeClr val="tx1"/>
                            </a:solidFill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noFill/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tc gridSpan="2"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800">
                              <a:solidFill>
                                <a:schemeClr val="tx1"/>
                              </a:solidFill>
                              <a:effectLst/>
                            </a:rPr>
                            <a:t>Второй раствор</a:t>
                          </a:r>
                          <a:endParaRPr lang="ru-RU" sz="1800">
                            <a:solidFill>
                              <a:schemeClr val="tx1"/>
                            </a:solidFill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noFill/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tc gridSpan="2"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800">
                              <a:solidFill>
                                <a:schemeClr val="tx1"/>
                              </a:solidFill>
                              <a:effectLst/>
                            </a:rPr>
                            <a:t>Новый раствор</a:t>
                          </a:r>
                          <a:endParaRPr lang="ru-RU" sz="1800">
                            <a:solidFill>
                              <a:schemeClr val="tx1"/>
                            </a:solidFill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noFill/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</a:tr>
                  <a:tr h="897666">
                    <a:tc v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800" dirty="0">
                              <a:solidFill>
                                <a:schemeClr val="tx1"/>
                              </a:solidFill>
                              <a:effectLst/>
                            </a:rPr>
                            <a:t>количество</a:t>
                          </a:r>
                          <a:endParaRPr lang="ru-RU" sz="1800" dirty="0">
                            <a:solidFill>
                              <a:schemeClr val="tx1"/>
                            </a:solidFill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noFill/>
                      </a:tcPr>
                    </a:tc>
                    <a:tc gridSpan="2"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800" dirty="0">
                              <a:solidFill>
                                <a:schemeClr val="tx1"/>
                              </a:solidFill>
                              <a:effectLst/>
                            </a:rPr>
                            <a:t>х </a:t>
                          </a:r>
                          <a:endParaRPr lang="ru-RU" sz="1800" dirty="0">
                            <a:solidFill>
                              <a:schemeClr val="tx1"/>
                            </a:solidFill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noFill/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tc gridSpan="2"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800">
                              <a:solidFill>
                                <a:schemeClr val="tx1"/>
                              </a:solidFill>
                              <a:effectLst/>
                            </a:rPr>
                            <a:t>600 - х </a:t>
                          </a:r>
                          <a:endParaRPr lang="ru-RU" sz="1800">
                            <a:solidFill>
                              <a:schemeClr val="tx1"/>
                            </a:solidFill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noFill/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tc gridSpan="2"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800">
                              <a:solidFill>
                                <a:schemeClr val="tx1"/>
                              </a:solidFill>
                              <a:effectLst/>
                            </a:rPr>
                            <a:t>600</a:t>
                          </a:r>
                          <a:endParaRPr lang="ru-RU" sz="1800">
                            <a:solidFill>
                              <a:schemeClr val="tx1"/>
                            </a:solidFill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noFill/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</a:tr>
                  <a:tr h="897666">
                    <a:tc rowSpan="3"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2000" dirty="0">
                              <a:effectLst/>
                            </a:rPr>
                            <a:t>ЧАСТЬ</a:t>
                          </a:r>
                          <a:endParaRPr lang="ru-RU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800" dirty="0">
                              <a:solidFill>
                                <a:schemeClr val="tx1"/>
                              </a:solidFill>
                              <a:effectLst/>
                            </a:rPr>
                            <a:t>название</a:t>
                          </a:r>
                          <a:endParaRPr lang="ru-RU" sz="1800" dirty="0">
                            <a:solidFill>
                              <a:schemeClr val="tx1"/>
                            </a:solidFill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800" dirty="0">
                              <a:solidFill>
                                <a:schemeClr val="tx1"/>
                              </a:solidFill>
                              <a:effectLst/>
                            </a:rPr>
                            <a:t>вода</a:t>
                          </a:r>
                          <a:endParaRPr lang="ru-RU" sz="1800" dirty="0">
                            <a:solidFill>
                              <a:schemeClr val="tx1"/>
                            </a:solidFill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800" dirty="0">
                              <a:solidFill>
                                <a:schemeClr val="tx1"/>
                              </a:solidFill>
                              <a:effectLst/>
                            </a:rPr>
                            <a:t>Сух. вещ-во</a:t>
                          </a:r>
                          <a:endParaRPr lang="ru-RU" sz="1800" dirty="0">
                            <a:solidFill>
                              <a:schemeClr val="tx1"/>
                            </a:solidFill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800">
                              <a:solidFill>
                                <a:schemeClr val="tx1"/>
                              </a:solidFill>
                              <a:effectLst/>
                            </a:rPr>
                            <a:t>вода</a:t>
                          </a:r>
                          <a:endParaRPr lang="ru-RU" sz="1800">
                            <a:solidFill>
                              <a:schemeClr val="tx1"/>
                            </a:solidFill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800">
                              <a:solidFill>
                                <a:schemeClr val="tx1"/>
                              </a:solidFill>
                              <a:effectLst/>
                            </a:rPr>
                            <a:t>Сух. вещ-во</a:t>
                          </a:r>
                          <a:endParaRPr lang="ru-RU" sz="1800">
                            <a:solidFill>
                              <a:schemeClr val="tx1"/>
                            </a:solidFill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800">
                              <a:solidFill>
                                <a:schemeClr val="tx1"/>
                              </a:solidFill>
                              <a:effectLst/>
                            </a:rPr>
                            <a:t>вода</a:t>
                          </a:r>
                          <a:endParaRPr lang="ru-RU" sz="1800">
                            <a:solidFill>
                              <a:schemeClr val="tx1"/>
                            </a:solidFill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800">
                              <a:solidFill>
                                <a:schemeClr val="tx1"/>
                              </a:solidFill>
                              <a:effectLst/>
                            </a:rPr>
                            <a:t>Сух. вещ-во</a:t>
                          </a:r>
                          <a:endParaRPr lang="ru-RU" sz="1800">
                            <a:solidFill>
                              <a:schemeClr val="tx1"/>
                            </a:solidFill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noFill/>
                      </a:tcPr>
                    </a:tc>
                  </a:tr>
                  <a:tr h="434489">
                    <a:tc v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800">
                              <a:solidFill>
                                <a:schemeClr val="tx1"/>
                              </a:solidFill>
                              <a:effectLst/>
                            </a:rPr>
                            <a:t>%</a:t>
                          </a:r>
                          <a:endParaRPr lang="ru-RU" sz="1800">
                            <a:solidFill>
                              <a:schemeClr val="tx1"/>
                            </a:solidFill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800" dirty="0">
                              <a:solidFill>
                                <a:schemeClr val="tx1"/>
                              </a:solidFill>
                              <a:effectLst/>
                            </a:rPr>
                            <a:t> </a:t>
                          </a:r>
                          <a:endParaRPr lang="ru-RU" sz="1800" dirty="0">
                            <a:solidFill>
                              <a:schemeClr val="tx1"/>
                            </a:solidFill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800" dirty="0">
                              <a:solidFill>
                                <a:schemeClr val="tx1"/>
                              </a:solidFill>
                              <a:effectLst/>
                            </a:rPr>
                            <a:t>30%</a:t>
                          </a:r>
                          <a:endParaRPr lang="ru-RU" sz="1800" dirty="0">
                            <a:solidFill>
                              <a:schemeClr val="tx1"/>
                            </a:solidFill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800" dirty="0">
                              <a:solidFill>
                                <a:schemeClr val="tx1"/>
                              </a:solidFill>
                              <a:effectLst/>
                            </a:rPr>
                            <a:t> </a:t>
                          </a:r>
                          <a:endParaRPr lang="ru-RU" sz="1800" dirty="0">
                            <a:solidFill>
                              <a:schemeClr val="tx1"/>
                            </a:solidFill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800">
                              <a:solidFill>
                                <a:schemeClr val="tx1"/>
                              </a:solidFill>
                              <a:effectLst/>
                            </a:rPr>
                            <a:t>80%</a:t>
                          </a:r>
                          <a:endParaRPr lang="ru-RU" sz="1800">
                            <a:solidFill>
                              <a:schemeClr val="tx1"/>
                            </a:solidFill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800">
                              <a:solidFill>
                                <a:schemeClr val="tx1"/>
                              </a:solidFill>
                              <a:effectLst/>
                            </a:rPr>
                            <a:t> </a:t>
                          </a:r>
                          <a:endParaRPr lang="ru-RU" sz="1800">
                            <a:solidFill>
                              <a:schemeClr val="tx1"/>
                            </a:solidFill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800">
                              <a:solidFill>
                                <a:schemeClr val="tx1"/>
                              </a:solidFill>
                              <a:effectLst/>
                            </a:rPr>
                            <a:t>15%</a:t>
                          </a:r>
                          <a:endParaRPr lang="ru-RU" sz="1800">
                            <a:solidFill>
                              <a:schemeClr val="tx1"/>
                            </a:solidFill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noFill/>
                      </a:tcPr>
                    </a:tc>
                  </a:tr>
                  <a:tr h="897666">
                    <a:tc v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800">
                              <a:solidFill>
                                <a:schemeClr val="tx1"/>
                              </a:solidFill>
                              <a:effectLst/>
                            </a:rPr>
                            <a:t>количество</a:t>
                          </a:r>
                          <a:endParaRPr lang="ru-RU" sz="1800">
                            <a:solidFill>
                              <a:schemeClr val="tx1"/>
                            </a:solidFill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800">
                              <a:solidFill>
                                <a:schemeClr val="tx1"/>
                              </a:solidFill>
                              <a:effectLst/>
                            </a:rPr>
                            <a:t> </a:t>
                          </a:r>
                          <a:endParaRPr lang="ru-RU" sz="1800">
                            <a:solidFill>
                              <a:schemeClr val="tx1"/>
                            </a:solidFill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marL="68580" marR="68580" marT="0" marB="0">
                        <a:blipFill rotWithShape="1">
                          <a:blip r:embed="rId2"/>
                          <a:stretch>
                            <a:fillRect l="-394928" t="-391156" r="-652174" b="-20272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800" dirty="0">
                              <a:solidFill>
                                <a:schemeClr val="tx1"/>
                              </a:solidFill>
                              <a:effectLst/>
                            </a:rPr>
                            <a:t> </a:t>
                          </a:r>
                          <a:endParaRPr lang="ru-RU" sz="1800" dirty="0">
                            <a:solidFill>
                              <a:schemeClr val="tx1"/>
                            </a:solidFill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marL="68580" marR="68580" marT="0" marB="0">
                        <a:blipFill rotWithShape="1">
                          <a:blip r:embed="rId2"/>
                          <a:stretch>
                            <a:fillRect l="-286577" t="-391156" r="-144631" b="-20272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800" dirty="0">
                              <a:solidFill>
                                <a:schemeClr val="tx1"/>
                              </a:solidFill>
                              <a:effectLst/>
                            </a:rPr>
                            <a:t> </a:t>
                          </a:r>
                          <a:endParaRPr lang="ru-RU" sz="1800" dirty="0">
                            <a:solidFill>
                              <a:schemeClr val="tx1"/>
                            </a:solidFill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marL="68580" marR="68580" marT="0" marB="0">
                        <a:blipFill rotWithShape="1">
                          <a:blip r:embed="rId2"/>
                          <a:stretch>
                            <a:fillRect l="-632870" t="-391156" b="-202721"/>
                          </a:stretch>
                        </a:blipFill>
                      </a:tcPr>
                    </a:tc>
                  </a:tr>
                  <a:tr h="434349">
                    <a:tc gridSpan="8"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 </a:t>
                          </a:r>
                          <a:endParaRPr lang="ru-RU" sz="1100" dirty="0">
                            <a:solidFill>
                              <a:schemeClr val="tx1"/>
                            </a:solidFill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noFill/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</a:tr>
                  <a:tr h="897666"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600" dirty="0">
                              <a:effectLst/>
                            </a:rPr>
                            <a:t>Получившееся уравнение</a:t>
                          </a:r>
                          <a:endParaRPr lang="ru-RU" sz="16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noFill/>
                      </a:tcPr>
                    </a:tc>
                    <a:tc gridSpan="7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marL="68580" marR="68580" marT="0" marB="0">
                        <a:blipFill rotWithShape="1">
                          <a:blip r:embed="rId2"/>
                          <a:stretch>
                            <a:fillRect l="-17870" t="-540136" b="-53741"/>
                          </a:stretch>
                        </a:blip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</a:tr>
                  <a:tr h="434209"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2000" dirty="0">
                              <a:effectLst/>
                            </a:rPr>
                            <a:t>Ответ</a:t>
                          </a:r>
                          <a:endParaRPr lang="ru-RU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noFill/>
                      </a:tcPr>
                    </a:tc>
                    <a:tc gridSpan="7"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800" dirty="0">
                              <a:solidFill>
                                <a:schemeClr val="tx1"/>
                              </a:solidFill>
                              <a:effectLst/>
                            </a:rPr>
                            <a:t>150 г и 450 г</a:t>
                          </a:r>
                          <a:endParaRPr lang="ru-RU" sz="1800" dirty="0">
                            <a:solidFill>
                              <a:schemeClr val="tx1"/>
                            </a:solidFill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noFill/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671641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3" name="Таблица 2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677535956"/>
                  </p:ext>
                </p:extLst>
              </p:nvPr>
            </p:nvGraphicFramePr>
            <p:xfrm>
              <a:off x="809627" y="685800"/>
              <a:ext cx="10448924" cy="5591173"/>
            </p:xfrm>
            <a:graphic>
              <a:graphicData uri="http://schemas.openxmlformats.org/drawingml/2006/table">
                <a:tbl>
                  <a:tblPr firstRow="1" firstCol="1" bandRow="1">
                    <a:tableStyleId>{5C22544A-7EE6-4342-B048-85BDC9FD1C3A}</a:tableStyleId>
                  </a:tblPr>
                  <a:tblGrid>
                    <a:gridCol w="1578989"/>
                    <a:gridCol w="1110227"/>
                    <a:gridCol w="1424562"/>
                    <a:gridCol w="1424562"/>
                    <a:gridCol w="906457"/>
                    <a:gridCol w="906457"/>
                    <a:gridCol w="1548835"/>
                    <a:gridCol w="1548835"/>
                  </a:tblGrid>
                  <a:tr h="783496">
                    <a:tc gridSpan="8"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2400" dirty="0">
                              <a:effectLst/>
                            </a:rPr>
                            <a:t>Задача 3</a:t>
                          </a:r>
                          <a:endParaRPr lang="ru-RU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noFill/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</a:tr>
                  <a:tr h="391812">
                    <a:tc rowSpan="2"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2000" dirty="0">
                              <a:effectLst/>
                            </a:rPr>
                            <a:t>ЦЕЛОЕ</a:t>
                          </a:r>
                          <a:endParaRPr lang="ru-RU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800" dirty="0">
                              <a:solidFill>
                                <a:schemeClr val="tx1"/>
                              </a:solidFill>
                              <a:effectLst/>
                            </a:rPr>
                            <a:t>название</a:t>
                          </a:r>
                          <a:endParaRPr lang="ru-RU" sz="1800" dirty="0">
                            <a:solidFill>
                              <a:schemeClr val="tx1"/>
                            </a:solidFill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noFill/>
                      </a:tcPr>
                    </a:tc>
                    <a:tc gridSpan="2"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800">
                              <a:solidFill>
                                <a:schemeClr val="tx1"/>
                              </a:solidFill>
                              <a:effectLst/>
                            </a:rPr>
                            <a:t>Первый раствор</a:t>
                          </a:r>
                          <a:endParaRPr lang="ru-RU" sz="1800">
                            <a:solidFill>
                              <a:schemeClr val="tx1"/>
                            </a:solidFill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noFill/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tc gridSpan="2"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800">
                              <a:solidFill>
                                <a:schemeClr val="tx1"/>
                              </a:solidFill>
                              <a:effectLst/>
                            </a:rPr>
                            <a:t>Второй раствор</a:t>
                          </a:r>
                          <a:endParaRPr lang="ru-RU" sz="1800">
                            <a:solidFill>
                              <a:schemeClr val="tx1"/>
                            </a:solidFill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noFill/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tc gridSpan="2"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800">
                              <a:solidFill>
                                <a:schemeClr val="tx1"/>
                              </a:solidFill>
                              <a:effectLst/>
                            </a:rPr>
                            <a:t>Новый раствор</a:t>
                          </a:r>
                          <a:endParaRPr lang="ru-RU" sz="1800">
                            <a:solidFill>
                              <a:schemeClr val="tx1"/>
                            </a:solidFill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noFill/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</a:tr>
                  <a:tr h="810013">
                    <a:tc v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800" dirty="0">
                              <a:solidFill>
                                <a:schemeClr val="tx1"/>
                              </a:solidFill>
                              <a:effectLst/>
                            </a:rPr>
                            <a:t>количество</a:t>
                          </a:r>
                          <a:endParaRPr lang="ru-RU" sz="1800" dirty="0">
                            <a:solidFill>
                              <a:schemeClr val="tx1"/>
                            </a:solidFill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noFill/>
                      </a:tcPr>
                    </a:tc>
                    <a:tc gridSpan="2"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800">
                              <a:solidFill>
                                <a:schemeClr val="tx1"/>
                              </a:solidFill>
                              <a:effectLst/>
                            </a:rPr>
                            <a:t>(х - 2) литров </a:t>
                          </a:r>
                          <a:endParaRPr lang="ru-RU" sz="1800">
                            <a:solidFill>
                              <a:schemeClr val="tx1"/>
                            </a:solidFill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noFill/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tc gridSpan="2"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800">
                              <a:solidFill>
                                <a:schemeClr val="tx1"/>
                              </a:solidFill>
                              <a:effectLst/>
                            </a:rPr>
                            <a:t>2 литра</a:t>
                          </a:r>
                          <a:endParaRPr lang="ru-RU" sz="1800">
                            <a:solidFill>
                              <a:schemeClr val="tx1"/>
                            </a:solidFill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noFill/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tc gridSpan="2"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800">
                              <a:solidFill>
                                <a:schemeClr val="tx1"/>
                              </a:solidFill>
                              <a:effectLst/>
                            </a:rPr>
                            <a:t>Х литра</a:t>
                          </a:r>
                          <a:endParaRPr lang="ru-RU" sz="1800">
                            <a:solidFill>
                              <a:schemeClr val="tx1"/>
                            </a:solidFill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noFill/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</a:tr>
                  <a:tr h="810013">
                    <a:tc rowSpan="3"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2000" dirty="0">
                              <a:effectLst/>
                            </a:rPr>
                            <a:t>ЧАСТЬ</a:t>
                          </a:r>
                          <a:endParaRPr lang="ru-RU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800" dirty="0">
                              <a:solidFill>
                                <a:schemeClr val="tx1"/>
                              </a:solidFill>
                              <a:effectLst/>
                            </a:rPr>
                            <a:t>название</a:t>
                          </a:r>
                          <a:endParaRPr lang="ru-RU" sz="1800" dirty="0">
                            <a:solidFill>
                              <a:schemeClr val="tx1"/>
                            </a:solidFill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800" dirty="0">
                              <a:solidFill>
                                <a:schemeClr val="tx1"/>
                              </a:solidFill>
                              <a:effectLst/>
                            </a:rPr>
                            <a:t>вода</a:t>
                          </a:r>
                          <a:endParaRPr lang="ru-RU" sz="1800" dirty="0">
                            <a:solidFill>
                              <a:schemeClr val="tx1"/>
                            </a:solidFill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800">
                              <a:solidFill>
                                <a:schemeClr val="tx1"/>
                              </a:solidFill>
                              <a:effectLst/>
                            </a:rPr>
                            <a:t>Сух. вещ-во</a:t>
                          </a:r>
                          <a:endParaRPr lang="ru-RU" sz="1800">
                            <a:solidFill>
                              <a:schemeClr val="tx1"/>
                            </a:solidFill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800">
                              <a:solidFill>
                                <a:schemeClr val="tx1"/>
                              </a:solidFill>
                              <a:effectLst/>
                            </a:rPr>
                            <a:t>вода</a:t>
                          </a:r>
                          <a:endParaRPr lang="ru-RU" sz="1800">
                            <a:solidFill>
                              <a:schemeClr val="tx1"/>
                            </a:solidFill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800">
                              <a:solidFill>
                                <a:schemeClr val="tx1"/>
                              </a:solidFill>
                              <a:effectLst/>
                            </a:rPr>
                            <a:t>Сух. вещ-во</a:t>
                          </a:r>
                          <a:endParaRPr lang="ru-RU" sz="1800">
                            <a:solidFill>
                              <a:schemeClr val="tx1"/>
                            </a:solidFill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800">
                              <a:solidFill>
                                <a:schemeClr val="tx1"/>
                              </a:solidFill>
                              <a:effectLst/>
                            </a:rPr>
                            <a:t>вода</a:t>
                          </a:r>
                          <a:endParaRPr lang="ru-RU" sz="1800">
                            <a:solidFill>
                              <a:schemeClr val="tx1"/>
                            </a:solidFill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800">
                              <a:solidFill>
                                <a:schemeClr val="tx1"/>
                              </a:solidFill>
                              <a:effectLst/>
                            </a:rPr>
                            <a:t>Сух. вещ-во</a:t>
                          </a:r>
                          <a:endParaRPr lang="ru-RU" sz="1800">
                            <a:solidFill>
                              <a:schemeClr val="tx1"/>
                            </a:solidFill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noFill/>
                      </a:tcPr>
                    </a:tc>
                  </a:tr>
                  <a:tr h="392064">
                    <a:tc v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800" dirty="0">
                              <a:solidFill>
                                <a:schemeClr val="tx1"/>
                              </a:solidFill>
                              <a:effectLst/>
                            </a:rPr>
                            <a:t>%</a:t>
                          </a:r>
                          <a:endParaRPr lang="ru-RU" sz="1800" dirty="0">
                            <a:solidFill>
                              <a:schemeClr val="tx1"/>
                            </a:solidFill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800" dirty="0">
                              <a:solidFill>
                                <a:schemeClr val="tx1"/>
                              </a:solidFill>
                              <a:effectLst/>
                            </a:rPr>
                            <a:t> </a:t>
                          </a:r>
                          <a:endParaRPr lang="ru-RU" sz="1800" dirty="0">
                            <a:solidFill>
                              <a:schemeClr val="tx1"/>
                            </a:solidFill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800">
                              <a:solidFill>
                                <a:schemeClr val="tx1"/>
                              </a:solidFill>
                              <a:effectLst/>
                            </a:rPr>
                            <a:t>97%</a:t>
                          </a:r>
                          <a:endParaRPr lang="ru-RU" sz="1800">
                            <a:solidFill>
                              <a:schemeClr val="tx1"/>
                            </a:solidFill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800">
                              <a:solidFill>
                                <a:schemeClr val="tx1"/>
                              </a:solidFill>
                              <a:effectLst/>
                            </a:rPr>
                            <a:t> </a:t>
                          </a:r>
                          <a:endParaRPr lang="ru-RU" sz="1800">
                            <a:solidFill>
                              <a:schemeClr val="tx1"/>
                            </a:solidFill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800">
                              <a:solidFill>
                                <a:schemeClr val="tx1"/>
                              </a:solidFill>
                              <a:effectLst/>
                            </a:rPr>
                            <a:t>45%</a:t>
                          </a:r>
                          <a:endParaRPr lang="ru-RU" sz="1800">
                            <a:solidFill>
                              <a:schemeClr val="tx1"/>
                            </a:solidFill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800">
                              <a:solidFill>
                                <a:schemeClr val="tx1"/>
                              </a:solidFill>
                              <a:effectLst/>
                            </a:rPr>
                            <a:t> </a:t>
                          </a:r>
                          <a:endParaRPr lang="ru-RU" sz="1800">
                            <a:solidFill>
                              <a:schemeClr val="tx1"/>
                            </a:solidFill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800">
                              <a:solidFill>
                                <a:schemeClr val="tx1"/>
                              </a:solidFill>
                              <a:effectLst/>
                            </a:rPr>
                            <a:t>81%</a:t>
                          </a:r>
                          <a:endParaRPr lang="ru-RU" sz="1800">
                            <a:solidFill>
                              <a:schemeClr val="tx1"/>
                            </a:solidFill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noFill/>
                      </a:tcPr>
                    </a:tc>
                  </a:tr>
                  <a:tr h="810013">
                    <a:tc v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800" dirty="0">
                              <a:solidFill>
                                <a:schemeClr val="tx1"/>
                              </a:solidFill>
                              <a:effectLst/>
                            </a:rPr>
                            <a:t>количество</a:t>
                          </a:r>
                          <a:endParaRPr lang="ru-RU" sz="1800" dirty="0">
                            <a:solidFill>
                              <a:schemeClr val="tx1"/>
                            </a:solidFill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800" dirty="0">
                              <a:solidFill>
                                <a:schemeClr val="tx1"/>
                              </a:solidFill>
                              <a:effectLst/>
                            </a:rPr>
                            <a:t> </a:t>
                          </a:r>
                          <a:endParaRPr lang="ru-RU" sz="1800" dirty="0">
                            <a:solidFill>
                              <a:schemeClr val="tx1"/>
                            </a:solidFill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800" dirty="0" smtClean="0">
                              <a:solidFill>
                                <a:schemeClr val="tx1"/>
                              </a:solidFill>
                              <a:effectLst/>
                            </a:rPr>
                            <a:t>0,97</a:t>
                          </a:r>
                          <a14:m>
                            <m:oMath xmlns:m="http://schemas.openxmlformats.org/officeDocument/2006/math">
                              <m:r>
                                <a:rPr lang="ru-RU" sz="1800">
                                  <a:solidFill>
                                    <a:schemeClr val="tx1"/>
                                  </a:solidFill>
                                  <a:effectLst/>
                                  <a:latin typeface="Cambria Math"/>
                                </a:rPr>
                                <m:t> ∙</m:t>
                              </m:r>
                            </m:oMath>
                          </a14:m>
                          <a:r>
                            <a:rPr lang="ru-RU" sz="1800" dirty="0">
                              <a:solidFill>
                                <a:schemeClr val="tx1"/>
                              </a:solidFill>
                              <a:effectLst/>
                            </a:rPr>
                            <a:t> (х – 2)</a:t>
                          </a:r>
                          <a:endParaRPr lang="ru-RU" sz="1800" dirty="0">
                            <a:solidFill>
                              <a:schemeClr val="tx1"/>
                            </a:solidFill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800">
                              <a:solidFill>
                                <a:schemeClr val="tx1"/>
                              </a:solidFill>
                              <a:effectLst/>
                            </a:rPr>
                            <a:t> </a:t>
                          </a:r>
                          <a:endParaRPr lang="ru-RU" sz="1800">
                            <a:solidFill>
                              <a:schemeClr val="tx1"/>
                            </a:solidFill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800" smtClean="0">
                              <a:solidFill>
                                <a:schemeClr val="tx1"/>
                              </a:solidFill>
                              <a:effectLst/>
                            </a:rPr>
                            <a:t>0,45 </a:t>
                          </a:r>
                          <a14:m>
                            <m:oMath xmlns:m="http://schemas.openxmlformats.org/officeDocument/2006/math">
                              <m:r>
                                <a:rPr lang="ru-RU" sz="1800">
                                  <a:solidFill>
                                    <a:schemeClr val="tx1"/>
                                  </a:solidFill>
                                  <a:effectLst/>
                                  <a:latin typeface="Cambria Math"/>
                                </a:rPr>
                                <m:t>∙</m:t>
                              </m:r>
                            </m:oMath>
                          </a14:m>
                          <a:r>
                            <a:rPr lang="ru-RU" sz="1800">
                              <a:solidFill>
                                <a:schemeClr val="tx1"/>
                              </a:solidFill>
                              <a:effectLst/>
                            </a:rPr>
                            <a:t> 2</a:t>
                          </a:r>
                          <a:endParaRPr lang="ru-RU" sz="1800">
                            <a:solidFill>
                              <a:schemeClr val="tx1"/>
                            </a:solidFill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800">
                              <a:solidFill>
                                <a:schemeClr val="tx1"/>
                              </a:solidFill>
                              <a:effectLst/>
                            </a:rPr>
                            <a:t> </a:t>
                          </a:r>
                          <a:endParaRPr lang="ru-RU" sz="1800">
                            <a:solidFill>
                              <a:schemeClr val="tx1"/>
                            </a:solidFill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800" smtClean="0">
                              <a:solidFill>
                                <a:schemeClr val="tx1"/>
                              </a:solidFill>
                              <a:effectLst/>
                            </a:rPr>
                            <a:t>0,81</a:t>
                          </a:r>
                          <a14:m>
                            <m:oMath xmlns:m="http://schemas.openxmlformats.org/officeDocument/2006/math">
                              <m:r>
                                <a:rPr lang="ru-RU" sz="1800">
                                  <a:solidFill>
                                    <a:schemeClr val="tx1"/>
                                  </a:solidFill>
                                  <a:effectLst/>
                                  <a:latin typeface="Cambria Math"/>
                                </a:rPr>
                                <m:t>∙</m:t>
                              </m:r>
                            </m:oMath>
                          </a14:m>
                          <a:r>
                            <a:rPr lang="ru-RU" sz="1800">
                              <a:solidFill>
                                <a:schemeClr val="tx1"/>
                              </a:solidFill>
                              <a:effectLst/>
                            </a:rPr>
                            <a:t> х</a:t>
                          </a:r>
                          <a:endParaRPr lang="ru-RU" sz="1800">
                            <a:solidFill>
                              <a:schemeClr val="tx1"/>
                            </a:solidFill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noFill/>
                      </a:tcPr>
                    </a:tc>
                  </a:tr>
                  <a:tr h="391937">
                    <a:tc gridSpan="8"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800" dirty="0">
                              <a:solidFill>
                                <a:schemeClr val="tx1"/>
                              </a:solidFill>
                              <a:effectLst/>
                            </a:rPr>
                            <a:t> </a:t>
                          </a:r>
                          <a:endParaRPr lang="ru-RU" sz="1800" dirty="0">
                            <a:solidFill>
                              <a:schemeClr val="tx1"/>
                            </a:solidFill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noFill/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</a:tr>
                  <a:tr h="810013"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600" dirty="0">
                              <a:effectLst/>
                            </a:rPr>
                            <a:t>Получившееся уравнение</a:t>
                          </a:r>
                          <a:endParaRPr lang="ru-RU" sz="16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noFill/>
                      </a:tcPr>
                    </a:tc>
                    <a:tc gridSpan="7"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800" dirty="0" smtClean="0">
                              <a:solidFill>
                                <a:schemeClr val="tx1"/>
                              </a:solidFill>
                              <a:effectLst/>
                            </a:rPr>
                            <a:t>0,97</a:t>
                          </a:r>
                          <a14:m>
                            <m:oMath xmlns:m="http://schemas.openxmlformats.org/officeDocument/2006/math">
                              <m:r>
                                <a:rPr lang="ru-RU" sz="1800">
                                  <a:solidFill>
                                    <a:schemeClr val="tx1"/>
                                  </a:solidFill>
                                  <a:effectLst/>
                                  <a:latin typeface="Cambria Math"/>
                                </a:rPr>
                                <m:t> ∙</m:t>
                              </m:r>
                            </m:oMath>
                          </a14:m>
                          <a:r>
                            <a:rPr lang="ru-RU" sz="1800" dirty="0">
                              <a:solidFill>
                                <a:schemeClr val="tx1"/>
                              </a:solidFill>
                              <a:effectLst/>
                            </a:rPr>
                            <a:t> (х – 2) + 0,45 </a:t>
                          </a:r>
                          <a14:m>
                            <m:oMath xmlns:m="http://schemas.openxmlformats.org/officeDocument/2006/math">
                              <m:r>
                                <a:rPr lang="ru-RU" sz="1800">
                                  <a:solidFill>
                                    <a:schemeClr val="tx1"/>
                                  </a:solidFill>
                                  <a:effectLst/>
                                  <a:latin typeface="Cambria Math"/>
                                </a:rPr>
                                <m:t>∙</m:t>
                              </m:r>
                            </m:oMath>
                          </a14:m>
                          <a:r>
                            <a:rPr lang="ru-RU" sz="1800" dirty="0">
                              <a:solidFill>
                                <a:schemeClr val="tx1"/>
                              </a:solidFill>
                              <a:effectLst/>
                            </a:rPr>
                            <a:t> 2 = 0,81</a:t>
                          </a:r>
                          <a14:m>
                            <m:oMath xmlns:m="http://schemas.openxmlformats.org/officeDocument/2006/math">
                              <m:r>
                                <a:rPr lang="ru-RU" sz="1800">
                                  <a:solidFill>
                                    <a:schemeClr val="tx1"/>
                                  </a:solidFill>
                                  <a:effectLst/>
                                  <a:latin typeface="Cambria Math"/>
                                </a:rPr>
                                <m:t>∙</m:t>
                              </m:r>
                            </m:oMath>
                          </a14:m>
                          <a:r>
                            <a:rPr lang="ru-RU" sz="1800" dirty="0">
                              <a:solidFill>
                                <a:schemeClr val="tx1"/>
                              </a:solidFill>
                              <a:effectLst/>
                            </a:rPr>
                            <a:t> х</a:t>
                          </a:r>
                          <a:endParaRPr lang="ru-RU" sz="1800" dirty="0">
                            <a:solidFill>
                              <a:schemeClr val="tx1"/>
                            </a:solidFill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noFill/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</a:tr>
                  <a:tr h="391812"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2000" dirty="0">
                              <a:effectLst/>
                            </a:rPr>
                            <a:t>Ответ</a:t>
                          </a:r>
                          <a:endParaRPr lang="ru-RU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noFill/>
                      </a:tcPr>
                    </a:tc>
                    <a:tc gridSpan="7"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800" dirty="0">
                              <a:solidFill>
                                <a:schemeClr val="tx1"/>
                              </a:solidFill>
                              <a:effectLst/>
                            </a:rPr>
                            <a:t>6,5 литров</a:t>
                          </a:r>
                          <a:endParaRPr lang="ru-RU" sz="1800" dirty="0">
                            <a:solidFill>
                              <a:schemeClr val="tx1"/>
                            </a:solidFill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noFill/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3" name="Таблица 2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677535956"/>
                  </p:ext>
                </p:extLst>
              </p:nvPr>
            </p:nvGraphicFramePr>
            <p:xfrm>
              <a:off x="809627" y="685800"/>
              <a:ext cx="10448924" cy="5591173"/>
            </p:xfrm>
            <a:graphic>
              <a:graphicData uri="http://schemas.openxmlformats.org/drawingml/2006/table">
                <a:tbl>
                  <a:tblPr firstRow="1" firstCol="1" bandRow="1">
                    <a:tableStyleId>{5C22544A-7EE6-4342-B048-85BDC9FD1C3A}</a:tableStyleId>
                  </a:tblPr>
                  <a:tblGrid>
                    <a:gridCol w="1578989"/>
                    <a:gridCol w="1110227"/>
                    <a:gridCol w="1424562"/>
                    <a:gridCol w="1424562"/>
                    <a:gridCol w="906457"/>
                    <a:gridCol w="906457"/>
                    <a:gridCol w="1548835"/>
                    <a:gridCol w="1548835"/>
                  </a:tblGrid>
                  <a:tr h="783496">
                    <a:tc gridSpan="8"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2400" dirty="0">
                              <a:effectLst/>
                            </a:rPr>
                            <a:t>Задача 3</a:t>
                          </a:r>
                          <a:endParaRPr lang="ru-RU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noFill/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</a:tr>
                  <a:tr h="391812">
                    <a:tc rowSpan="2"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2000" dirty="0">
                              <a:effectLst/>
                            </a:rPr>
                            <a:t>ЦЕЛОЕ</a:t>
                          </a:r>
                          <a:endParaRPr lang="ru-RU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800" dirty="0">
                              <a:solidFill>
                                <a:schemeClr val="tx1"/>
                              </a:solidFill>
                              <a:effectLst/>
                            </a:rPr>
                            <a:t>название</a:t>
                          </a:r>
                          <a:endParaRPr lang="ru-RU" sz="1800" dirty="0">
                            <a:solidFill>
                              <a:schemeClr val="tx1"/>
                            </a:solidFill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noFill/>
                      </a:tcPr>
                    </a:tc>
                    <a:tc gridSpan="2"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800">
                              <a:solidFill>
                                <a:schemeClr val="tx1"/>
                              </a:solidFill>
                              <a:effectLst/>
                            </a:rPr>
                            <a:t>Первый раствор</a:t>
                          </a:r>
                          <a:endParaRPr lang="ru-RU" sz="1800">
                            <a:solidFill>
                              <a:schemeClr val="tx1"/>
                            </a:solidFill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noFill/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tc gridSpan="2"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800">
                              <a:solidFill>
                                <a:schemeClr val="tx1"/>
                              </a:solidFill>
                              <a:effectLst/>
                            </a:rPr>
                            <a:t>Второй раствор</a:t>
                          </a:r>
                          <a:endParaRPr lang="ru-RU" sz="1800">
                            <a:solidFill>
                              <a:schemeClr val="tx1"/>
                            </a:solidFill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noFill/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tc gridSpan="2"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800">
                              <a:solidFill>
                                <a:schemeClr val="tx1"/>
                              </a:solidFill>
                              <a:effectLst/>
                            </a:rPr>
                            <a:t>Новый раствор</a:t>
                          </a:r>
                          <a:endParaRPr lang="ru-RU" sz="1800">
                            <a:solidFill>
                              <a:schemeClr val="tx1"/>
                            </a:solidFill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noFill/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</a:tr>
                  <a:tr h="810013">
                    <a:tc v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800" dirty="0">
                              <a:solidFill>
                                <a:schemeClr val="tx1"/>
                              </a:solidFill>
                              <a:effectLst/>
                            </a:rPr>
                            <a:t>количество</a:t>
                          </a:r>
                          <a:endParaRPr lang="ru-RU" sz="1800" dirty="0">
                            <a:solidFill>
                              <a:schemeClr val="tx1"/>
                            </a:solidFill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noFill/>
                      </a:tcPr>
                    </a:tc>
                    <a:tc gridSpan="2"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800">
                              <a:solidFill>
                                <a:schemeClr val="tx1"/>
                              </a:solidFill>
                              <a:effectLst/>
                            </a:rPr>
                            <a:t>(х - 2) литров </a:t>
                          </a:r>
                          <a:endParaRPr lang="ru-RU" sz="1800">
                            <a:solidFill>
                              <a:schemeClr val="tx1"/>
                            </a:solidFill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noFill/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tc gridSpan="2"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800">
                              <a:solidFill>
                                <a:schemeClr val="tx1"/>
                              </a:solidFill>
                              <a:effectLst/>
                            </a:rPr>
                            <a:t>2 литра</a:t>
                          </a:r>
                          <a:endParaRPr lang="ru-RU" sz="1800">
                            <a:solidFill>
                              <a:schemeClr val="tx1"/>
                            </a:solidFill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noFill/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tc gridSpan="2"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800">
                              <a:solidFill>
                                <a:schemeClr val="tx1"/>
                              </a:solidFill>
                              <a:effectLst/>
                            </a:rPr>
                            <a:t>Х литра</a:t>
                          </a:r>
                          <a:endParaRPr lang="ru-RU" sz="1800">
                            <a:solidFill>
                              <a:schemeClr val="tx1"/>
                            </a:solidFill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noFill/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</a:tr>
                  <a:tr h="810013">
                    <a:tc rowSpan="3"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2000" dirty="0">
                              <a:effectLst/>
                            </a:rPr>
                            <a:t>ЧАСТЬ</a:t>
                          </a:r>
                          <a:endParaRPr lang="ru-RU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800" dirty="0">
                              <a:solidFill>
                                <a:schemeClr val="tx1"/>
                              </a:solidFill>
                              <a:effectLst/>
                            </a:rPr>
                            <a:t>название</a:t>
                          </a:r>
                          <a:endParaRPr lang="ru-RU" sz="1800" dirty="0">
                            <a:solidFill>
                              <a:schemeClr val="tx1"/>
                            </a:solidFill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800" dirty="0">
                              <a:solidFill>
                                <a:schemeClr val="tx1"/>
                              </a:solidFill>
                              <a:effectLst/>
                            </a:rPr>
                            <a:t>вода</a:t>
                          </a:r>
                          <a:endParaRPr lang="ru-RU" sz="1800" dirty="0">
                            <a:solidFill>
                              <a:schemeClr val="tx1"/>
                            </a:solidFill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800">
                              <a:solidFill>
                                <a:schemeClr val="tx1"/>
                              </a:solidFill>
                              <a:effectLst/>
                            </a:rPr>
                            <a:t>Сух. вещ-во</a:t>
                          </a:r>
                          <a:endParaRPr lang="ru-RU" sz="1800">
                            <a:solidFill>
                              <a:schemeClr val="tx1"/>
                            </a:solidFill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800">
                              <a:solidFill>
                                <a:schemeClr val="tx1"/>
                              </a:solidFill>
                              <a:effectLst/>
                            </a:rPr>
                            <a:t>вода</a:t>
                          </a:r>
                          <a:endParaRPr lang="ru-RU" sz="1800">
                            <a:solidFill>
                              <a:schemeClr val="tx1"/>
                            </a:solidFill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800">
                              <a:solidFill>
                                <a:schemeClr val="tx1"/>
                              </a:solidFill>
                              <a:effectLst/>
                            </a:rPr>
                            <a:t>Сух. вещ-во</a:t>
                          </a:r>
                          <a:endParaRPr lang="ru-RU" sz="1800">
                            <a:solidFill>
                              <a:schemeClr val="tx1"/>
                            </a:solidFill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800">
                              <a:solidFill>
                                <a:schemeClr val="tx1"/>
                              </a:solidFill>
                              <a:effectLst/>
                            </a:rPr>
                            <a:t>вода</a:t>
                          </a:r>
                          <a:endParaRPr lang="ru-RU" sz="1800">
                            <a:solidFill>
                              <a:schemeClr val="tx1"/>
                            </a:solidFill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800">
                              <a:solidFill>
                                <a:schemeClr val="tx1"/>
                              </a:solidFill>
                              <a:effectLst/>
                            </a:rPr>
                            <a:t>Сух. вещ-во</a:t>
                          </a:r>
                          <a:endParaRPr lang="ru-RU" sz="1800">
                            <a:solidFill>
                              <a:schemeClr val="tx1"/>
                            </a:solidFill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noFill/>
                      </a:tcPr>
                    </a:tc>
                  </a:tr>
                  <a:tr h="392064">
                    <a:tc v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800" dirty="0">
                              <a:solidFill>
                                <a:schemeClr val="tx1"/>
                              </a:solidFill>
                              <a:effectLst/>
                            </a:rPr>
                            <a:t>%</a:t>
                          </a:r>
                          <a:endParaRPr lang="ru-RU" sz="1800" dirty="0">
                            <a:solidFill>
                              <a:schemeClr val="tx1"/>
                            </a:solidFill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800" dirty="0">
                              <a:solidFill>
                                <a:schemeClr val="tx1"/>
                              </a:solidFill>
                              <a:effectLst/>
                            </a:rPr>
                            <a:t> </a:t>
                          </a:r>
                          <a:endParaRPr lang="ru-RU" sz="1800" dirty="0">
                            <a:solidFill>
                              <a:schemeClr val="tx1"/>
                            </a:solidFill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800">
                              <a:solidFill>
                                <a:schemeClr val="tx1"/>
                              </a:solidFill>
                              <a:effectLst/>
                            </a:rPr>
                            <a:t>97%</a:t>
                          </a:r>
                          <a:endParaRPr lang="ru-RU" sz="1800">
                            <a:solidFill>
                              <a:schemeClr val="tx1"/>
                            </a:solidFill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800">
                              <a:solidFill>
                                <a:schemeClr val="tx1"/>
                              </a:solidFill>
                              <a:effectLst/>
                            </a:rPr>
                            <a:t> </a:t>
                          </a:r>
                          <a:endParaRPr lang="ru-RU" sz="1800">
                            <a:solidFill>
                              <a:schemeClr val="tx1"/>
                            </a:solidFill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800">
                              <a:solidFill>
                                <a:schemeClr val="tx1"/>
                              </a:solidFill>
                              <a:effectLst/>
                            </a:rPr>
                            <a:t>45%</a:t>
                          </a:r>
                          <a:endParaRPr lang="ru-RU" sz="1800">
                            <a:solidFill>
                              <a:schemeClr val="tx1"/>
                            </a:solidFill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800">
                              <a:solidFill>
                                <a:schemeClr val="tx1"/>
                              </a:solidFill>
                              <a:effectLst/>
                            </a:rPr>
                            <a:t> </a:t>
                          </a:r>
                          <a:endParaRPr lang="ru-RU" sz="1800">
                            <a:solidFill>
                              <a:schemeClr val="tx1"/>
                            </a:solidFill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800">
                              <a:solidFill>
                                <a:schemeClr val="tx1"/>
                              </a:solidFill>
                              <a:effectLst/>
                            </a:rPr>
                            <a:t>81%</a:t>
                          </a:r>
                          <a:endParaRPr lang="ru-RU" sz="1800">
                            <a:solidFill>
                              <a:schemeClr val="tx1"/>
                            </a:solidFill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noFill/>
                      </a:tcPr>
                    </a:tc>
                  </a:tr>
                  <a:tr h="810013">
                    <a:tc v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800" dirty="0">
                              <a:solidFill>
                                <a:schemeClr val="tx1"/>
                              </a:solidFill>
                              <a:effectLst/>
                            </a:rPr>
                            <a:t>количество</a:t>
                          </a:r>
                          <a:endParaRPr lang="ru-RU" sz="1800" dirty="0">
                            <a:solidFill>
                              <a:schemeClr val="tx1"/>
                            </a:solidFill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800" dirty="0">
                              <a:solidFill>
                                <a:schemeClr val="tx1"/>
                              </a:solidFill>
                              <a:effectLst/>
                            </a:rPr>
                            <a:t> </a:t>
                          </a:r>
                          <a:endParaRPr lang="ru-RU" sz="1800" dirty="0">
                            <a:solidFill>
                              <a:schemeClr val="tx1"/>
                            </a:solidFill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marL="68580" marR="68580" marT="0" marB="0">
                        <a:blipFill rotWithShape="1">
                          <a:blip r:embed="rId2"/>
                          <a:stretch>
                            <a:fillRect l="-290129" t="-402256" r="-345923" b="-2067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800">
                              <a:solidFill>
                                <a:schemeClr val="tx1"/>
                              </a:solidFill>
                              <a:effectLst/>
                            </a:rPr>
                            <a:t> </a:t>
                          </a:r>
                          <a:endParaRPr lang="ru-RU" sz="1800">
                            <a:solidFill>
                              <a:schemeClr val="tx1"/>
                            </a:solidFill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marL="68580" marR="68580" marT="0" marB="0">
                        <a:blipFill rotWithShape="1">
                          <a:blip r:embed="rId2"/>
                          <a:stretch>
                            <a:fillRect l="-710067" t="-402256" r="-340940" b="-2067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800">
                              <a:solidFill>
                                <a:schemeClr val="tx1"/>
                              </a:solidFill>
                              <a:effectLst/>
                            </a:rPr>
                            <a:t> </a:t>
                          </a:r>
                          <a:endParaRPr lang="ru-RU" sz="1800">
                            <a:solidFill>
                              <a:schemeClr val="tx1"/>
                            </a:solidFill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marL="68580" marR="68580" marT="0" marB="0">
                        <a:blipFill rotWithShape="1">
                          <a:blip r:embed="rId2"/>
                          <a:stretch>
                            <a:fillRect l="-575197" t="-402256" b="-206767"/>
                          </a:stretch>
                        </a:blipFill>
                      </a:tcPr>
                    </a:tc>
                  </a:tr>
                  <a:tr h="391937">
                    <a:tc gridSpan="8"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800" dirty="0">
                              <a:solidFill>
                                <a:schemeClr val="tx1"/>
                              </a:solidFill>
                              <a:effectLst/>
                            </a:rPr>
                            <a:t> </a:t>
                          </a:r>
                          <a:endParaRPr lang="ru-RU" sz="1800" dirty="0">
                            <a:solidFill>
                              <a:schemeClr val="tx1"/>
                            </a:solidFill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noFill/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</a:tr>
                  <a:tr h="810013"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600" dirty="0">
                              <a:effectLst/>
                            </a:rPr>
                            <a:t>Получившееся уравнение</a:t>
                          </a:r>
                          <a:endParaRPr lang="ru-RU" sz="16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noFill/>
                      </a:tcPr>
                    </a:tc>
                    <a:tc gridSpan="7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marL="68580" marR="68580" marT="0" marB="0">
                        <a:blipFill rotWithShape="1">
                          <a:blip r:embed="rId2"/>
                          <a:stretch>
                            <a:fillRect l="-17869" t="-550376" b="-58647"/>
                          </a:stretch>
                        </a:blip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</a:tr>
                  <a:tr h="391812"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2000" dirty="0">
                              <a:effectLst/>
                            </a:rPr>
                            <a:t>Ответ</a:t>
                          </a:r>
                          <a:endParaRPr lang="ru-RU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noFill/>
                      </a:tcPr>
                    </a:tc>
                    <a:tc gridSpan="7"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800" dirty="0">
                              <a:solidFill>
                                <a:schemeClr val="tx1"/>
                              </a:solidFill>
                              <a:effectLst/>
                            </a:rPr>
                            <a:t>6,5 литров</a:t>
                          </a:r>
                          <a:endParaRPr lang="ru-RU" sz="1800" dirty="0">
                            <a:solidFill>
                              <a:schemeClr val="tx1"/>
                            </a:solidFill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noFill/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26415519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85825" y="523875"/>
            <a:ext cx="987742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>
                <a:ln>
                  <a:solidFill>
                    <a:schemeClr val="bg1">
                      <a:lumMod val="75000"/>
                      <a:lumOff val="25000"/>
                      <a:alpha val="10000"/>
                    </a:schemeClr>
                  </a:solidFill>
                </a:ln>
                <a:effectLst>
                  <a:outerShdw blurRad="9525" dist="25400" dir="14640000" algn="tl" rotWithShape="0">
                    <a:schemeClr val="bg1">
                      <a:alpha val="30000"/>
                    </a:schemeClr>
                  </a:outerShdw>
                </a:effectLst>
                <a:latin typeface="Comic Sans MS" panose="030F0702030302020204" pitchFamily="66" charset="0"/>
              </a:rPr>
              <a:t>Критерии выставления оценок</a:t>
            </a: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4523241"/>
              </p:ext>
            </p:extLst>
          </p:nvPr>
        </p:nvGraphicFramePr>
        <p:xfrm>
          <a:off x="1647825" y="2057400"/>
          <a:ext cx="8401050" cy="296227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200087"/>
                <a:gridCol w="4200963"/>
              </a:tblGrid>
              <a:tr h="59222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</a:rPr>
                        <a:t>Количество набранных баллов</a:t>
                      </a:r>
                      <a:endParaRPr lang="ru-RU" sz="18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</a:rPr>
                        <a:t>Оценка</a:t>
                      </a:r>
                      <a:endParaRPr lang="ru-RU" sz="18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</a:tr>
              <a:tr h="59260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38 - 45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chemeClr val="tx1"/>
                          </a:solidFill>
                          <a:effectLst/>
                        </a:rPr>
                        <a:t>5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</a:tr>
              <a:tr h="59260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29 - 37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chemeClr val="tx1"/>
                          </a:solidFill>
                          <a:effectLst/>
                        </a:rPr>
                        <a:t>4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</a:tr>
              <a:tr h="59260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20 - 28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chemeClr val="tx1"/>
                          </a:solidFill>
                          <a:effectLst/>
                        </a:rPr>
                        <a:t>3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</a:tr>
              <a:tr h="59222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Меньше 20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chemeClr val="tx1"/>
                          </a:solidFill>
                          <a:effectLst/>
                        </a:rPr>
                        <a:t>Увы, надо еще потрудиться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87688734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ctrTitle" idx="4294967295"/>
          </p:nvPr>
        </p:nvSpPr>
        <p:spPr>
          <a:xfrm>
            <a:off x="2245519" y="2686050"/>
            <a:ext cx="7700962" cy="655638"/>
          </a:xfrm>
        </p:spPr>
        <p:txBody>
          <a:bodyPr>
            <a:no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marL="342900" indent="-306000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SzPct val="70000"/>
              <a:defRPr/>
            </a:pPr>
            <a:r>
              <a:rPr lang="ru-RU" sz="9600" dirty="0">
                <a:solidFill>
                  <a:schemeClr val="tx1"/>
                </a:solidFill>
                <a:latin typeface="Comic Sans MS" panose="030F0702030302020204" pitchFamily="66" charset="0"/>
                <a:ea typeface="+mn-ea"/>
                <a:cs typeface="+mn-cs"/>
              </a:rPr>
              <a:t>Домашнее </a:t>
            </a:r>
            <a:r>
              <a:rPr lang="ru-RU" sz="9600" dirty="0" smtClean="0">
                <a:solidFill>
                  <a:schemeClr val="tx1"/>
                </a:solidFill>
                <a:latin typeface="Comic Sans MS" panose="030F0702030302020204" pitchFamily="66" charset="0"/>
                <a:ea typeface="+mn-ea"/>
                <a:cs typeface="+mn-cs"/>
              </a:rPr>
              <a:t>задание</a:t>
            </a:r>
            <a:endParaRPr lang="ru-RU" sz="9600" dirty="0">
              <a:solidFill>
                <a:schemeClr val="tx1"/>
              </a:solidFill>
              <a:latin typeface="Comic Sans MS" panose="030F0702030302020204" pitchFamily="66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437630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365125"/>
            <a:ext cx="10515600" cy="1325563"/>
          </a:xfrm>
        </p:spPr>
        <p:txBody>
          <a:bodyPr anchor="ctr">
            <a:normAutofit/>
          </a:bodyPr>
          <a:lstStyle/>
          <a:p>
            <a:pPr>
              <a:defRPr/>
            </a:pPr>
            <a:r>
              <a:rPr lang="ru-RU" sz="5400" dirty="0">
                <a:solidFill>
                  <a:schemeClr val="tx1"/>
                </a:solidFill>
                <a:latin typeface="Comic Sans MS" panose="030F0702030302020204" pitchFamily="66" charset="0"/>
                <a:ea typeface="+mn-ea"/>
                <a:cs typeface="+mn-cs"/>
              </a:rPr>
              <a:t>Итог урока:</a:t>
            </a:r>
          </a:p>
        </p:txBody>
      </p:sp>
      <p:sp>
        <p:nvSpPr>
          <p:cNvPr id="21511" name="Прямоугольник 6"/>
          <p:cNvSpPr>
            <a:spLocks noChangeArrowheads="1"/>
          </p:cNvSpPr>
          <p:nvPr/>
        </p:nvSpPr>
        <p:spPr bwMode="auto">
          <a:xfrm>
            <a:off x="4295775" y="2420938"/>
            <a:ext cx="5786438" cy="35394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ru-RU" sz="3200"/>
              <a:t> Я  сегодня на уроке: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sz="3200"/>
              <a:t>                                             - повторил(а)…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sz="3200"/>
              <a:t>                                            - узнал(а) новое…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sz="3200"/>
              <a:t>                            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sz="3200"/>
              <a:t> Свою работу оцениваю  на...</a:t>
            </a:r>
          </a:p>
        </p:txBody>
      </p:sp>
    </p:spTree>
    <p:extLst>
      <p:ext uri="{BB962C8B-B14F-4D97-AF65-F5344CB8AC3E}">
        <p14:creationId xmlns:p14="http://schemas.microsoft.com/office/powerpoint/2010/main" val="19799623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171450" y="2493813"/>
            <a:ext cx="118491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dirty="0">
                <a:latin typeface="Comic Sans MS" panose="030F0702030302020204" pitchFamily="66" charset="0"/>
              </a:rPr>
              <a:t>Любые две точки можно соединить только одним… </a:t>
            </a:r>
          </a:p>
        </p:txBody>
      </p:sp>
    </p:spTree>
    <p:extLst>
      <p:ext uri="{BB962C8B-B14F-4D97-AF65-F5344CB8AC3E}">
        <p14:creationId xmlns:p14="http://schemas.microsoft.com/office/powerpoint/2010/main" val="23234104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0" y="2493813"/>
            <a:ext cx="12192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dirty="0">
                <a:latin typeface="Comic Sans MS" panose="030F0702030302020204" pitchFamily="66" charset="0"/>
              </a:rPr>
              <a:t>Главная точка окружности…</a:t>
            </a:r>
          </a:p>
        </p:txBody>
      </p:sp>
    </p:spTree>
    <p:extLst>
      <p:ext uri="{BB962C8B-B14F-4D97-AF65-F5344CB8AC3E}">
        <p14:creationId xmlns:p14="http://schemas.microsoft.com/office/powerpoint/2010/main" val="25362914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0" y="2493813"/>
            <a:ext cx="12192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dirty="0">
                <a:latin typeface="Comic Sans MS" panose="030F0702030302020204" pitchFamily="66" charset="0"/>
              </a:rPr>
              <a:t>10</a:t>
            </a:r>
            <a:r>
              <a:rPr lang="ru-RU" sz="5400" baseline="30000" dirty="0">
                <a:latin typeface="Comic Sans MS" panose="030F0702030302020204" pitchFamily="66" charset="0"/>
              </a:rPr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13116047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-190500" y="2493813"/>
            <a:ext cx="121920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dirty="0">
                <a:latin typeface="Comic Sans MS" panose="030F0702030302020204" pitchFamily="66" charset="0"/>
              </a:rPr>
              <a:t>Единственная цифра, которая не является натуральным числом…</a:t>
            </a:r>
          </a:p>
        </p:txBody>
      </p:sp>
    </p:spTree>
    <p:extLst>
      <p:ext uri="{BB962C8B-B14F-4D97-AF65-F5344CB8AC3E}">
        <p14:creationId xmlns:p14="http://schemas.microsoft.com/office/powerpoint/2010/main" val="32764662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175483" y="2421926"/>
            <a:ext cx="68164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dirty="0">
                <a:latin typeface="Comic Sans MS" panose="030F0702030302020204" pitchFamily="66" charset="0"/>
              </a:rPr>
              <a:t>Р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886234" y="2443020"/>
            <a:ext cx="68164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dirty="0">
                <a:latin typeface="Comic Sans MS" panose="030F0702030302020204" pitchFamily="66" charset="0"/>
              </a:rPr>
              <a:t>П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485663" y="2443020"/>
            <a:ext cx="68164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dirty="0">
                <a:latin typeface="Comic Sans MS" panose="030F0702030302020204" pitchFamily="66" charset="0"/>
              </a:rPr>
              <a:t>Н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614984" y="2438555"/>
            <a:ext cx="68164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dirty="0">
                <a:latin typeface="Comic Sans MS" panose="030F0702030302020204" pitchFamily="66" charset="0"/>
              </a:rPr>
              <a:t>Е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773528" y="2443022"/>
            <a:ext cx="68164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dirty="0">
                <a:latin typeface="Comic Sans MS" panose="030F0702030302020204" pitchFamily="66" charset="0"/>
              </a:rPr>
              <a:t>Т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044784" y="2443022"/>
            <a:ext cx="68164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dirty="0">
                <a:latin typeface="Comic Sans MS" panose="030F0702030302020204" pitchFamily="66" charset="0"/>
              </a:rPr>
              <a:t>Ц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329892" y="2438555"/>
            <a:ext cx="68164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dirty="0">
                <a:latin typeface="Comic Sans MS" panose="030F0702030302020204" pitchFamily="66" charset="0"/>
              </a:rPr>
              <a:t>О</a:t>
            </a:r>
          </a:p>
        </p:txBody>
      </p:sp>
    </p:spTree>
    <p:extLst>
      <p:ext uri="{BB962C8B-B14F-4D97-AF65-F5344CB8AC3E}">
        <p14:creationId xmlns:p14="http://schemas.microsoft.com/office/powerpoint/2010/main" val="39444558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58333E-6 2.22222E-6 L -4.58333E-6 0.00023 C 0.00053 0.00393 0.00144 0.00764 0.00144 0.0118 C 0.00157 0.01666 0.00222 0.04166 -4.58333E-6 0.05393 C -0.00195 0.06412 -0.00091 0.05741 -0.00377 0.06713 C -0.00742 0.08009 -0.00325 0.06852 -0.00677 0.07778 C -0.0069 0.07963 -0.00703 0.08148 -0.00742 0.0831 C -0.0082 0.08588 -0.00937 0.08842 -0.01041 0.09097 C -0.01093 0.09236 -0.01119 0.09398 -0.01184 0.09491 C -0.01289 0.09629 -0.0138 0.09768 -0.01484 0.09884 C -0.01562 0.09977 -0.01627 0.10092 -0.01705 0.10162 C -0.01822 0.10231 -0.01953 0.10254 -0.02083 0.10301 C -0.02526 0.10208 -0.02968 0.10139 -0.03411 0.10023 C -0.03632 0.09977 -0.03737 0.09861 -0.03932 0.09768 C -0.04036 0.09722 -0.0414 0.09699 -0.04231 0.09629 C -0.0444 0.09467 -0.04622 0.09236 -0.0483 0.09097 C -0.04973 0.09004 -0.05143 0.08981 -0.05273 0.08842 C -0.05351 0.0875 -0.05416 0.08634 -0.05494 0.08565 C -0.0569 0.08449 -0.06093 0.0831 -0.06093 0.08333 C -0.06432 0.07685 -0.0625 0.08078 -0.06614 0.07129 L -0.06757 0.06713 L -0.06901 0.06319 C -0.06953 0.06065 -0.07109 0.0581 -0.07057 0.05532 C -0.07031 0.05393 -0.07018 0.05254 -0.06979 0.05139 C -0.06888 0.04861 -0.06809 0.0456 -0.06679 0.04352 C -0.06393 0.03842 -0.06523 0.04097 -0.06315 0.03565 C -0.06197 0.02754 -0.06276 0.03194 -0.06093 0.02222 L -0.06015 0.01828 L -0.05937 0.01435 C -0.05963 0.0118 -0.05989 0.00903 -0.06015 0.00648 C -0.06093 -0.0007 -0.06093 0.00347 -0.06093 2.22222E-6 L -0.06093 0.00023 " pathEditMode="relative" rAng="0" ptsTypes="AAAAAAAAAAAAAAAAAAAAAAAAAAAAAAA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464" y="5139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2.96296E-6 L -1.45833E-6 0.00023 C 0.00013 0.00393 0.00013 0.00787 0.00065 0.0118 C 0.00091 0.01319 0.00182 0.01412 0.00222 0.01574 C 0.00261 0.01828 0.00235 0.02106 0.00287 0.02361 C 0.00365 0.02731 0.00521 0.03055 0.00586 0.03426 C 0.00664 0.03819 0.00677 0.03935 0.00807 0.04352 C 0.00899 0.04606 0.01003 0.04861 0.01107 0.05139 C 0.01159 0.05254 0.01198 0.05416 0.0125 0.05532 C 0.01406 0.05787 0.01589 0.06018 0.01706 0.06319 C 0.01979 0.07037 0.01706 0.06435 0.0207 0.0699 C 0.02357 0.07407 0.0224 0.07407 0.02591 0.07777 C 0.02656 0.07847 0.02748 0.0787 0.02813 0.07893 C 0.02891 0.07986 0.02956 0.08102 0.03034 0.08171 C 0.03386 0.08472 0.03659 0.0824 0.04076 0.08171 C 0.04206 0.08125 0.04323 0.08102 0.04453 0.08032 C 0.04675 0.07916 0.04948 0.07708 0.05195 0.07639 C 0.05443 0.07569 0.0569 0.07546 0.05938 0.075 C 0.06068 0.07268 0.06224 0.07037 0.06302 0.06713 C 0.0638 0.06389 0.06432 0.05509 0.06458 0.05254 C 0.06472 0.05092 0.06498 0.04907 0.06524 0.04745 C 0.06576 0.04467 0.06641 0.04213 0.0668 0.03935 L 0.06758 0.03287 C 0.06732 0.02662 0.06719 0.0206 0.0668 0.01435 C 0.06667 0.01296 0.06628 0.0118 0.06602 0.01041 C 0.06576 0.00879 0.06537 0.00694 0.06524 0.00509 C 0.06511 0.00347 0.06524 0.00162 0.06524 2.96296E-6 L 0.06524 0.00023 " pathEditMode="relative" rAng="0" ptsTypes="AAAAAAAAAAAAAAAAAAAAAAAAAAAA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72" y="4144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-3.33333E-6 L -4.16667E-6 0.00023 C -0.00026 0.0176 -0.00013 0.03519 -0.00078 0.05278 C -0.00091 0.05556 -0.00182 0.05811 -0.00234 0.06065 C -0.00286 0.06343 -0.00312 0.06644 -0.00455 0.06852 C -0.00586 0.07061 -0.00742 0.07199 -0.00898 0.07385 C -0.01093 0.07593 -0.01354 0.07871 -0.01562 0.08033 C -0.0164 0.08102 -0.01718 0.08125 -0.01783 0.08172 C -0.01862 0.08264 -0.01927 0.0838 -0.02005 0.08426 C -0.02317 0.08681 -0.02513 0.08727 -0.02825 0.08843 C -0.03476 0.08797 -0.04114 0.08773 -0.04752 0.08704 C -0.05169 0.08658 -0.05104 0.08519 -0.05494 0.08311 C -0.05625 0.08241 -0.05755 0.08218 -0.05872 0.08172 C -0.0595 0.08148 -0.06015 0.08079 -0.06093 0.08033 C -0.06197 0.07986 -0.06289 0.07963 -0.06393 0.07917 C -0.06927 0.06505 -0.06093 0.08635 -0.06757 0.07107 C -0.06875 0.06875 -0.07057 0.0632 -0.07057 0.06343 C -0.07083 0.06158 -0.07096 0.05973 -0.07135 0.05811 C -0.07174 0.05648 -0.07252 0.05556 -0.07278 0.05394 C -0.07356 0.0507 -0.07369 0.04699 -0.07434 0.04352 L -0.075 0.03959 C -0.07578 0.02848 -0.07643 0.02454 -0.075 0.0132 C -0.07487 0.01158 -0.07395 0.01065 -0.07356 0.00926 C -0.07239 0.00486 -0.07278 0.00255 -0.07278 -0.00254 L -0.07278 -0.00231 " pathEditMode="relative" rAng="0" ptsTypes="AAAAAAAAAAAAAAAAAAAAAAAAA">
                                      <p:cBhvr>
                                        <p:cTn id="1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802" y="4282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6 2.22222E-6 L 2.08333E-6 0.00023 C 0.00117 0.01759 0.00143 0.01713 2.08333E-6 0.04097 C -0.00013 0.04352 -0.00091 0.04606 -0.00143 0.04884 L -0.00222 0.05278 C -0.00248 0.05416 -0.00248 0.05555 -0.003 0.05671 C -0.00339 0.0581 -0.00378 0.05949 -0.00443 0.06065 C -0.01029 0.07106 -0.00287 0.0544 -0.00886 0.06736 C -0.00951 0.06852 -0.00964 0.07037 -0.01042 0.07129 C -0.01094 0.07222 -0.01198 0.07199 -0.01263 0.07268 C -0.02031 0.08009 -0.01432 0.07616 -0.01927 0.07916 C -0.02031 0.08055 -0.02123 0.08217 -0.02227 0.0831 C -0.02318 0.08403 -0.02422 0.08403 -0.02526 0.08449 C -0.02669 0.08518 -0.02826 0.08634 -0.02969 0.08703 C -0.03047 0.0875 -0.03112 0.08819 -0.0319 0.08842 C -0.03672 0.09004 -0.03438 0.08912 -0.03867 0.0912 C -0.04258 0.09028 -0.04662 0.08981 -0.05052 0.08842 C -0.053 0.0875 -0.05274 0.08449 -0.0543 0.08194 C -0.05482 0.08078 -0.05573 0.08009 -0.05651 0.07916 C -0.05768 0.07616 -0.05886 0.07291 -0.06016 0.06991 C -0.06094 0.06852 -0.06185 0.06759 -0.06237 0.06597 C -0.06589 0.05741 -0.06172 0.06319 -0.06615 0.0581 C -0.06667 0.0537 -0.06784 0.0493 -0.06758 0.04491 C -0.06732 0.03819 -0.06732 0.03148 -0.06693 0.025 C -0.0668 0.02361 -0.06641 0.02245 -0.06615 0.02106 C -0.06589 0.01921 -0.06563 0.01759 -0.06537 0.01574 C -0.06615 0.00162 -0.06615 0.00694 -0.06615 2.22222E-6 L -0.06615 0.00023 " pathEditMode="relative" rAng="0" ptsTypes="AAAAAAAAAAAAAAAAAAAAAAAAAAAA">
                                      <p:cBhvr>
                                        <p:cTn id="12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346" y="4560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8333E-7 -3.33333E-6 L -2.08333E-7 0.00023 C 0.00026 0.00834 0.00065 0.01898 0.00143 0.02755 C 0.00182 0.03264 0.00221 0.03241 0.00286 0.03681 C 0.00313 0.03866 0.00326 0.04051 0.00365 0.04213 C 0.00586 0.05 0.00833 0.05324 0.01185 0.05926 L 0.01484 0.06459 C 0.0155 0.06598 0.01615 0.0676 0.01706 0.06852 C 0.01771 0.06945 0.01849 0.07037 0.01927 0.0713 C 0.02005 0.07223 0.02331 0.07686 0.02448 0.07778 C 0.02513 0.07848 0.02591 0.07871 0.02669 0.07917 C 0.02734 0.0801 0.02813 0.08102 0.02891 0.08195 C 0.03073 0.0838 0.03203 0.08473 0.03411 0.08588 C 0.03607 0.08681 0.03815 0.08727 0.03997 0.08843 C 0.04076 0.08889 0.04154 0.08959 0.04219 0.08982 C 0.04792 0.09051 0.05365 0.09074 0.05938 0.09121 C 0.06771 0.09074 0.07617 0.09051 0.08464 0.08982 C 0.08542 0.08959 0.08607 0.08889 0.08685 0.08843 C 0.0888 0.0875 0.09271 0.08588 0.09271 0.08611 C 0.09427 0.08403 0.09544 0.08148 0.09714 0.08056 C 0.09792 0.0801 0.0987 0.07986 0.09948 0.07917 C 0.10456 0.07454 0.09844 0.07801 0.10456 0.07523 C 0.10612 0.07338 0.10846 0.07292 0.10911 0.06991 C 0.11016 0.06459 0.10911 0.06667 0.11198 0.06343 C 0.11224 0.06204 0.11224 0.06042 0.11276 0.05926 C 0.11836 0.04931 0.11576 0.05857 0.1194 0.05 C 0.12057 0.04769 0.12188 0.04514 0.1224 0.04213 C 0.12344 0.03681 0.12279 0.03936 0.12461 0.03426 L 0.12617 0.02639 L 0.12695 0.02246 C 0.12669 0.01922 0.12643 0.01621 0.12617 0.0132 C 0.12604 0.01181 0.12539 0.01065 0.12539 0.00903 C 0.12539 0.0051 0.12617 0.00116 0.12617 -0.00277 C 0.12617 -0.00463 0.12578 0.0007 0.12539 0.00255 C 0.12526 0.00301 0.12539 0.00162 0.12539 0.00116 L 0.12461 -3.33333E-6 " pathEditMode="relative" rAng="0" ptsTypes="AAAAAAAAAAAAAAAAAAAAAAAAAAAAAAAAAAAA">
                                      <p:cBhvr>
                                        <p:cTn id="1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341" y="4398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91667E-6 2.22222E-6 L 2.91667E-6 0.00023 C -0.00104 0.00393 -0.00183 0.00787 -0.003 0.0118 C -0.00365 0.01366 -0.00456 0.01528 -0.00521 0.01713 C -0.00625 0.01967 -0.00729 0.02245 -0.00821 0.025 C -0.00886 0.02662 -0.00977 0.02754 -0.01042 0.02893 C -0.01224 0.03264 -0.01172 0.03403 -0.0142 0.0368 C -0.01485 0.03773 -0.01563 0.03773 -0.01641 0.03819 C -0.01719 0.03912 -0.01784 0.04004 -0.01862 0.04074 C -0.02032 0.04236 -0.02292 0.04282 -0.02461 0.04352 C -0.02748 0.04467 -0.02709 0.0456 -0.03047 0.04745 C -0.03177 0.04815 -0.03308 0.04815 -0.03425 0.04884 C -0.03503 0.04907 -0.03568 0.04977 -0.03646 0.05 C -0.03776 0.05069 -0.03894 0.05092 -0.04024 0.05139 C -0.04089 0.05185 -0.04167 0.05231 -0.04245 0.05278 C -0.04362 0.05324 -0.04492 0.0537 -0.0461 0.05416 C -0.04649 0.05393 -0.0569 0.05393 -0.06029 0.05139 C -0.06107 0.05069 -0.06172 0.04953 -0.0625 0.04884 C -0.06302 0.04745 -0.06341 0.04606 -0.06394 0.04491 C -0.06459 0.04328 -0.06563 0.04236 -0.06615 0.04074 C -0.06693 0.03842 -0.06719 0.03565 -0.06771 0.03287 L -0.06836 0.02893 C -0.06823 0.02153 -0.0681 0.01389 -0.06771 0.00648 C -0.06758 0.00463 -0.06693 0.00116 -0.06693 0.00139 L -0.06693 0.00116 " pathEditMode="relative" rAng="0" ptsTypes="AAAAAAAAAAAAAAAAAAAAAAAAA">
                                      <p:cBhvr>
                                        <p:cTn id="1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424" y="2708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54167E-6 2.22222E-6 L -3.54167E-6 0.00023 C 0.00352 0.0287 -0.00052 0.00092 0.00287 0.01713 C 0.00326 0.01875 0.00339 0.0206 0.00365 0.02245 C 0.00391 0.02453 0.00391 0.02685 0.00443 0.02893 C 0.00469 0.03055 0.00534 0.03171 0.00586 0.03287 C 0.00612 0.03472 0.00612 0.03657 0.00664 0.03819 C 0.00795 0.04305 0.00925 0.04352 0.01107 0.04745 C 0.01159 0.04861 0.01198 0.05023 0.0125 0.05139 C 0.01328 0.05278 0.01407 0.05393 0.01472 0.05532 C 0.01537 0.05671 0.01563 0.05833 0.01628 0.05926 C 0.01719 0.06088 0.01836 0.0618 0.01927 0.06342 C 0.02032 0.06504 0.0211 0.06713 0.02214 0.06852 C 0.02409 0.07106 0.02631 0.07268 0.02813 0.07523 C 0.03334 0.08264 0.02982 0.07916 0.03477 0.08171 C 0.03633 0.08264 0.03776 0.08356 0.03933 0.08449 L 0.04154 0.08588 C 0.04297 0.08495 0.04453 0.08426 0.04597 0.0831 C 0.04675 0.08241 0.04753 0.08148 0.04818 0.08055 C 0.05026 0.07731 0.05105 0.07523 0.05261 0.07129 C 0.0543 0.06203 0.05196 0.07315 0.0556 0.06203 C 0.05599 0.06088 0.05599 0.05926 0.05638 0.0581 C 0.05677 0.05671 0.0573 0.05532 0.05782 0.05416 C 0.05925 0.03842 0.05782 0.05278 0.05925 0.04097 C 0.0612 0.02569 0.05899 0.0419 0.06081 0.02893 C 0.06159 0.00301 0.06146 0.01412 0.06146 -0.00394 L 0.06146 -0.00371 L 0.06146 -0.00394 " pathEditMode="relative" rAng="0" ptsTypes="AAAAAAAAAAAAAAAAAAAAAAAAAAAA">
                                      <p:cBhvr>
                                        <p:cTn id="1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073" y="409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60062" y="1522513"/>
            <a:ext cx="10192352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dirty="0"/>
              <a:t>«</a:t>
            </a:r>
            <a:r>
              <a:rPr lang="ru-RU" sz="5400" dirty="0">
                <a:latin typeface="Comic Sans MS" panose="030F0702030302020204" pitchFamily="66" charset="0"/>
              </a:rPr>
              <a:t>Мало иметь хороший ум,</a:t>
            </a:r>
          </a:p>
          <a:p>
            <a:r>
              <a:rPr lang="ru-RU" sz="5400" dirty="0">
                <a:latin typeface="Comic Sans MS" panose="030F0702030302020204" pitchFamily="66" charset="0"/>
              </a:rPr>
              <a:t>Главное – хорошо его применять»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219950" y="4927597"/>
            <a:ext cx="410481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dirty="0">
                <a:latin typeface="Comic Sans MS" panose="030F0702030302020204" pitchFamily="66" charset="0"/>
              </a:rPr>
              <a:t>Р. Декарт</a:t>
            </a:r>
          </a:p>
        </p:txBody>
      </p:sp>
    </p:spTree>
    <p:extLst>
      <p:ext uri="{BB962C8B-B14F-4D97-AF65-F5344CB8AC3E}">
        <p14:creationId xmlns:p14="http://schemas.microsoft.com/office/powerpoint/2010/main" val="32157662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Грифель">
  <a:themeElements>
    <a:clrScheme name="Грифель">
      <a:dk1>
        <a:sysClr val="windowText" lastClr="000000"/>
      </a:dk1>
      <a:lt1>
        <a:sysClr val="window" lastClr="FFFFFF"/>
      </a:lt1>
      <a:dk2>
        <a:srgbClr val="212123"/>
      </a:dk2>
      <a:lt2>
        <a:srgbClr val="DADADA"/>
      </a:lt2>
      <a:accent1>
        <a:srgbClr val="BC451B"/>
      </a:accent1>
      <a:accent2>
        <a:srgbClr val="D3BA68"/>
      </a:accent2>
      <a:accent3>
        <a:srgbClr val="BB8640"/>
      </a:accent3>
      <a:accent4>
        <a:srgbClr val="AD9277"/>
      </a:accent4>
      <a:accent5>
        <a:srgbClr val="A55A43"/>
      </a:accent5>
      <a:accent6>
        <a:srgbClr val="AD9D7B"/>
      </a:accent6>
      <a:hlink>
        <a:srgbClr val="E98052"/>
      </a:hlink>
      <a:folHlink>
        <a:srgbClr val="F4B69B"/>
      </a:folHlink>
    </a:clrScheme>
    <a:fontScheme name="Грифель">
      <a:majorFont>
        <a:latin typeface="Calisto MT" panose="02040603050505030304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alisto MT" panose="02040603050505030304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рифель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0000"/>
                <a:lumMod val="90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63500" dist="25400" dir="5400000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76200" dist="38100" dir="5400000" rotWithShape="0">
              <a:srgbClr val="000000">
                <a:alpha val="7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hardEdge"/>
          </a:sp3d>
        </a:effectStyle>
      </a:effectStyleLst>
      <a:bgFillStyleLst>
        <a:solidFill>
          <a:schemeClr val="phClr"/>
        </a:solidFill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shade val="80000"/>
                <a:lumMod val="80000"/>
              </a:schemeClr>
              <a:schemeClr val="phClr">
                <a:tint val="98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Slate" id="{C3F70B94-7CE9-428E-ADC1-3269CC2C3385}" vid="{3F2DE9A5-64E6-437C-A389-CC4477E817E8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TC104033929[[fn=Грифель]]</Template>
  <TotalTime>210</TotalTime>
  <Words>763</Words>
  <Application>Microsoft Office PowerPoint</Application>
  <PresentationFormat>Произвольный</PresentationFormat>
  <Paragraphs>222</Paragraphs>
  <Slides>35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35</vt:i4>
      </vt:variant>
    </vt:vector>
  </HeadingPairs>
  <TitlesOfParts>
    <vt:vector size="36" baseType="lpstr">
      <vt:lpstr>Грифель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Задачи на смеси и сплавы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Домашнее задание</vt:lpstr>
      <vt:lpstr>Итог урока:</vt:lpstr>
    </vt:vector>
  </TitlesOfParts>
  <Company>Ryashin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Учетная запись Майкрософт</dc:creator>
  <cp:lastModifiedBy>VORK</cp:lastModifiedBy>
  <cp:revision>18</cp:revision>
  <dcterms:created xsi:type="dcterms:W3CDTF">2014-03-17T14:49:56Z</dcterms:created>
  <dcterms:modified xsi:type="dcterms:W3CDTF">2014-03-17T18:42:34Z</dcterms:modified>
</cp:coreProperties>
</file>