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920" r:id="rId14"/>
  </p:sldMasterIdLst>
  <p:notesMasterIdLst>
    <p:notesMasterId r:id="rId24"/>
  </p:notesMasterIdLst>
  <p:sldIdLst>
    <p:sldId id="257" r:id="rId15"/>
    <p:sldId id="259" r:id="rId16"/>
    <p:sldId id="262" r:id="rId17"/>
    <p:sldId id="263" r:id="rId18"/>
    <p:sldId id="264" r:id="rId19"/>
    <p:sldId id="266" r:id="rId20"/>
    <p:sldId id="273" r:id="rId21"/>
    <p:sldId id="274" r:id="rId22"/>
    <p:sldId id="276" r:id="rId2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1763" y="728663"/>
            <a:ext cx="4048125" cy="3503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1843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62500" cy="347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0288" y="600075"/>
            <a:ext cx="4797425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64087" cy="34782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41438" y="914400"/>
            <a:ext cx="4176712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0288" y="600075"/>
            <a:ext cx="4797425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64087" cy="34782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41438" y="914400"/>
            <a:ext cx="4176712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41438" y="914400"/>
            <a:ext cx="4176712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82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728663"/>
            <a:ext cx="4672012" cy="3505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64087" cy="3382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0288" y="600075"/>
            <a:ext cx="4797425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64087" cy="34782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0288" y="600075"/>
            <a:ext cx="4797425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64087" cy="34782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ea typeface="DejaVu Sans" charset="0"/>
              <a:cs typeface="DejaVu Sans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2A5100-F9E1-447F-BEC4-C73507F17212}" type="slidenum">
              <a:rPr lang="ru-RU" sz="1200">
                <a:solidFill>
                  <a:srgbClr val="FFFFFF"/>
                </a:solidFill>
                <a:latin typeface="Calibri" pitchFamily="32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sz="1200">
              <a:solidFill>
                <a:srgbClr val="FFFFFF"/>
              </a:solidFill>
              <a:latin typeface="Calibri" pitchFamily="32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83B844-3EB0-47E8-95C7-C6946A7C67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16FAE94-2DF8-4B9D-B50E-AC30459829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4287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6588"/>
            <a:ext cx="3825875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-808038"/>
            <a:ext cx="2054225" cy="64293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808038"/>
            <a:ext cx="6013450" cy="64293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9021D4-761D-4B4A-B767-55F4091C2C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4625" y="514350"/>
            <a:ext cx="1949450" cy="5367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514350"/>
            <a:ext cx="5700712" cy="5367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781175"/>
            <a:ext cx="38989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2813" y="1781175"/>
            <a:ext cx="3900487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F4B51F-D513-484F-90EA-0F37202595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5750" y="255588"/>
            <a:ext cx="1987550" cy="5500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255588"/>
            <a:ext cx="5811837" cy="5500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5875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9788" y="1906588"/>
            <a:ext cx="3827462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36D28E-84AA-4908-A845-789B83507C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517525"/>
            <a:ext cx="1951037" cy="5364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517525"/>
            <a:ext cx="5702300" cy="5364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7462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1906588"/>
            <a:ext cx="382746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C83B09-3806-4696-8BF9-B51878B2CA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800" y="569913"/>
            <a:ext cx="1951038" cy="5311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569913"/>
            <a:ext cx="5703887" cy="5311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D21D778-B565-4D7E-94D7-64010A445B6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3838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6238"/>
            <a:ext cx="4033837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633793-EBBF-46ED-94CC-8DFB389935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D21D778-B565-4D7E-94D7-64010A445B6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D21D778-B565-4D7E-94D7-64010A445B68}" type="datetimeFigureOut">
              <a:rPr lang="en-US" smtClean="0"/>
              <a:pPr/>
              <a:t>2/3/2016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647E08F-5CB4-4427-99B2-93B60B77E0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D4294F-12E0-4A81-A44D-D896CECCB0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7D638F-0FE6-42F8-812F-3A822EC1CA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CC79E1-AEE8-48EA-BD4F-EE0F82E220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143CD0-E33E-42F5-AA66-11FA2935C1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47D196-69A7-465E-8466-843DD22E15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CC3D4B-308C-44C5-8CC2-585E5FE918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-808038"/>
            <a:ext cx="2054225" cy="64293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808038"/>
            <a:ext cx="6013450" cy="64293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AB042F-DF6A-4DE4-9189-4E394FCE53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5B8C669-6624-4532-AA8F-298693E2B3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C7D01A-326A-4E19-8488-0EE6A3BA74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3AB7FCA-D60A-4AB1-987F-33E0411184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3838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6238"/>
            <a:ext cx="4033837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ECEBCD4-CAD5-442B-B608-F2E875AE59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C3B1D1-CCA9-4ECE-A92D-30C82902F5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AFCFBD-AAFB-4F4E-A494-076FFFA68F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84E6FC-DB17-4148-B84D-162E39A7F1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996F7-E195-4BBC-B0E5-8F194EA915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B28A14-3DD1-4745-86E9-76A30827BE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ED6CAE-E591-4C35-82D1-0ED9BEC1FC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0C0647-60A5-4A12-AF45-D11D9283FF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-808038"/>
            <a:ext cx="2054225" cy="64293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808038"/>
            <a:ext cx="6013450" cy="64293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DDBE2D-CEE4-4DCE-979B-B9BEAE52DF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714AE4-BA39-4A97-9B8E-4A88523359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87A1F0-5452-4F43-B130-1D6E28E2D4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4CC46C-735C-4B41-ABB5-62D1DF0347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3838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6238"/>
            <a:ext cx="4033837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E62997-7E7E-4EB4-882F-5993D9AC0B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4E0ABB-1E9D-4ECB-9095-2D71558343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AC6A7B-9420-43A0-9CFA-6C20DEC413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3838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6238"/>
            <a:ext cx="4033837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C265E4-CD8B-484A-B963-C2BC03ECDC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F1B4C1-6580-4B33-AF66-A0C7789F2C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AE74969-982E-4E32-B65E-B47D2C0BA9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C3D97F-3F93-476B-9A91-16CC3D52C2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3CE7AC-FDC6-48FE-9812-6892525A0D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-808038"/>
            <a:ext cx="2054225" cy="64293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808038"/>
            <a:ext cx="6013450" cy="64293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572362-FB0C-4053-A61A-9F9D08B857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BC23DE-4876-4DF5-8D89-841CFF24A5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4178D8-FCF9-42D0-9CDA-23030E6EAD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509B80-2EA7-4951-BE23-8F773D0272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3838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6238"/>
            <a:ext cx="4033837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DAB9A7-0992-449A-B183-9DCD78D936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506A8F-ECC8-4F7D-AF44-7816E59EE3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ECFBCD-FB8F-4F35-9A66-02C0EE6EB0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AD48D5-0E36-4526-8463-F924C0952E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C22EC3-7DB9-4992-A0E6-E673F75D0F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9BB1E43-86B4-4627-9C16-7084226303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65CD5A-D207-4F74-9C83-EBF67CFEC0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6AAB07-0AE0-4CB5-A669-F026A79921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-808038"/>
            <a:ext cx="2054225" cy="64293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808038"/>
            <a:ext cx="6013450" cy="64293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23A0F8-29D5-4871-B05F-7AF0A3AB19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418479E-A7E2-421E-A84A-632C469B28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D4C38F-44F7-4ADC-9786-FAF6D4C358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C0D4C5-823C-41B0-A018-57BE736154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3838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6238"/>
            <a:ext cx="4033837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6A9117-AB4A-4890-A1C5-95376524A3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AE3F66-7136-454A-BA2E-7214DA4641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091A83C-223B-4551-B67D-4564B03DD2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CA68BF-0E07-40A1-AA52-D37D84944B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4AB2B2-CC37-4755-B3DC-EC27D714B2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21D171-D0CE-44AC-A799-B370C70C8F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56220A-FA0A-4E41-8D2C-7737507063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E3986E-0CD7-4CE0-B882-BACF83B05A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-808038"/>
            <a:ext cx="2054225" cy="64293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808038"/>
            <a:ext cx="6013450" cy="64293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6E2401-FB86-48E3-93B3-1D4C920C36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B2A141-475D-4945-85FD-66404D2C5B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B1B4B6-55EE-4433-A0B3-E73F79F1EA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BE4F08-3FD5-476A-90E8-64A2115B06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BFB5E8E-BFC2-4205-A106-B36C49C76E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3838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6238"/>
            <a:ext cx="4033837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4BC80D-8861-4DA2-8144-09948D3A53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C24DF5-E455-4B53-9C58-29BE3D8289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BEA33E-4AF6-456C-864F-D335B6B28C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DAE950-8369-4424-A76A-110C83BD75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A67ED7-BE2D-45AF-A240-3521363416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496790-18F2-47BA-A52F-644A30A697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B4847C-417B-4D71-AC06-91746CEAC7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-808038"/>
            <a:ext cx="2054225" cy="64293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808038"/>
            <a:ext cx="6013450" cy="64293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7F3C53-0428-4663-AA1E-7BF5054DC1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5EE93D-2EF8-4A98-9402-F5A9C21831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B7DC37-182E-490C-8129-6A2152EF90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1C8DA9-9D54-4A16-8573-EFF86E3B40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03DA7D-1302-479B-857B-D69783288D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3838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6238"/>
            <a:ext cx="4033837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45B3D8-65D2-40CF-84B7-A094523F39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50F500-245C-4A8B-9DBE-CFD4B73975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50A8AA-17EF-469D-AEFF-731509BFD4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9C772D-9BB7-4B16-AD8A-341A8AB5E9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87870B5-505B-4A9E-AC0F-CF1E41F2D3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8EE8BD-5DEA-44BE-BF4C-D248D4D05F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D227C9-D3B5-428B-AAD4-1E5890B187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-808038"/>
            <a:ext cx="2054225" cy="64293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808038"/>
            <a:ext cx="6013450" cy="64293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1FFCC7-0651-4557-90C7-77BC3E4BF2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BA8444-71F7-4A25-8DA5-90C8A231CC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4287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6588"/>
            <a:ext cx="3824288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3038" y="512763"/>
            <a:ext cx="1949450" cy="5368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512763"/>
            <a:ext cx="5699125" cy="5368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152400" y="133350"/>
            <a:ext cx="8831263" cy="6589713"/>
            <a:chOff x="96" y="84"/>
            <a:chExt cx="5563" cy="41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6" y="84"/>
              <a:ext cx="5563" cy="41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247" y="236"/>
              <a:ext cx="5263" cy="38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295400" y="6400800"/>
            <a:ext cx="421163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562600" y="6399213"/>
            <a:ext cx="2992438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639175" y="6465888"/>
            <a:ext cx="454025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fld id="{B0E59118-0E67-4CAF-93BB-71A294D37A9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808038"/>
            <a:ext cx="8220075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0075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+mj-lt"/>
          <a:ea typeface="+mj-ea"/>
          <a:cs typeface="+mj-cs"/>
        </a:defRPr>
      </a:lvl1pPr>
      <a:lvl2pPr marL="742950" indent="-28575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2pPr>
      <a:lvl3pPr marL="1143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3pPr>
      <a:lvl4pPr marL="1600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4pPr>
      <a:lvl5pPr marL="20574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14350"/>
            <a:ext cx="7802562" cy="124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2562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338138" y="115888"/>
            <a:ext cx="1587" cy="1852612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33350" y="328613"/>
            <a:ext cx="1852613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481013" y="142875"/>
            <a:ext cx="1587" cy="55245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23825" y="454025"/>
            <a:ext cx="552450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1033463" y="0"/>
            <a:ext cx="1587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1576388" y="0"/>
            <a:ext cx="1587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200275" y="0"/>
            <a:ext cx="1588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805113" y="0"/>
            <a:ext cx="1587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3438525" y="0"/>
            <a:ext cx="1588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569913" y="0"/>
            <a:ext cx="1587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4132263" y="0"/>
            <a:ext cx="1587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4854575" y="0"/>
            <a:ext cx="1588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5532438" y="0"/>
            <a:ext cx="1587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6253163" y="0"/>
            <a:ext cx="1587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6840538" y="0"/>
            <a:ext cx="1587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7402513" y="0"/>
            <a:ext cx="1587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7972425" y="0"/>
            <a:ext cx="1588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8604250" y="0"/>
            <a:ext cx="1588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0" y="542925"/>
            <a:ext cx="9144000" cy="1588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0" y="1166813"/>
            <a:ext cx="9144000" cy="1587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0" y="1889125"/>
            <a:ext cx="9144000" cy="1588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0" y="2619375"/>
            <a:ext cx="9144000" cy="1588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0" y="3286125"/>
            <a:ext cx="9144000" cy="1588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0" y="3919538"/>
            <a:ext cx="9144000" cy="1587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0" y="4506913"/>
            <a:ext cx="9144000" cy="1587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0" y="5121275"/>
            <a:ext cx="9144000" cy="1588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0" y="5664200"/>
            <a:ext cx="9144000" cy="1588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0" y="6280150"/>
            <a:ext cx="9144000" cy="1588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255588"/>
            <a:ext cx="7802562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781175"/>
            <a:ext cx="7951787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657225" y="6419850"/>
            <a:ext cx="8486775" cy="87313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803400" y="6611938"/>
            <a:ext cx="7340600" cy="87312"/>
          </a:xfrm>
          <a:prstGeom prst="roundRect">
            <a:avLst>
              <a:gd name="adj" fmla="val 1852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ea typeface="DejaVu Sans" charset="0"/>
          <a:cs typeface="DejaVu Sans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ea typeface="DejaVu Sans" charset="0"/>
          <a:cs typeface="DejaVu Sans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ea typeface="DejaVu Sans" charset="0"/>
          <a:cs typeface="DejaVu Sans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FF9966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00"/>
            </a:gs>
            <a:gs pos="100000">
              <a:srgbClr val="80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17525"/>
            <a:ext cx="7805737" cy="124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5737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9913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7325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338138" y="115888"/>
            <a:ext cx="1587" cy="1852612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33350" y="328613"/>
            <a:ext cx="1852613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481013" y="142875"/>
            <a:ext cx="1587" cy="55245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23825" y="454025"/>
            <a:ext cx="552450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1033463" y="0"/>
            <a:ext cx="1587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1576388" y="0"/>
            <a:ext cx="1587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2200275" y="0"/>
            <a:ext cx="1588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2805113" y="0"/>
            <a:ext cx="1587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3438525" y="0"/>
            <a:ext cx="1588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569913" y="0"/>
            <a:ext cx="1587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4132263" y="0"/>
            <a:ext cx="1587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4854575" y="0"/>
            <a:ext cx="1588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5532438" y="0"/>
            <a:ext cx="1587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6253163" y="0"/>
            <a:ext cx="1587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6840538" y="0"/>
            <a:ext cx="1587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7402513" y="0"/>
            <a:ext cx="1587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7972425" y="0"/>
            <a:ext cx="1588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8604250" y="0"/>
            <a:ext cx="1588" cy="6858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0" y="542925"/>
            <a:ext cx="9144000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0" y="1166813"/>
            <a:ext cx="9144000" cy="15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0" y="1889125"/>
            <a:ext cx="9144000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0" y="2619375"/>
            <a:ext cx="9144000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0" y="3286125"/>
            <a:ext cx="9144000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0" y="3919538"/>
            <a:ext cx="9144000" cy="15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0" y="4506913"/>
            <a:ext cx="9144000" cy="15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0" y="5121275"/>
            <a:ext cx="9144000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0" y="5664200"/>
            <a:ext cx="9144000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0" y="6280150"/>
            <a:ext cx="9144000" cy="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0E59118-0E67-4CAF-93BB-71A294D37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152400" y="133350"/>
            <a:ext cx="8837613" cy="2528888"/>
            <a:chOff x="96" y="84"/>
            <a:chExt cx="5567" cy="159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6" y="84"/>
              <a:ext cx="5567" cy="15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158" y="147"/>
              <a:ext cx="5443" cy="14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808038"/>
            <a:ext cx="8220075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0075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5562600" y="6508750"/>
            <a:ext cx="2992438" cy="29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B9BBB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639175" y="6477000"/>
            <a:ext cx="454025" cy="334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600">
                <a:solidFill>
                  <a:srgbClr val="DFE0D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B07482-1AD1-4EE8-B6B9-80246CF8934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600200" y="6508750"/>
            <a:ext cx="3906838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+mj-lt"/>
          <a:ea typeface="+mj-ea"/>
          <a:cs typeface="+mj-cs"/>
        </a:defRPr>
      </a:lvl1pPr>
      <a:lvl2pPr marL="742950" indent="-28575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2pPr>
      <a:lvl3pPr marL="1143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3pPr>
      <a:lvl4pPr marL="1600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4pPr>
      <a:lvl5pPr marL="20574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roup 1"/>
          <p:cNvGrpSpPr>
            <a:grpSpLocks/>
          </p:cNvGrpSpPr>
          <p:nvPr/>
        </p:nvGrpSpPr>
        <p:grpSpPr bwMode="auto">
          <a:xfrm>
            <a:off x="152400" y="133350"/>
            <a:ext cx="8831263" cy="6589713"/>
            <a:chOff x="96" y="84"/>
            <a:chExt cx="5563" cy="415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6" y="84"/>
              <a:ext cx="5563" cy="41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075" name="Text Box 3"/>
            <p:cNvSpPr txBox="1">
              <a:spLocks noChangeArrowheads="1"/>
            </p:cNvSpPr>
            <p:nvPr/>
          </p:nvSpPr>
          <p:spPr bwMode="auto">
            <a:xfrm>
              <a:off x="247" y="236"/>
              <a:ext cx="5263" cy="38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rgbClr val="72A376"/>
          </a:solidFill>
          <a:ln w="9525">
            <a:noFill/>
            <a:round/>
            <a:headEnd/>
            <a:tailEnd/>
          </a:ln>
          <a:effectLst>
            <a:outerShdw dist="108775" dir="410566" algn="ctr" rotWithShape="0">
              <a:srgbClr val="000000">
                <a:alpha val="75014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808038"/>
            <a:ext cx="8220075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0075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5562600" y="6392863"/>
            <a:ext cx="2992438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B9BBB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295400" y="6400800"/>
            <a:ext cx="4211638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639175" y="6475413"/>
            <a:ext cx="454025" cy="334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600">
                <a:solidFill>
                  <a:srgbClr val="DFE0D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0A114F8-165C-48D9-A444-1B6716CB7D9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+mj-lt"/>
          <a:ea typeface="+mj-ea"/>
          <a:cs typeface="+mj-cs"/>
        </a:defRPr>
      </a:lvl1pPr>
      <a:lvl2pPr marL="742950" indent="-28575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2pPr>
      <a:lvl3pPr marL="1143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3pPr>
      <a:lvl4pPr marL="1600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4pPr>
      <a:lvl5pPr marL="20574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6A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00125" y="3267075"/>
            <a:ext cx="7407275" cy="9525"/>
          </a:xfrm>
          <a:prstGeom prst="rect">
            <a:avLst/>
          </a:prstGeom>
          <a:solidFill>
            <a:srgbClr val="72A376"/>
          </a:solidFill>
          <a:ln w="9525">
            <a:noFill/>
            <a:round/>
            <a:headEnd/>
            <a:tailEnd/>
          </a:ln>
          <a:effectLst>
            <a:outerShdw dist="108775" dir="410566" algn="ctr" rotWithShape="0">
              <a:srgbClr val="000000">
                <a:alpha val="75014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808038"/>
            <a:ext cx="8220075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0075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562600" y="6513513"/>
            <a:ext cx="2992438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B9BBB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39175" y="6481763"/>
            <a:ext cx="454025" cy="334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600">
                <a:solidFill>
                  <a:srgbClr val="DFE0D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96E9CDE-3ABD-4948-AF26-C14E407928A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600200" y="6513513"/>
            <a:ext cx="3906838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+mj-lt"/>
          <a:ea typeface="+mj-ea"/>
          <a:cs typeface="+mj-cs"/>
        </a:defRPr>
      </a:lvl1pPr>
      <a:lvl2pPr marL="742950" indent="-28575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2pPr>
      <a:lvl3pPr marL="1143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3pPr>
      <a:lvl4pPr marL="1600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4pPr>
      <a:lvl5pPr marL="20574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/>
          <p:cNvGrpSpPr>
            <a:grpSpLocks/>
          </p:cNvGrpSpPr>
          <p:nvPr/>
        </p:nvGrpSpPr>
        <p:grpSpPr bwMode="auto">
          <a:xfrm>
            <a:off x="152400" y="133350"/>
            <a:ext cx="8831263" cy="6589713"/>
            <a:chOff x="96" y="84"/>
            <a:chExt cx="5563" cy="415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6" y="84"/>
              <a:ext cx="5563" cy="41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247" y="236"/>
              <a:ext cx="5263" cy="38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rgbClr val="72A376"/>
          </a:solidFill>
          <a:ln w="9525">
            <a:noFill/>
            <a:round/>
            <a:headEnd/>
            <a:tailEnd/>
          </a:ln>
          <a:effectLst>
            <a:outerShdw dist="108775" dir="410566" algn="ctr" rotWithShape="0">
              <a:srgbClr val="000000">
                <a:alpha val="75014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808038"/>
            <a:ext cx="8220075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0075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5562600" y="6392863"/>
            <a:ext cx="2992438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B9BBB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295400" y="6400800"/>
            <a:ext cx="4211638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640763" y="6475413"/>
            <a:ext cx="455612" cy="334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600">
                <a:solidFill>
                  <a:srgbClr val="DFE0D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7333041-131E-4A48-81B4-C3CBEAD5A67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+mj-lt"/>
          <a:ea typeface="+mj-ea"/>
          <a:cs typeface="+mj-cs"/>
        </a:defRPr>
      </a:lvl1pPr>
      <a:lvl2pPr marL="742950" indent="-28575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2pPr>
      <a:lvl3pPr marL="1143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3pPr>
      <a:lvl4pPr marL="1600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4pPr>
      <a:lvl5pPr marL="20574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1"/>
          <p:cNvGrpSpPr>
            <a:grpSpLocks/>
          </p:cNvGrpSpPr>
          <p:nvPr/>
        </p:nvGrpSpPr>
        <p:grpSpPr bwMode="auto">
          <a:xfrm>
            <a:off x="152400" y="133350"/>
            <a:ext cx="8831263" cy="6589713"/>
            <a:chOff x="96" y="84"/>
            <a:chExt cx="5563" cy="415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6" y="84"/>
              <a:ext cx="5563" cy="41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247" y="236"/>
              <a:ext cx="5263" cy="38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rgbClr val="72A376"/>
          </a:solidFill>
          <a:ln w="9525">
            <a:noFill/>
            <a:round/>
            <a:headEnd/>
            <a:tailEnd/>
          </a:ln>
          <a:effectLst>
            <a:outerShdw dist="108775" dir="410566" algn="ctr" rotWithShape="0">
              <a:srgbClr val="000000">
                <a:alpha val="75014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rgbClr val="72A376"/>
          </a:solidFill>
          <a:ln w="9525">
            <a:noFill/>
            <a:round/>
            <a:headEnd/>
            <a:tailEnd/>
          </a:ln>
          <a:effectLst>
            <a:outerShdw dist="108775" dir="410566" algn="ctr" rotWithShape="0">
              <a:srgbClr val="000000">
                <a:alpha val="75014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808038"/>
            <a:ext cx="8220075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0075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5562600" y="6392863"/>
            <a:ext cx="2992438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B9BBB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295400" y="6400800"/>
            <a:ext cx="4211638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640763" y="6475413"/>
            <a:ext cx="455612" cy="334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600">
                <a:solidFill>
                  <a:srgbClr val="DFE0D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62992F9-68C3-4873-A0B7-0FD43E1E6C2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+mj-lt"/>
          <a:ea typeface="+mj-ea"/>
          <a:cs typeface="+mj-cs"/>
        </a:defRPr>
      </a:lvl1pPr>
      <a:lvl2pPr marL="742950" indent="-28575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2pPr>
      <a:lvl3pPr marL="1143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3pPr>
      <a:lvl4pPr marL="1600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4pPr>
      <a:lvl5pPr marL="20574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/>
          <p:cNvGrpSpPr>
            <a:grpSpLocks/>
          </p:cNvGrpSpPr>
          <p:nvPr/>
        </p:nvGrpSpPr>
        <p:grpSpPr bwMode="auto">
          <a:xfrm>
            <a:off x="152400" y="133350"/>
            <a:ext cx="8831263" cy="6589713"/>
            <a:chOff x="96" y="84"/>
            <a:chExt cx="5563" cy="4151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6" y="84"/>
              <a:ext cx="5563" cy="41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247" y="236"/>
              <a:ext cx="5263" cy="38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rgbClr val="72A376"/>
          </a:solidFill>
          <a:ln w="9525">
            <a:noFill/>
            <a:round/>
            <a:headEnd/>
            <a:tailEnd/>
          </a:ln>
          <a:effectLst>
            <a:outerShdw dist="108775" dir="410566" algn="ctr" rotWithShape="0">
              <a:srgbClr val="000000">
                <a:alpha val="75014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808038"/>
            <a:ext cx="8220075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0075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5562600" y="6392863"/>
            <a:ext cx="2992438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B9BBB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295400" y="6400800"/>
            <a:ext cx="4211638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639175" y="6475413"/>
            <a:ext cx="454025" cy="334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600">
                <a:solidFill>
                  <a:srgbClr val="DFE0D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3F520E5-C2A5-423A-8F14-D9E246B12B6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+mj-lt"/>
          <a:ea typeface="+mj-ea"/>
          <a:cs typeface="+mj-cs"/>
        </a:defRPr>
      </a:lvl1pPr>
      <a:lvl2pPr marL="742950" indent="-28575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2pPr>
      <a:lvl3pPr marL="1143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3pPr>
      <a:lvl4pPr marL="1600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4pPr>
      <a:lvl5pPr marL="20574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6A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57775" y="1057275"/>
            <a:ext cx="3748088" cy="9525"/>
          </a:xfrm>
          <a:prstGeom prst="rect">
            <a:avLst/>
          </a:prstGeom>
          <a:solidFill>
            <a:srgbClr val="72A376"/>
          </a:solidFill>
          <a:ln w="9525">
            <a:noFill/>
            <a:round/>
            <a:headEnd/>
            <a:tailEnd/>
          </a:ln>
          <a:effectLst>
            <a:outerShdw dist="108775" dir="410566" algn="ctr" rotWithShape="0">
              <a:srgbClr val="000000">
                <a:alpha val="75014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808038"/>
            <a:ext cx="8220075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0075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562600" y="6513513"/>
            <a:ext cx="2992438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B9BBB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39175" y="6481763"/>
            <a:ext cx="454025" cy="334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600">
                <a:solidFill>
                  <a:srgbClr val="DFE0D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466FE8-895B-4C8B-BC77-004A303216A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600200" y="6513513"/>
            <a:ext cx="3906838" cy="29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+mj-lt"/>
          <a:ea typeface="+mj-ea"/>
          <a:cs typeface="+mj-cs"/>
        </a:defRPr>
      </a:lvl1pPr>
      <a:lvl2pPr marL="742950" indent="-28575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2pPr>
      <a:lvl3pPr marL="1143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3pPr>
      <a:lvl4pPr marL="1600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4pPr>
      <a:lvl5pPr marL="20574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E7EACB"/>
          </a:solidFill>
          <a:latin typeface="Cambria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12763"/>
            <a:ext cx="7800975" cy="124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0975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338138" y="115888"/>
            <a:ext cx="1587" cy="1852612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33350" y="328613"/>
            <a:ext cx="1852613" cy="1587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81013" y="142875"/>
            <a:ext cx="1587" cy="552450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23825" y="454025"/>
            <a:ext cx="552450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1033463" y="0"/>
            <a:ext cx="1587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1576388" y="0"/>
            <a:ext cx="1587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200275" y="0"/>
            <a:ext cx="1588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2805113" y="0"/>
            <a:ext cx="1587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3438525" y="0"/>
            <a:ext cx="1588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569913" y="0"/>
            <a:ext cx="1587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4132263" y="0"/>
            <a:ext cx="1587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4854575" y="0"/>
            <a:ext cx="1588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532438" y="0"/>
            <a:ext cx="1587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6253163" y="0"/>
            <a:ext cx="1587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6840538" y="0"/>
            <a:ext cx="1587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7402513" y="0"/>
            <a:ext cx="1587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7972425" y="0"/>
            <a:ext cx="1588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8604250" y="0"/>
            <a:ext cx="1588" cy="6858000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0" y="542925"/>
            <a:ext cx="9144000" cy="1588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0" y="1166813"/>
            <a:ext cx="9144000" cy="1587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0" y="1889125"/>
            <a:ext cx="9144000" cy="1588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0" y="2619375"/>
            <a:ext cx="9144000" cy="1588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0" y="3286125"/>
            <a:ext cx="9144000" cy="1588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0" y="3919538"/>
            <a:ext cx="9144000" cy="1587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0" y="4506913"/>
            <a:ext cx="9144000" cy="1587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0" y="5121275"/>
            <a:ext cx="9144000" cy="1588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0" y="5664200"/>
            <a:ext cx="9144000" cy="1588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0" y="6280150"/>
            <a:ext cx="9144000" cy="1588"/>
          </a:xfrm>
          <a:prstGeom prst="line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\\home\user\&#1041;&#1077;&#1088;&#1082;&#1091;&#1090;%20&#1048;.&#1043;.%20&#1086;&#1090;&#1082;&#1088;.%20&#1091;&#1088;&#1086;&#1082;\&#1041;&#1086;&#1088;&#1086;&#1076;&#1080;&#1085;&#1086;(&#1086;&#1090;&#1088;&#1099;&#1074;&#1082;&#1080;)\&#1041;&#1086;&#1088;&#1086;&#1076;&#1080;&#1085;&#1086;4(6.55-7.12).wm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"/>
          <p:cNvGrpSpPr>
            <a:grpSpLocks/>
          </p:cNvGrpSpPr>
          <p:nvPr/>
        </p:nvGrpSpPr>
        <p:grpSpPr bwMode="auto">
          <a:xfrm>
            <a:off x="3211513" y="2849563"/>
            <a:ext cx="5422900" cy="3351212"/>
            <a:chOff x="2023" y="1795"/>
            <a:chExt cx="3416" cy="2111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23" y="1795"/>
              <a:ext cx="3416" cy="21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2047" y="2232"/>
              <a:ext cx="3374" cy="12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3200" b="1" i="1">
                  <a:solidFill>
                    <a:srgbClr val="C00000"/>
                  </a:solidFill>
                  <a:latin typeface="Georgia" pitchFamily="16" charset="0"/>
                  <a:ea typeface="DejaVu Sans" charset="0"/>
                  <a:cs typeface="DejaVu Sans" charset="0"/>
                </a:rPr>
                <a:t> </a:t>
              </a:r>
            </a:p>
          </p:txBody>
        </p:sp>
      </p:grp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7538" y="3054350"/>
            <a:ext cx="109537" cy="367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536575" y="676275"/>
            <a:ext cx="4851400" cy="2351088"/>
            <a:chOff x="338" y="426"/>
            <a:chExt cx="3056" cy="1481"/>
          </a:xfrm>
        </p:grpSpPr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8" y="426"/>
              <a:ext cx="3056" cy="14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360" y="738"/>
              <a:ext cx="3014" cy="8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3838" y="481013"/>
            <a:ext cx="103187" cy="281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206500" y="1500188"/>
            <a:ext cx="3525838" cy="863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 dirty="0" smtClean="0">
                <a:solidFill>
                  <a:srgbClr val="C00000"/>
                </a:solidFill>
                <a:latin typeface="Century Schoolbook L" pitchFamily="16" charset="0"/>
                <a:ea typeface="DejaVu Sans" charset="0"/>
                <a:cs typeface="DejaVu Sans" charset="0"/>
              </a:rPr>
              <a:t>Бородино 1812г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 smtClean="0">
                <a:solidFill>
                  <a:srgbClr val="C00000"/>
                </a:solidFill>
                <a:latin typeface="Century Schoolbook L" pitchFamily="16" charset="0"/>
                <a:ea typeface="DejaVu Sans" charset="0"/>
                <a:cs typeface="DejaVu Sans" charset="0"/>
              </a:rPr>
              <a:t>26 августа (7 сентября)</a:t>
            </a:r>
            <a:endParaRPr lang="ru-RU" b="1" i="1" dirty="0">
              <a:solidFill>
                <a:srgbClr val="C00000"/>
              </a:solidFill>
              <a:latin typeface="Century Schoolbook L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455988" y="3560763"/>
            <a:ext cx="4846637" cy="1957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dirty="0" smtClean="0">
                <a:solidFill>
                  <a:srgbClr val="C5000B"/>
                </a:solidFill>
                <a:latin typeface="Century Schoolbook L" pitchFamily="16" charset="0"/>
                <a:ea typeface="DejaVu Sans" charset="0"/>
                <a:cs typeface="DejaVu Sans" charset="0"/>
              </a:rPr>
              <a:t>Приближенные числа.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dirty="0" smtClean="0">
                <a:solidFill>
                  <a:srgbClr val="C5000B"/>
                </a:solidFill>
                <a:latin typeface="Century Schoolbook L" pitchFamily="16" charset="0"/>
                <a:ea typeface="DejaVu Sans" charset="0"/>
                <a:cs typeface="DejaVu Sans" charset="0"/>
              </a:rPr>
              <a:t>Округление </a:t>
            </a:r>
            <a:r>
              <a:rPr lang="ru-RU" sz="3600" b="1" i="1" dirty="0">
                <a:solidFill>
                  <a:srgbClr val="C5000B"/>
                </a:solidFill>
                <a:latin typeface="Century Schoolbook L" pitchFamily="16" charset="0"/>
                <a:ea typeface="DejaVu Sans" charset="0"/>
                <a:cs typeface="DejaVu Sans" charset="0"/>
              </a:rPr>
              <a:t>чисел</a:t>
            </a:r>
            <a:r>
              <a:rPr lang="ru-RU" sz="3600" b="1" i="1" dirty="0">
                <a:solidFill>
                  <a:srgbClr val="C5000B"/>
                </a:solidFill>
                <a:ea typeface="DejaVu Sans" charset="0"/>
                <a:cs typeface="DejaVu Sans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74625" y="579438"/>
            <a:ext cx="8894763" cy="559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2100" indent="-282575" algn="ctr">
              <a:lnSpc>
                <a:spcPct val="80000"/>
              </a:lnSpc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3200" b="1">
                <a:solidFill>
                  <a:srgbClr val="000080"/>
                </a:solidFill>
                <a:latin typeface="Cambria" pitchFamily="16" charset="0"/>
                <a:ea typeface="DejaVu Sans" charset="0"/>
                <a:cs typeface="DejaVu Sans" charset="0"/>
              </a:rPr>
              <a:t>155,2 тыс.</a:t>
            </a:r>
          </a:p>
          <a:p>
            <a:pPr marL="292100" indent="-282575" algn="ctr">
              <a:lnSpc>
                <a:spcPct val="80000"/>
              </a:lnSpc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3200" b="1">
                <a:solidFill>
                  <a:srgbClr val="000080"/>
                </a:solidFill>
                <a:latin typeface="Cambria" pitchFamily="16" charset="0"/>
                <a:ea typeface="DejaVu Sans" charset="0"/>
                <a:cs typeface="DejaVu Sans" charset="0"/>
              </a:rPr>
              <a:t>155&lt; 155,2 &lt; 156</a:t>
            </a:r>
          </a:p>
          <a:p>
            <a:pPr marL="292100" indent="-282575" algn="ctr">
              <a:lnSpc>
                <a:spcPct val="80000"/>
              </a:lnSpc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3200" b="1">
                <a:solidFill>
                  <a:srgbClr val="008000"/>
                </a:solidFill>
                <a:latin typeface="Cambria" pitchFamily="16" charset="0"/>
                <a:ea typeface="DejaVu Sans" charset="0"/>
                <a:cs typeface="DejaVu Sans" charset="0"/>
              </a:rPr>
              <a:t>155 </a:t>
            </a:r>
            <a:r>
              <a:rPr lang="ru-RU" sz="3200" b="1">
                <a:solidFill>
                  <a:srgbClr val="000080"/>
                </a:solidFill>
                <a:latin typeface="Cambria" pitchFamily="16" charset="0"/>
                <a:ea typeface="DejaVu Sans" charset="0"/>
                <a:cs typeface="DejaVu Sans" charset="0"/>
              </a:rPr>
              <a:t> - приближенное значение </a:t>
            </a:r>
          </a:p>
          <a:p>
            <a:pPr marL="292100" indent="-282575" algn="ctr">
              <a:lnSpc>
                <a:spcPct val="80000"/>
              </a:lnSpc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3200" b="1">
                <a:solidFill>
                  <a:srgbClr val="000080"/>
                </a:solidFill>
                <a:latin typeface="Cambria" pitchFamily="16" charset="0"/>
                <a:ea typeface="DejaVu Sans" charset="0"/>
                <a:cs typeface="DejaVu Sans" charset="0"/>
              </a:rPr>
              <a:t>числа 155,2 </a:t>
            </a:r>
            <a:r>
              <a:rPr lang="ru-RU" sz="3200" b="1">
                <a:solidFill>
                  <a:srgbClr val="008000"/>
                </a:solidFill>
                <a:latin typeface="Cambria" pitchFamily="16" charset="0"/>
                <a:ea typeface="DejaVu Sans" charset="0"/>
                <a:cs typeface="DejaVu Sans" charset="0"/>
              </a:rPr>
              <a:t>с недостатком</a:t>
            </a:r>
            <a:r>
              <a:rPr lang="ru-RU" sz="3200" b="1">
                <a:solidFill>
                  <a:srgbClr val="000080"/>
                </a:solidFill>
                <a:latin typeface="Cambria" pitchFamily="16" charset="0"/>
                <a:ea typeface="DejaVu Sans" charset="0"/>
                <a:cs typeface="DejaVu Sans" charset="0"/>
              </a:rPr>
              <a:t>, </a:t>
            </a:r>
          </a:p>
          <a:p>
            <a:pPr marL="292100" indent="-282575" algn="ctr">
              <a:lnSpc>
                <a:spcPct val="80000"/>
              </a:lnSpc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3200" b="1">
                <a:solidFill>
                  <a:srgbClr val="4C1900"/>
                </a:solidFill>
                <a:latin typeface="Cambria" pitchFamily="16" charset="0"/>
                <a:ea typeface="DejaVu Sans" charset="0"/>
                <a:cs typeface="DejaVu Sans" charset="0"/>
              </a:rPr>
              <a:t>156 </a:t>
            </a:r>
            <a:r>
              <a:rPr lang="ru-RU" sz="3200" b="1">
                <a:solidFill>
                  <a:srgbClr val="000080"/>
                </a:solidFill>
                <a:latin typeface="Cambria" pitchFamily="16" charset="0"/>
                <a:ea typeface="DejaVu Sans" charset="0"/>
                <a:cs typeface="DejaVu Sans" charset="0"/>
              </a:rPr>
              <a:t>- приближенное значение </a:t>
            </a:r>
          </a:p>
          <a:p>
            <a:pPr marL="292100" indent="-282575" algn="ctr">
              <a:lnSpc>
                <a:spcPct val="80000"/>
              </a:lnSpc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3200" b="1">
                <a:solidFill>
                  <a:srgbClr val="000080"/>
                </a:solidFill>
                <a:latin typeface="Cambria" pitchFamily="16" charset="0"/>
                <a:ea typeface="DejaVu Sans" charset="0"/>
                <a:cs typeface="DejaVu Sans" charset="0"/>
              </a:rPr>
              <a:t>числа 155,2 </a:t>
            </a:r>
            <a:r>
              <a:rPr lang="ru-RU" sz="3200" b="1">
                <a:solidFill>
                  <a:srgbClr val="663300"/>
                </a:solidFill>
                <a:latin typeface="Cambria" pitchFamily="16" charset="0"/>
                <a:ea typeface="DejaVu Sans" charset="0"/>
                <a:cs typeface="DejaVu Sans" charset="0"/>
              </a:rPr>
              <a:t>с избытком.</a:t>
            </a:r>
          </a:p>
          <a:p>
            <a:pPr marL="292100" indent="-282575" algn="ctr">
              <a:lnSpc>
                <a:spcPct val="80000"/>
              </a:lnSpc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endParaRPr lang="ru-RU" sz="3000" b="1">
              <a:solidFill>
                <a:srgbClr val="663300"/>
              </a:solidFill>
              <a:latin typeface="Cambria" pitchFamily="16" charset="0"/>
              <a:ea typeface="DejaVu Sans" charset="0"/>
              <a:cs typeface="DejaVu Sans" charset="0"/>
            </a:endParaRPr>
          </a:p>
          <a:p>
            <a:pPr marL="292100" indent="-282575" algn="ctr">
              <a:lnSpc>
                <a:spcPct val="80000"/>
              </a:lnSpc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3200" b="1">
                <a:solidFill>
                  <a:srgbClr val="355E00"/>
                </a:solidFill>
                <a:latin typeface="Cambria" pitchFamily="16" charset="0"/>
                <a:ea typeface="DejaVu Sans" charset="0"/>
                <a:cs typeface="DejaVu Sans" charset="0"/>
              </a:rPr>
              <a:t>Если  а &lt; х &lt; в, </a:t>
            </a:r>
          </a:p>
          <a:p>
            <a:pPr marL="292100" indent="-282575" algn="ctr">
              <a:lnSpc>
                <a:spcPct val="80000"/>
              </a:lnSpc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3200" b="1">
                <a:solidFill>
                  <a:srgbClr val="355E00"/>
                </a:solidFill>
                <a:latin typeface="Cambria" pitchFamily="16" charset="0"/>
                <a:ea typeface="DejaVu Sans" charset="0"/>
                <a:cs typeface="DejaVu Sans" charset="0"/>
              </a:rPr>
              <a:t>то</a:t>
            </a:r>
            <a:r>
              <a:rPr lang="ru-RU" sz="3200" b="1">
                <a:solidFill>
                  <a:srgbClr val="C5000B"/>
                </a:solidFill>
                <a:latin typeface="Cambria" pitchFamily="16" charset="0"/>
                <a:ea typeface="DejaVu Sans" charset="0"/>
                <a:cs typeface="DejaVu Sans" charset="0"/>
              </a:rPr>
              <a:t> а </a:t>
            </a:r>
            <a:r>
              <a:rPr lang="ru-RU" sz="3200" b="1">
                <a:solidFill>
                  <a:srgbClr val="355E00"/>
                </a:solidFill>
                <a:latin typeface="Cambria" pitchFamily="16" charset="0"/>
                <a:ea typeface="DejaVu Sans" charset="0"/>
                <a:cs typeface="DejaVu Sans" charset="0"/>
              </a:rPr>
              <a:t>называют приближенным</a:t>
            </a:r>
          </a:p>
          <a:p>
            <a:pPr marL="292100" indent="-282575" algn="ctr">
              <a:lnSpc>
                <a:spcPct val="80000"/>
              </a:lnSpc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3200" b="1">
                <a:solidFill>
                  <a:srgbClr val="355E00"/>
                </a:solidFill>
                <a:latin typeface="Cambria" pitchFamily="16" charset="0"/>
                <a:ea typeface="DejaVu Sans" charset="0"/>
                <a:cs typeface="DejaVu Sans" charset="0"/>
              </a:rPr>
              <a:t>значением числа х с </a:t>
            </a:r>
            <a:r>
              <a:rPr lang="ru-RU" sz="3200" b="1">
                <a:solidFill>
                  <a:srgbClr val="C5000B"/>
                </a:solidFill>
                <a:latin typeface="Cambria" pitchFamily="16" charset="0"/>
                <a:ea typeface="DejaVu Sans" charset="0"/>
                <a:cs typeface="DejaVu Sans" charset="0"/>
              </a:rPr>
              <a:t>недостатком,</a:t>
            </a:r>
            <a:r>
              <a:rPr lang="ru-RU" sz="3200" b="1">
                <a:solidFill>
                  <a:srgbClr val="355E00"/>
                </a:solidFill>
                <a:latin typeface="Cambria" pitchFamily="16" charset="0"/>
                <a:ea typeface="DejaVu Sans" charset="0"/>
                <a:cs typeface="DejaVu Sans" charset="0"/>
              </a:rPr>
              <a:t> </a:t>
            </a:r>
          </a:p>
          <a:p>
            <a:pPr marL="292100" indent="-282575" algn="ctr">
              <a:lnSpc>
                <a:spcPct val="80000"/>
              </a:lnSpc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3200" b="1">
                <a:solidFill>
                  <a:srgbClr val="355E00"/>
                </a:solidFill>
                <a:latin typeface="Cambria" pitchFamily="16" charset="0"/>
                <a:ea typeface="DejaVu Sans" charset="0"/>
                <a:cs typeface="DejaVu Sans" charset="0"/>
              </a:rPr>
              <a:t>а </a:t>
            </a:r>
            <a:r>
              <a:rPr lang="ru-RU" sz="3200" b="1">
                <a:solidFill>
                  <a:srgbClr val="C5000B"/>
                </a:solidFill>
                <a:latin typeface="Cambria" pitchFamily="16" charset="0"/>
                <a:ea typeface="DejaVu Sans" charset="0"/>
                <a:cs typeface="DejaVu Sans" charset="0"/>
              </a:rPr>
              <a:t>в </a:t>
            </a:r>
            <a:r>
              <a:rPr lang="ru-RU" sz="3200" b="1">
                <a:solidFill>
                  <a:srgbClr val="355E00"/>
                </a:solidFill>
                <a:latin typeface="Cambria" pitchFamily="16" charset="0"/>
                <a:ea typeface="DejaVu Sans" charset="0"/>
                <a:cs typeface="DejaVu Sans" charset="0"/>
              </a:rPr>
              <a:t>– приближенным значением числа х с </a:t>
            </a:r>
            <a:r>
              <a:rPr lang="ru-RU" sz="3200" b="1">
                <a:solidFill>
                  <a:srgbClr val="C5000B"/>
                </a:solidFill>
                <a:latin typeface="Cambria" pitchFamily="16" charset="0"/>
                <a:ea typeface="DejaVu Sans" charset="0"/>
                <a:cs typeface="DejaVu Sans" charset="0"/>
              </a:rPr>
              <a:t>избытком.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09551"/>
            <a:ext cx="3952602" cy="2279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90513" y="3500438"/>
            <a:ext cx="8496300" cy="3081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FFC000"/>
                </a:solidFill>
                <a:latin typeface="Cambria" pitchFamily="16" charset="0"/>
                <a:ea typeface="DejaVu Sans" charset="0"/>
                <a:cs typeface="DejaVu Sans" charset="0"/>
              </a:rPr>
              <a:t>Перекличка, проведённая 21 августа, показала наличие в составе французской армии 133 815 строевых чинов.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FFC000"/>
                </a:solidFill>
                <a:latin typeface="Cambria" pitchFamily="16" charset="0"/>
                <a:ea typeface="DejaVu Sans" charset="0"/>
                <a:cs typeface="DejaVu Sans" charset="0"/>
              </a:rPr>
              <a:t>Однако это число не учитывает 1800 сабель кавалерийской бригады дивизионного генерала Пажоля и 3 000 строевых чинов главной квартиры.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FFC000"/>
                </a:solidFill>
                <a:latin typeface="Cambria" pitchFamily="16" charset="0"/>
                <a:ea typeface="DejaVu Sans" charset="0"/>
                <a:cs typeface="DejaVu Sans" charset="0"/>
              </a:rPr>
              <a:t>Всего </a:t>
            </a:r>
            <a:r>
              <a:rPr lang="ru-RU" sz="2800" b="1">
                <a:solidFill>
                  <a:srgbClr val="FFFFFF"/>
                </a:solidFill>
                <a:latin typeface="Cambria" pitchFamily="16" charset="0"/>
                <a:ea typeface="DejaVu Sans" charset="0"/>
                <a:cs typeface="DejaVu Sans" charset="0"/>
              </a:rPr>
              <a:t>138 615 человек.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" dur="1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1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9" dur="2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20" dur="1000" autoRev="1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649288"/>
            <a:ext cx="8229600" cy="552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2100" indent="-282575" algn="ctr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endParaRPr lang="ru-RU" sz="3200" b="1">
              <a:solidFill>
                <a:srgbClr val="FFC000"/>
              </a:solidFill>
              <a:latin typeface="Cambria" pitchFamily="16" charset="0"/>
              <a:ea typeface="DejaVu Sans" charset="0"/>
              <a:cs typeface="DejaVu Sans" charset="0"/>
            </a:endParaRPr>
          </a:p>
          <a:p>
            <a:pPr marL="292100" indent="-282575" algn="ctr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3200" b="1">
                <a:solidFill>
                  <a:srgbClr val="000080"/>
                </a:solidFill>
                <a:latin typeface="Cambria" pitchFamily="16" charset="0"/>
                <a:ea typeface="DejaVu Sans" charset="0"/>
                <a:cs typeface="DejaVu Sans" charset="0"/>
              </a:rPr>
              <a:t>138,615 тыс.</a:t>
            </a:r>
          </a:p>
          <a:p>
            <a:pPr marL="292100" indent="-282575" algn="ctr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3200" b="1">
                <a:solidFill>
                  <a:srgbClr val="000080"/>
                </a:solidFill>
                <a:latin typeface="Cambria" pitchFamily="16" charset="0"/>
                <a:ea typeface="DejaVu Sans" charset="0"/>
                <a:cs typeface="DejaVu Sans" charset="0"/>
              </a:rPr>
              <a:t>138 &lt; 138,615 &lt; 139</a:t>
            </a:r>
          </a:p>
          <a:p>
            <a:pPr marL="292100" indent="-282575" algn="ctr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3200" b="1">
                <a:solidFill>
                  <a:srgbClr val="008000"/>
                </a:solidFill>
                <a:latin typeface="Cambria" pitchFamily="16" charset="0"/>
                <a:ea typeface="DejaVu Sans" charset="0"/>
                <a:cs typeface="DejaVu Sans" charset="0"/>
              </a:rPr>
              <a:t>138</a:t>
            </a:r>
            <a:r>
              <a:rPr lang="ru-RU" sz="3200" b="1">
                <a:solidFill>
                  <a:srgbClr val="000080"/>
                </a:solidFill>
                <a:latin typeface="Cambria" pitchFamily="16" charset="0"/>
                <a:ea typeface="DejaVu Sans" charset="0"/>
                <a:cs typeface="DejaVu Sans" charset="0"/>
              </a:rPr>
              <a:t>  - приближенное значение </a:t>
            </a:r>
          </a:p>
          <a:p>
            <a:pPr marL="292100" indent="-282575" algn="ctr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3200" b="1">
                <a:solidFill>
                  <a:srgbClr val="000080"/>
                </a:solidFill>
                <a:latin typeface="Cambria" pitchFamily="16" charset="0"/>
                <a:ea typeface="DejaVu Sans" charset="0"/>
                <a:cs typeface="DejaVu Sans" charset="0"/>
              </a:rPr>
              <a:t>числа 138, 615 </a:t>
            </a:r>
            <a:r>
              <a:rPr lang="ru-RU" sz="3200" b="1">
                <a:solidFill>
                  <a:srgbClr val="008000"/>
                </a:solidFill>
                <a:latin typeface="Cambria" pitchFamily="16" charset="0"/>
                <a:ea typeface="DejaVu Sans" charset="0"/>
                <a:cs typeface="DejaVu Sans" charset="0"/>
              </a:rPr>
              <a:t>с недостатком</a:t>
            </a:r>
            <a:r>
              <a:rPr lang="ru-RU" sz="3200" b="1">
                <a:solidFill>
                  <a:srgbClr val="000080"/>
                </a:solidFill>
                <a:latin typeface="Cambria" pitchFamily="16" charset="0"/>
                <a:ea typeface="DejaVu Sans" charset="0"/>
                <a:cs typeface="DejaVu Sans" charset="0"/>
              </a:rPr>
              <a:t>, </a:t>
            </a:r>
          </a:p>
          <a:p>
            <a:pPr marL="292100" indent="-282575" algn="ctr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3200" b="1">
                <a:solidFill>
                  <a:srgbClr val="663300"/>
                </a:solidFill>
                <a:latin typeface="Cambria" pitchFamily="16" charset="0"/>
                <a:ea typeface="DejaVu Sans" charset="0"/>
                <a:cs typeface="DejaVu Sans" charset="0"/>
              </a:rPr>
              <a:t>139 </a:t>
            </a:r>
            <a:r>
              <a:rPr lang="ru-RU" sz="3200" b="1">
                <a:solidFill>
                  <a:srgbClr val="000080"/>
                </a:solidFill>
                <a:latin typeface="Cambria" pitchFamily="16" charset="0"/>
                <a:ea typeface="DejaVu Sans" charset="0"/>
                <a:cs typeface="DejaVu Sans" charset="0"/>
              </a:rPr>
              <a:t>- приближенное значение </a:t>
            </a:r>
          </a:p>
          <a:p>
            <a:pPr marL="292100" indent="-282575" algn="ctr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3200" b="1">
                <a:solidFill>
                  <a:srgbClr val="000080"/>
                </a:solidFill>
                <a:latin typeface="Cambria" pitchFamily="16" charset="0"/>
                <a:ea typeface="DejaVu Sans" charset="0"/>
                <a:cs typeface="DejaVu Sans" charset="0"/>
              </a:rPr>
              <a:t>числа 138,615 </a:t>
            </a:r>
            <a:r>
              <a:rPr lang="ru-RU" sz="3200" b="1">
                <a:solidFill>
                  <a:srgbClr val="663300"/>
                </a:solidFill>
                <a:latin typeface="Cambria" pitchFamily="16" charset="0"/>
                <a:ea typeface="DejaVu Sans" charset="0"/>
                <a:cs typeface="DejaVu Sans" charset="0"/>
              </a:rPr>
              <a:t>с избытком</a:t>
            </a:r>
            <a:r>
              <a:rPr lang="ru-RU" sz="3200" b="1">
                <a:solidFill>
                  <a:srgbClr val="000080"/>
                </a:solidFill>
                <a:latin typeface="Cambria" pitchFamily="16" charset="0"/>
                <a:ea typeface="DejaVu Sans" charset="0"/>
                <a:cs typeface="DejaVu Sans" charset="0"/>
              </a:rPr>
              <a:t>.</a:t>
            </a:r>
          </a:p>
          <a:p>
            <a:pPr marL="292100" indent="-282575" algn="ctr">
              <a:buClrTx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3600" b="1">
                <a:solidFill>
                  <a:srgbClr val="C5000B"/>
                </a:solidFill>
                <a:latin typeface="Cambria" pitchFamily="16" charset="0"/>
                <a:ea typeface="DejaVu Sans" charset="0"/>
                <a:cs typeface="DejaVu Sans" charset="0"/>
              </a:rPr>
              <a:t>138,615 ≈ 139 </a:t>
            </a:r>
          </a:p>
          <a:p>
            <a:pPr marL="292100" indent="-282575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endParaRPr lang="ru-RU" sz="3600" b="1">
              <a:solidFill>
                <a:srgbClr val="C5000B"/>
              </a:solidFill>
              <a:latin typeface="Cambria" pitchFamily="16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1000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57200" y="638175"/>
            <a:ext cx="8494713" cy="553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2100" indent="-282575" algn="ctr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4000" b="1" dirty="0" smtClean="0">
                <a:solidFill>
                  <a:srgbClr val="000080"/>
                </a:solidFill>
                <a:latin typeface="Cambria" pitchFamily="16" charset="0"/>
                <a:ea typeface="DejaVu Sans" charset="0"/>
                <a:cs typeface="DejaVu Sans" charset="0"/>
              </a:rPr>
              <a:t>155,2 </a:t>
            </a:r>
            <a:r>
              <a:rPr lang="ru-RU" sz="4000" b="1" dirty="0">
                <a:solidFill>
                  <a:srgbClr val="000080"/>
                </a:solidFill>
                <a:latin typeface="Cambria" pitchFamily="16" charset="0"/>
                <a:ea typeface="DejaVu Sans" charset="0"/>
                <a:cs typeface="DejaVu Sans" charset="0"/>
              </a:rPr>
              <a:t>≈ </a:t>
            </a:r>
            <a:r>
              <a:rPr lang="ru-RU" sz="4000" b="1" dirty="0" smtClean="0">
                <a:solidFill>
                  <a:srgbClr val="000080"/>
                </a:solidFill>
                <a:latin typeface="Cambria" pitchFamily="16" charset="0"/>
                <a:ea typeface="DejaVu Sans" charset="0"/>
                <a:cs typeface="DejaVu Sans" charset="0"/>
              </a:rPr>
              <a:t>155</a:t>
            </a:r>
            <a:endParaRPr lang="ru-RU" sz="4000" b="1" dirty="0">
              <a:solidFill>
                <a:srgbClr val="000080"/>
              </a:solidFill>
              <a:latin typeface="Cambria" pitchFamily="16" charset="0"/>
              <a:ea typeface="DejaVu Sans" charset="0"/>
              <a:cs typeface="DejaVu Sans" charset="0"/>
            </a:endParaRPr>
          </a:p>
          <a:p>
            <a:pPr marL="292100" indent="-282575" algn="ctr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2800" b="1" dirty="0">
                <a:solidFill>
                  <a:srgbClr val="008000"/>
                </a:solidFill>
                <a:latin typeface="Cambria" pitchFamily="16" charset="0"/>
                <a:ea typeface="DejaVu Sans" charset="0"/>
                <a:cs typeface="DejaVu Sans" charset="0"/>
              </a:rPr>
              <a:t>Если в разряде десятых стоят цифры  </a:t>
            </a:r>
          </a:p>
          <a:p>
            <a:pPr marL="292100" indent="-282575" algn="ctr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2800" b="1" dirty="0">
                <a:solidFill>
                  <a:srgbClr val="C5000B"/>
                </a:solidFill>
                <a:latin typeface="Cambria" pitchFamily="16" charset="0"/>
                <a:ea typeface="DejaVu Sans" charset="0"/>
                <a:cs typeface="DejaVu Sans" charset="0"/>
              </a:rPr>
              <a:t>0</a:t>
            </a:r>
            <a:r>
              <a:rPr lang="ru-RU" sz="2800" b="1" dirty="0">
                <a:solidFill>
                  <a:srgbClr val="008000"/>
                </a:solidFill>
                <a:latin typeface="Cambria" pitchFamily="16" charset="0"/>
                <a:ea typeface="DejaVu Sans" charset="0"/>
                <a:cs typeface="DejaVu Sans" charset="0"/>
              </a:rPr>
              <a:t>,</a:t>
            </a:r>
            <a:r>
              <a:rPr lang="ru-RU" sz="2800" b="1" dirty="0">
                <a:solidFill>
                  <a:srgbClr val="C5000B"/>
                </a:solidFill>
                <a:latin typeface="Cambria" pitchFamily="16" charset="0"/>
                <a:ea typeface="DejaVu Sans" charset="0"/>
                <a:cs typeface="DejaVu Sans" charset="0"/>
              </a:rPr>
              <a:t>1</a:t>
            </a:r>
            <a:r>
              <a:rPr lang="ru-RU" sz="2800" b="1" dirty="0">
                <a:solidFill>
                  <a:srgbClr val="008000"/>
                </a:solidFill>
                <a:latin typeface="Cambria" pitchFamily="16" charset="0"/>
                <a:ea typeface="DejaVu Sans" charset="0"/>
                <a:cs typeface="DejaVu Sans" charset="0"/>
              </a:rPr>
              <a:t>,</a:t>
            </a:r>
            <a:r>
              <a:rPr lang="ru-RU" sz="2800" b="1" dirty="0">
                <a:solidFill>
                  <a:srgbClr val="C5000B"/>
                </a:solidFill>
                <a:latin typeface="Cambria" pitchFamily="16" charset="0"/>
                <a:ea typeface="DejaVu Sans" charset="0"/>
                <a:cs typeface="DejaVu Sans" charset="0"/>
              </a:rPr>
              <a:t>2</a:t>
            </a:r>
            <a:r>
              <a:rPr lang="ru-RU" sz="2800" b="1" dirty="0">
                <a:solidFill>
                  <a:srgbClr val="008000"/>
                </a:solidFill>
                <a:latin typeface="Cambria" pitchFamily="16" charset="0"/>
                <a:ea typeface="DejaVu Sans" charset="0"/>
                <a:cs typeface="DejaVu Sans" charset="0"/>
              </a:rPr>
              <a:t>,</a:t>
            </a:r>
            <a:r>
              <a:rPr lang="ru-RU" sz="2800" b="1" dirty="0">
                <a:solidFill>
                  <a:srgbClr val="C5000B"/>
                </a:solidFill>
                <a:latin typeface="Cambria" pitchFamily="16" charset="0"/>
                <a:ea typeface="DejaVu Sans" charset="0"/>
                <a:cs typeface="DejaVu Sans" charset="0"/>
              </a:rPr>
              <a:t>3</a:t>
            </a:r>
            <a:r>
              <a:rPr lang="ru-RU" sz="2800" b="1" dirty="0">
                <a:solidFill>
                  <a:srgbClr val="008000"/>
                </a:solidFill>
                <a:latin typeface="Cambria" pitchFamily="16" charset="0"/>
                <a:ea typeface="DejaVu Sans" charset="0"/>
                <a:cs typeface="DejaVu Sans" charset="0"/>
              </a:rPr>
              <a:t>,</a:t>
            </a:r>
            <a:r>
              <a:rPr lang="ru-RU" sz="2800" b="1" dirty="0">
                <a:solidFill>
                  <a:srgbClr val="C5000B"/>
                </a:solidFill>
                <a:latin typeface="Cambria" pitchFamily="16" charset="0"/>
                <a:ea typeface="DejaVu Sans" charset="0"/>
                <a:cs typeface="DejaVu Sans" charset="0"/>
              </a:rPr>
              <a:t>4</a:t>
            </a:r>
            <a:r>
              <a:rPr lang="ru-RU" sz="2800" b="1" dirty="0">
                <a:solidFill>
                  <a:srgbClr val="008000"/>
                </a:solidFill>
                <a:latin typeface="Cambria" pitchFamily="16" charset="0"/>
                <a:ea typeface="DejaVu Sans" charset="0"/>
                <a:cs typeface="DejaVu Sans" charset="0"/>
              </a:rPr>
              <a:t>, </a:t>
            </a:r>
          </a:p>
          <a:p>
            <a:pPr marL="292100" indent="-282575" algn="ctr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2800" b="1" dirty="0">
                <a:solidFill>
                  <a:srgbClr val="008000"/>
                </a:solidFill>
                <a:latin typeface="Cambria" pitchFamily="16" charset="0"/>
                <a:ea typeface="DejaVu Sans" charset="0"/>
                <a:cs typeface="DejaVu Sans" charset="0"/>
              </a:rPr>
              <a:t>то округляют с </a:t>
            </a:r>
            <a:r>
              <a:rPr lang="ru-RU" sz="2800" b="1" dirty="0">
                <a:solidFill>
                  <a:srgbClr val="C5000B"/>
                </a:solidFill>
                <a:latin typeface="Cambria" pitchFamily="16" charset="0"/>
                <a:ea typeface="DejaVu Sans" charset="0"/>
                <a:cs typeface="DejaVu Sans" charset="0"/>
              </a:rPr>
              <a:t>недостатком</a:t>
            </a:r>
            <a:r>
              <a:rPr lang="ru-RU" sz="2800" b="1" dirty="0">
                <a:solidFill>
                  <a:srgbClr val="008000"/>
                </a:solidFill>
                <a:latin typeface="Cambria" pitchFamily="16" charset="0"/>
                <a:ea typeface="DejaVu Sans" charset="0"/>
                <a:cs typeface="DejaVu Sans" charset="0"/>
              </a:rPr>
              <a:t>, </a:t>
            </a:r>
            <a:endParaRPr lang="ru-RU" sz="2800" b="1" dirty="0" smtClean="0">
              <a:solidFill>
                <a:srgbClr val="008000"/>
              </a:solidFill>
              <a:latin typeface="Cambria" pitchFamily="16" charset="0"/>
              <a:ea typeface="DejaVu Sans" charset="0"/>
              <a:cs typeface="DejaVu Sans" charset="0"/>
            </a:endParaRPr>
          </a:p>
          <a:p>
            <a:pPr marL="292100" indent="-282575" algn="ctr">
              <a:buClrTx/>
              <a:buSzPct val="70000"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4000" b="1" dirty="0" smtClean="0">
                <a:solidFill>
                  <a:srgbClr val="000080"/>
                </a:solidFill>
                <a:latin typeface="Cambria" pitchFamily="16" charset="0"/>
                <a:ea typeface="DejaVu Sans" charset="0"/>
                <a:cs typeface="DejaVu Sans" charset="0"/>
              </a:rPr>
              <a:t>138,615 ≈ 139</a:t>
            </a:r>
          </a:p>
          <a:p>
            <a:pPr marL="292100" indent="-282575" algn="ctr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endParaRPr lang="ru-RU" sz="2800" b="1" dirty="0">
              <a:solidFill>
                <a:srgbClr val="008000"/>
              </a:solidFill>
              <a:latin typeface="Cambria" pitchFamily="16" charset="0"/>
              <a:ea typeface="DejaVu Sans" charset="0"/>
              <a:cs typeface="DejaVu Sans" charset="0"/>
            </a:endParaRPr>
          </a:p>
          <a:p>
            <a:pPr marL="292100" indent="-282575" algn="ctr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2800" b="1" dirty="0">
                <a:solidFill>
                  <a:srgbClr val="008000"/>
                </a:solidFill>
                <a:latin typeface="Cambria" pitchFamily="16" charset="0"/>
                <a:ea typeface="DejaVu Sans" charset="0"/>
                <a:cs typeface="DejaVu Sans" charset="0"/>
              </a:rPr>
              <a:t>а если в разряде десятых стоят цифры </a:t>
            </a:r>
            <a:r>
              <a:rPr lang="ru-RU" sz="2800" b="1" dirty="0">
                <a:solidFill>
                  <a:srgbClr val="92D050"/>
                </a:solidFill>
                <a:latin typeface="Cambria" pitchFamily="16" charset="0"/>
                <a:ea typeface="DejaVu Sans" charset="0"/>
                <a:cs typeface="DejaVu Sans" charset="0"/>
              </a:rPr>
              <a:t> </a:t>
            </a:r>
          </a:p>
          <a:p>
            <a:pPr marL="292100" indent="-282575" algn="ctr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2800" b="1" dirty="0">
                <a:solidFill>
                  <a:srgbClr val="C5000B"/>
                </a:solidFill>
                <a:latin typeface="Cambria" pitchFamily="16" charset="0"/>
                <a:ea typeface="DejaVu Sans" charset="0"/>
                <a:cs typeface="DejaVu Sans" charset="0"/>
              </a:rPr>
              <a:t>6</a:t>
            </a:r>
            <a:r>
              <a:rPr lang="ru-RU" sz="2800" b="1" dirty="0">
                <a:solidFill>
                  <a:srgbClr val="008000"/>
                </a:solidFill>
                <a:latin typeface="Cambria" pitchFamily="16" charset="0"/>
                <a:ea typeface="DejaVu Sans" charset="0"/>
                <a:cs typeface="DejaVu Sans" charset="0"/>
              </a:rPr>
              <a:t>,</a:t>
            </a:r>
            <a:r>
              <a:rPr lang="ru-RU" sz="2800" b="1" dirty="0">
                <a:solidFill>
                  <a:srgbClr val="C5000B"/>
                </a:solidFill>
                <a:latin typeface="Cambria" pitchFamily="16" charset="0"/>
                <a:ea typeface="DejaVu Sans" charset="0"/>
                <a:cs typeface="DejaVu Sans" charset="0"/>
              </a:rPr>
              <a:t>7</a:t>
            </a:r>
            <a:r>
              <a:rPr lang="ru-RU" sz="2800" b="1" dirty="0">
                <a:solidFill>
                  <a:srgbClr val="008000"/>
                </a:solidFill>
                <a:latin typeface="Cambria" pitchFamily="16" charset="0"/>
                <a:ea typeface="DejaVu Sans" charset="0"/>
                <a:cs typeface="DejaVu Sans" charset="0"/>
              </a:rPr>
              <a:t>,</a:t>
            </a:r>
            <a:r>
              <a:rPr lang="ru-RU" sz="2800" b="1" dirty="0">
                <a:solidFill>
                  <a:srgbClr val="C5000B"/>
                </a:solidFill>
                <a:latin typeface="Cambria" pitchFamily="16" charset="0"/>
                <a:ea typeface="DejaVu Sans" charset="0"/>
                <a:cs typeface="DejaVu Sans" charset="0"/>
              </a:rPr>
              <a:t>8</a:t>
            </a:r>
            <a:r>
              <a:rPr lang="ru-RU" sz="2800" b="1" dirty="0">
                <a:solidFill>
                  <a:srgbClr val="008000"/>
                </a:solidFill>
                <a:latin typeface="Cambria" pitchFamily="16" charset="0"/>
                <a:ea typeface="DejaVu Sans" charset="0"/>
                <a:cs typeface="DejaVu Sans" charset="0"/>
              </a:rPr>
              <a:t>,</a:t>
            </a:r>
            <a:r>
              <a:rPr lang="ru-RU" sz="2800" b="1" dirty="0">
                <a:solidFill>
                  <a:srgbClr val="C5000B"/>
                </a:solidFill>
                <a:latin typeface="Cambria" pitchFamily="16" charset="0"/>
                <a:ea typeface="DejaVu Sans" charset="0"/>
                <a:cs typeface="DejaVu Sans" charset="0"/>
              </a:rPr>
              <a:t>9</a:t>
            </a:r>
            <a:r>
              <a:rPr lang="ru-RU" sz="2800" b="1" dirty="0">
                <a:solidFill>
                  <a:srgbClr val="008000"/>
                </a:solidFill>
                <a:latin typeface="Cambria" pitchFamily="16" charset="0"/>
                <a:ea typeface="DejaVu Sans" charset="0"/>
                <a:cs typeface="DejaVu Sans" charset="0"/>
              </a:rPr>
              <a:t>, </a:t>
            </a:r>
          </a:p>
          <a:p>
            <a:pPr marL="292100" indent="-282575" algn="ctr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2800" b="1" dirty="0">
                <a:solidFill>
                  <a:srgbClr val="008000"/>
                </a:solidFill>
                <a:latin typeface="Cambria" pitchFamily="16" charset="0"/>
                <a:ea typeface="DejaVu Sans" charset="0"/>
                <a:cs typeface="DejaVu Sans" charset="0"/>
              </a:rPr>
              <a:t>то округляют с </a:t>
            </a:r>
            <a:r>
              <a:rPr lang="ru-RU" sz="2800" b="1" dirty="0">
                <a:solidFill>
                  <a:srgbClr val="C5000B"/>
                </a:solidFill>
                <a:latin typeface="Cambria" pitchFamily="16" charset="0"/>
                <a:ea typeface="DejaVu Sans" charset="0"/>
                <a:cs typeface="DejaVu Sans" charset="0"/>
              </a:rPr>
              <a:t>избытком</a:t>
            </a:r>
            <a:r>
              <a:rPr lang="ru-RU" sz="2800" b="1" dirty="0">
                <a:solidFill>
                  <a:srgbClr val="008000"/>
                </a:solidFill>
                <a:latin typeface="Cambria" pitchFamily="16" charset="0"/>
                <a:ea typeface="DejaVu Sans" charset="0"/>
                <a:cs typeface="DejaVu Sans" charset="0"/>
              </a:rPr>
              <a:t>.</a:t>
            </a:r>
          </a:p>
          <a:p>
            <a:pPr marL="292100" indent="-282575" algn="ctr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endParaRPr lang="ru-RU" sz="4000" b="1" dirty="0">
              <a:solidFill>
                <a:srgbClr val="008000"/>
              </a:solidFill>
              <a:latin typeface="Cambria" pitchFamily="16" charset="0"/>
              <a:ea typeface="DejaVu Sans" charset="0"/>
              <a:cs typeface="DejaVu Sans" charset="0"/>
            </a:endParaRPr>
          </a:p>
          <a:p>
            <a:pPr marL="292100" indent="-282575" algn="ctr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endParaRPr lang="ru-RU" sz="4000" b="1" dirty="0">
              <a:solidFill>
                <a:srgbClr val="FFC000"/>
              </a:solidFill>
              <a:latin typeface="Cambria" pitchFamily="16" charset="0"/>
              <a:ea typeface="DejaVu Sans" charset="0"/>
              <a:cs typeface="DejaVu Sans" charset="0"/>
            </a:endParaRPr>
          </a:p>
          <a:p>
            <a:pPr marL="292100" indent="-282575" algn="ctr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endParaRPr lang="ru-RU" sz="4000" b="1" dirty="0">
              <a:solidFill>
                <a:srgbClr val="FFC000"/>
              </a:solidFill>
              <a:latin typeface="Cambria" pitchFamily="16" charset="0"/>
              <a:ea typeface="DejaVu Sans" charset="0"/>
              <a:cs typeface="DejaVu Sans" charset="0"/>
            </a:endParaRPr>
          </a:p>
          <a:p>
            <a:pPr marL="292100" indent="-282575" algn="ctr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endParaRPr lang="ru-RU" sz="4000" b="1" dirty="0">
              <a:solidFill>
                <a:srgbClr val="FFC000"/>
              </a:solidFill>
              <a:latin typeface="Cambria" pitchFamily="16" charset="0"/>
              <a:ea typeface="DejaVu Sans" charset="0"/>
              <a:cs typeface="DejaVu Sans" charset="0"/>
            </a:endParaRPr>
          </a:p>
          <a:p>
            <a:pPr marL="292100" indent="-282575" algn="ctr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endParaRPr lang="ru-RU" sz="4000" b="1" dirty="0">
              <a:solidFill>
                <a:srgbClr val="FFC000"/>
              </a:solidFill>
              <a:latin typeface="Cambria" pitchFamily="16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34" dur="50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35" dur="2500" autoRev="1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39" dur="300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40" dur="1500" autoRev="1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44" dur="3000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45" dur="1500" autoRev="1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49" dur="3000"/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50" dur="1500" autoRev="1" fill="hold"/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54" dur="3000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55" dur="1500" autoRev="1" fill="hold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4804271" cy="36227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4614" y="3256919"/>
            <a:ext cx="5129386" cy="36010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28625" y="357188"/>
            <a:ext cx="8358188" cy="5815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2100" indent="-282575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3200" dirty="0">
                <a:solidFill>
                  <a:srgbClr val="FFFFFF"/>
                </a:solidFill>
                <a:latin typeface="Cambria" pitchFamily="16" charset="0"/>
                <a:ea typeface="DejaVu Sans" charset="0"/>
                <a:cs typeface="DejaVu Sans" charset="0"/>
              </a:rPr>
              <a:t> </a:t>
            </a:r>
            <a:endParaRPr lang="ru-RU" sz="3200" dirty="0" smtClean="0">
              <a:solidFill>
                <a:srgbClr val="FFFFFF"/>
              </a:solidFill>
              <a:latin typeface="Cambria" pitchFamily="16" charset="0"/>
              <a:ea typeface="DejaVu Sans" charset="0"/>
              <a:cs typeface="DejaVu Sans" charset="0"/>
            </a:endParaRPr>
          </a:p>
          <a:p>
            <a:pPr marL="292100" indent="-282575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3200" dirty="0" smtClean="0">
                <a:solidFill>
                  <a:srgbClr val="FFFFFF"/>
                </a:solidFill>
                <a:latin typeface="Cambria" pitchFamily="16" charset="0"/>
                <a:ea typeface="DejaVu Sans" charset="0"/>
                <a:cs typeface="DejaVu Sans" charset="0"/>
              </a:rPr>
              <a:t> </a:t>
            </a:r>
            <a:r>
              <a:rPr lang="ru-RU" b="1" dirty="0">
                <a:solidFill>
                  <a:srgbClr val="FFD320"/>
                </a:solidFill>
                <a:latin typeface="Cambria" pitchFamily="16" charset="0"/>
                <a:ea typeface="DejaVu Sans" charset="0"/>
                <a:cs typeface="DejaVu Sans" charset="0"/>
              </a:rPr>
              <a:t>Тяжелая конница комплектовалась из рослых, сильных людей и отборных крупных коней. Из оружия они имели тяжелые </a:t>
            </a:r>
          </a:p>
          <a:p>
            <a:pPr marL="292100" indent="-282575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b="1" dirty="0">
                <a:solidFill>
                  <a:srgbClr val="FFD320"/>
                </a:solidFill>
                <a:latin typeface="Cambria" pitchFamily="16" charset="0"/>
                <a:ea typeface="DejaVu Sans" charset="0"/>
                <a:cs typeface="DejaVu Sans" charset="0"/>
              </a:rPr>
              <a:t>  палаши и пистолеты. </a:t>
            </a:r>
          </a:p>
          <a:p>
            <a:pPr marL="292100" indent="-282575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endParaRPr lang="ru-RU" sz="3200" b="1" dirty="0">
              <a:solidFill>
                <a:srgbClr val="FFD320"/>
              </a:solidFill>
              <a:latin typeface="Cambria" pitchFamily="16" charset="0"/>
              <a:ea typeface="DejaVu Sans" charset="0"/>
              <a:cs typeface="DejaVu Sans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44824"/>
            <a:ext cx="2256756" cy="32622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57200" y="996950"/>
            <a:ext cx="8229600" cy="517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2100" indent="-282575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3200" dirty="0">
                <a:solidFill>
                  <a:srgbClr val="FFFFFF"/>
                </a:solidFill>
                <a:latin typeface="Cambria" pitchFamily="16" charset="0"/>
                <a:ea typeface="DejaVu Sans" charset="0"/>
                <a:cs typeface="DejaVu Sans" charset="0"/>
              </a:rPr>
              <a:t>   </a:t>
            </a:r>
            <a:r>
              <a:rPr lang="ru-RU" sz="2800" b="1" dirty="0">
                <a:solidFill>
                  <a:srgbClr val="FFC000"/>
                </a:solidFill>
                <a:latin typeface="Cambria" pitchFamily="16" charset="0"/>
                <a:ea typeface="DejaVu Sans" charset="0"/>
                <a:cs typeface="DejaVu Sans" charset="0"/>
              </a:rPr>
              <a:t>Кавалерийский пистолет образца 1809 года. Калибр </a:t>
            </a:r>
            <a:r>
              <a:rPr lang="ru-RU" sz="2800" b="1" dirty="0">
                <a:solidFill>
                  <a:srgbClr val="FF0000"/>
                </a:solidFill>
                <a:latin typeface="Cambria" pitchFamily="16" charset="0"/>
                <a:ea typeface="DejaVu Sans" charset="0"/>
                <a:cs typeface="DejaVu Sans" charset="0"/>
              </a:rPr>
              <a:t>17,78</a:t>
            </a:r>
            <a:r>
              <a:rPr lang="ru-RU" sz="2800" b="1" dirty="0">
                <a:solidFill>
                  <a:srgbClr val="FFC000"/>
                </a:solidFill>
                <a:latin typeface="Cambria" pitchFamily="16" charset="0"/>
                <a:ea typeface="DejaVu Sans" charset="0"/>
                <a:cs typeface="DejaVu Sans" charset="0"/>
              </a:rPr>
              <a:t> мм, длина 43см, длина ствола </a:t>
            </a:r>
            <a:r>
              <a:rPr lang="ru-RU" sz="2800" b="1" dirty="0" smtClean="0">
                <a:solidFill>
                  <a:srgbClr val="FF0000"/>
                </a:solidFill>
                <a:latin typeface="Cambria" pitchFamily="16" charset="0"/>
                <a:ea typeface="DejaVu Sans" charset="0"/>
                <a:cs typeface="DejaVu Sans" charset="0"/>
              </a:rPr>
              <a:t>26,57</a:t>
            </a:r>
            <a:r>
              <a:rPr lang="ru-RU" sz="2800" b="1" dirty="0" smtClean="0">
                <a:solidFill>
                  <a:srgbClr val="FFC000"/>
                </a:solidFill>
                <a:latin typeface="Cambria" pitchFamily="16" charset="0"/>
                <a:ea typeface="DejaVu Sans" charset="0"/>
                <a:cs typeface="DejaVu Sans" charset="0"/>
              </a:rPr>
              <a:t> </a:t>
            </a:r>
            <a:r>
              <a:rPr lang="ru-RU" sz="2800" b="1" dirty="0">
                <a:solidFill>
                  <a:srgbClr val="FFC000"/>
                </a:solidFill>
                <a:latin typeface="Cambria" pitchFamily="16" charset="0"/>
                <a:ea typeface="DejaVu Sans" charset="0"/>
                <a:cs typeface="DejaVu Sans" charset="0"/>
              </a:rPr>
              <a:t>см. Дальность стрельбы 30-35 шагов,  скорострельность   2-3 выстрела в мин</a:t>
            </a:r>
            <a:r>
              <a:rPr lang="ru-RU" sz="2800" b="1" dirty="0" smtClean="0">
                <a:solidFill>
                  <a:srgbClr val="FFC000"/>
                </a:solidFill>
                <a:latin typeface="Cambria" pitchFamily="16" charset="0"/>
                <a:ea typeface="DejaVu Sans" charset="0"/>
                <a:cs typeface="DejaVu Sans" charset="0"/>
              </a:rPr>
              <a:t>.</a:t>
            </a:r>
          </a:p>
          <a:p>
            <a:pPr marL="292100" indent="-282575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Cambria" pitchFamily="16" charset="0"/>
                <a:ea typeface="DejaVu Sans" charset="0"/>
                <a:cs typeface="DejaVu Sans" charset="0"/>
              </a:rPr>
              <a:t>(до десятых, до единиц)</a:t>
            </a:r>
            <a:endParaRPr lang="ru-RU" sz="2800" b="1" dirty="0">
              <a:solidFill>
                <a:srgbClr val="FF0000"/>
              </a:solidFill>
              <a:latin typeface="Cambria" pitchFamily="16" charset="0"/>
              <a:ea typeface="DejaVu Sans" charset="0"/>
              <a:cs typeface="DejaVu Sans" charset="0"/>
            </a:endParaRPr>
          </a:p>
          <a:p>
            <a:pPr marL="292100" indent="-282575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endParaRPr lang="ru-RU" sz="3200" dirty="0">
              <a:solidFill>
                <a:srgbClr val="FFC000"/>
              </a:solidFill>
              <a:latin typeface="Cambria" pitchFamily="16" charset="0"/>
              <a:ea typeface="DejaVu Sans" charset="0"/>
              <a:cs typeface="DejaVu Sans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429000"/>
            <a:ext cx="3891533" cy="16221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652838" y="242888"/>
            <a:ext cx="1530350" cy="86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smtClean="0">
                <a:solidFill>
                  <a:srgbClr val="FFFFFF"/>
                </a:solidFill>
                <a:ea typeface="DejaVu Sans" charset="0"/>
                <a:cs typeface="DejaVu Sans" charset="0"/>
              </a:rPr>
              <a:t>№ 1.</a:t>
            </a:r>
            <a:endParaRPr lang="ru-RU" sz="4000" b="1" dirty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"/>
          <p:cNvGrpSpPr>
            <a:grpSpLocks/>
          </p:cNvGrpSpPr>
          <p:nvPr/>
        </p:nvGrpSpPr>
        <p:grpSpPr bwMode="auto">
          <a:xfrm>
            <a:off x="450850" y="249238"/>
            <a:ext cx="8240713" cy="1047750"/>
            <a:chOff x="284" y="157"/>
            <a:chExt cx="5191" cy="660"/>
          </a:xfrm>
        </p:grpSpPr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" y="157"/>
              <a:ext cx="5191" cy="6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9939" name="Text Box 3"/>
            <p:cNvSpPr txBox="1">
              <a:spLocks noChangeArrowheads="1"/>
            </p:cNvSpPr>
            <p:nvPr/>
          </p:nvSpPr>
          <p:spPr bwMode="auto">
            <a:xfrm>
              <a:off x="284" y="157"/>
              <a:ext cx="5191" cy="6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57200" y="1214438"/>
            <a:ext cx="8229600" cy="535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2100" indent="-282575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endParaRPr lang="ru-RU" sz="3200" dirty="0">
              <a:solidFill>
                <a:srgbClr val="FFFFFF"/>
              </a:solidFill>
              <a:latin typeface="Cambria" pitchFamily="16" charset="0"/>
              <a:ea typeface="DejaVu Sans" charset="0"/>
              <a:cs typeface="DejaVu Sans" charset="0"/>
            </a:endParaRPr>
          </a:p>
          <a:p>
            <a:pPr marL="292100" indent="-282575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b="1" dirty="0">
                <a:solidFill>
                  <a:srgbClr val="FFC000"/>
                </a:solidFill>
                <a:latin typeface="Cambria" pitchFamily="16" charset="0"/>
                <a:ea typeface="DejaVu Sans" charset="0"/>
                <a:cs typeface="DejaVu Sans" charset="0"/>
              </a:rPr>
              <a:t>В драгунских полках 16 человек</a:t>
            </a:r>
          </a:p>
          <a:p>
            <a:pPr marL="292100" indent="-282575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b="1" dirty="0">
                <a:solidFill>
                  <a:srgbClr val="FFC000"/>
                </a:solidFill>
                <a:latin typeface="Cambria" pitchFamily="16" charset="0"/>
                <a:ea typeface="DejaVu Sans" charset="0"/>
                <a:cs typeface="DejaVu Sans" charset="0"/>
              </a:rPr>
              <a:t>каждого эскадрона </a:t>
            </a:r>
          </a:p>
          <a:p>
            <a:pPr marL="292100" indent="-282575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b="1" dirty="0">
                <a:solidFill>
                  <a:srgbClr val="FFC000"/>
                </a:solidFill>
                <a:latin typeface="Cambria" pitchFamily="16" charset="0"/>
                <a:ea typeface="DejaVu Sans" charset="0"/>
                <a:cs typeface="DejaVu Sans" charset="0"/>
              </a:rPr>
              <a:t>были вооружены</a:t>
            </a:r>
          </a:p>
          <a:p>
            <a:pPr marL="292100" indent="-282575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b="1" dirty="0">
                <a:solidFill>
                  <a:srgbClr val="FFC000"/>
                </a:solidFill>
                <a:latin typeface="Cambria" pitchFamily="16" charset="0"/>
                <a:ea typeface="DejaVu Sans" charset="0"/>
                <a:cs typeface="DejaVu Sans" charset="0"/>
              </a:rPr>
              <a:t>кавалерийским </a:t>
            </a:r>
          </a:p>
          <a:p>
            <a:pPr marL="292100" indent="-282575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b="1" dirty="0">
                <a:solidFill>
                  <a:srgbClr val="FFC000"/>
                </a:solidFill>
                <a:latin typeface="Cambria" pitchFamily="16" charset="0"/>
                <a:ea typeface="DejaVu Sans" charset="0"/>
                <a:cs typeface="DejaVu Sans" charset="0"/>
              </a:rPr>
              <a:t>штуцером. </a:t>
            </a:r>
          </a:p>
          <a:p>
            <a:pPr marL="292100" indent="-282575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b="1" dirty="0">
                <a:solidFill>
                  <a:srgbClr val="FFC000"/>
                </a:solidFill>
                <a:latin typeface="Cambria" pitchFamily="16" charset="0"/>
                <a:ea typeface="DejaVu Sans" charset="0"/>
                <a:cs typeface="DejaVu Sans" charset="0"/>
              </a:rPr>
              <a:t>Его масса 2,65 кг, </a:t>
            </a:r>
          </a:p>
          <a:p>
            <a:pPr marL="292100" indent="-282575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b="1" dirty="0">
                <a:solidFill>
                  <a:srgbClr val="FFC000"/>
                </a:solidFill>
                <a:latin typeface="Cambria" pitchFamily="16" charset="0"/>
                <a:ea typeface="DejaVu Sans" charset="0"/>
                <a:cs typeface="DejaVu Sans" charset="0"/>
              </a:rPr>
              <a:t>калибр 16,51 мм,</a:t>
            </a:r>
          </a:p>
          <a:p>
            <a:pPr marL="292100" indent="-282575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b="1" dirty="0">
                <a:solidFill>
                  <a:srgbClr val="FFC000"/>
                </a:solidFill>
                <a:latin typeface="Cambria" pitchFamily="16" charset="0"/>
                <a:ea typeface="DejaVu Sans" charset="0"/>
                <a:cs typeface="DejaVu Sans" charset="0"/>
              </a:rPr>
              <a:t>длина ствола 32,26 см</a:t>
            </a:r>
            <a:r>
              <a:rPr lang="ru-RU" b="1" dirty="0" smtClean="0">
                <a:solidFill>
                  <a:srgbClr val="FFC000"/>
                </a:solidFill>
                <a:latin typeface="Cambria" pitchFamily="16" charset="0"/>
                <a:ea typeface="DejaVu Sans" charset="0"/>
                <a:cs typeface="DejaVu Sans" charset="0"/>
              </a:rPr>
              <a:t>.</a:t>
            </a:r>
          </a:p>
          <a:p>
            <a:pPr marL="292100" indent="-282575">
              <a:buClrTx/>
              <a:buSzPct val="70000"/>
              <a:buFontTx/>
              <a:buNone/>
              <a:tabLst>
                <a:tab pos="292100" algn="l"/>
                <a:tab pos="739775" algn="l"/>
                <a:tab pos="1189038" algn="l"/>
                <a:tab pos="1638300" algn="l"/>
                <a:tab pos="2087563" algn="l"/>
                <a:tab pos="2536825" algn="l"/>
                <a:tab pos="2986088" algn="l"/>
                <a:tab pos="3435350" algn="l"/>
                <a:tab pos="3884613" algn="l"/>
                <a:tab pos="4333875" algn="l"/>
                <a:tab pos="4783138" algn="l"/>
                <a:tab pos="5232400" algn="l"/>
                <a:tab pos="5681663" algn="l"/>
                <a:tab pos="6130925" algn="l"/>
                <a:tab pos="6580188" algn="l"/>
                <a:tab pos="7029450" algn="l"/>
                <a:tab pos="7478713" algn="l"/>
                <a:tab pos="7927975" algn="l"/>
                <a:tab pos="8377238" algn="l"/>
                <a:tab pos="8826500" algn="l"/>
                <a:tab pos="92757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Cambria" pitchFamily="16" charset="0"/>
                <a:ea typeface="DejaVu Sans" charset="0"/>
                <a:cs typeface="DejaVu Sans" charset="0"/>
              </a:rPr>
              <a:t>(до десятых, целых)</a:t>
            </a:r>
            <a:endParaRPr lang="ru-RU" b="1" dirty="0">
              <a:solidFill>
                <a:srgbClr val="FF0000"/>
              </a:solidFill>
              <a:latin typeface="Cambria" pitchFamily="16" charset="0"/>
              <a:ea typeface="DejaVu Sans" charset="0"/>
              <a:cs typeface="DejaVu Sans" charset="0"/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060848"/>
            <a:ext cx="2035776" cy="29443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mbria"/>
        <a:ea typeface="DejaVu Sans"/>
        <a:cs typeface="DejaVu Sans"/>
      </a:majorFont>
      <a:minorFont>
        <a:latin typeface="Cambri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mbria"/>
        <a:ea typeface="DejaVu Sans"/>
        <a:cs typeface="DejaVu Sans"/>
      </a:majorFont>
      <a:minorFont>
        <a:latin typeface="Cambri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mbria"/>
        <a:ea typeface="DejaVu Sans"/>
        <a:cs typeface="DejaVu Sans"/>
      </a:majorFont>
      <a:minorFont>
        <a:latin typeface="Cambri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mbria"/>
        <a:ea typeface="DejaVu Sans"/>
        <a:cs typeface="DejaVu Sans"/>
      </a:majorFont>
      <a:minorFont>
        <a:latin typeface="Cambri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mbria"/>
        <a:ea typeface="DejaVu Sans"/>
        <a:cs typeface="DejaVu Sans"/>
      </a:majorFont>
      <a:minorFont>
        <a:latin typeface="Cambri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mbria"/>
        <a:ea typeface="DejaVu Sans"/>
        <a:cs typeface="DejaVu Sans"/>
      </a:majorFont>
      <a:minorFont>
        <a:latin typeface="Cambri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mbria"/>
        <a:ea typeface="DejaVu Sans"/>
        <a:cs typeface="DejaVu Sans"/>
      </a:majorFont>
      <a:minorFont>
        <a:latin typeface="Cambri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mbria"/>
        <a:ea typeface="DejaVu Sans"/>
        <a:cs typeface="DejaVu Sans"/>
      </a:majorFont>
      <a:minorFont>
        <a:latin typeface="Cambri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272</Words>
  <Application>Microsoft Office PowerPoint</Application>
  <PresentationFormat>Экран (4:3)</PresentationFormat>
  <Paragraphs>56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User</cp:lastModifiedBy>
  <cp:revision>86</cp:revision>
  <cp:lastPrinted>1601-01-01T00:00:00Z</cp:lastPrinted>
  <dcterms:created xsi:type="dcterms:W3CDTF">2012-02-14T05:09:16Z</dcterms:created>
  <dcterms:modified xsi:type="dcterms:W3CDTF">2016-02-03T13:40:50Z</dcterms:modified>
</cp:coreProperties>
</file>