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63" r:id="rId2"/>
    <p:sldId id="264" r:id="rId3"/>
    <p:sldId id="259" r:id="rId4"/>
    <p:sldId id="260" r:id="rId5"/>
    <p:sldId id="271" r:id="rId6"/>
    <p:sldId id="272" r:id="rId7"/>
    <p:sldId id="273" r:id="rId8"/>
    <p:sldId id="282" r:id="rId9"/>
    <p:sldId id="287" r:id="rId10"/>
    <p:sldId id="279" r:id="rId11"/>
    <p:sldId id="280" r:id="rId12"/>
    <p:sldId id="288" r:id="rId13"/>
    <p:sldId id="286" r:id="rId14"/>
    <p:sldId id="289" r:id="rId15"/>
    <p:sldId id="292" r:id="rId16"/>
    <p:sldId id="283" r:id="rId17"/>
    <p:sldId id="284" r:id="rId18"/>
    <p:sldId id="285" r:id="rId19"/>
    <p:sldId id="290" r:id="rId20"/>
    <p:sldId id="291" r:id="rId21"/>
    <p:sldId id="277" r:id="rId22"/>
  </p:sldIdLst>
  <p:sldSz cx="6858000" cy="9144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859" autoAdjust="0"/>
    <p:restoredTop sz="94660"/>
  </p:normalViewPr>
  <p:slideViewPr>
    <p:cSldViewPr snapToGrid="0">
      <p:cViewPr varScale="1">
        <p:scale>
          <a:sx n="51" d="100"/>
          <a:sy n="51" d="100"/>
        </p:scale>
        <p:origin x="-1998" y="-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5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143125" y="685800"/>
            <a:ext cx="25717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56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6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C8929D93-67E0-4EE7-8024-058AB25FB2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14350" y="2410885"/>
            <a:ext cx="5829300" cy="196003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Образец заголовка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28700" y="4751917"/>
            <a:ext cx="4800600" cy="23368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E8E68A-82D1-4136-88CD-F59940D6CB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357B2C-4E28-48D9-9308-F112FF100F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5230416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1266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D6A5E6-9A0A-4AFA-ABCA-95797A531B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5FF201-CA38-46CB-949A-32B4F50525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71AF5C-464E-4C24-B9B4-60927B7576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1266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744516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E2BD92-B439-4C15-9603-C173746BD3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DEF755-6DEF-4221-A6B2-81B4FBC976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A38E10-59E5-4D20-857B-B8672C9EDD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6137F3-4094-4E57-8EA7-6169A9C58F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3FCCE2-738B-49EF-9D5D-8680387DE4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18F625-0ED1-4150-BD6F-5CD96E7E59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1663" y="366713"/>
            <a:ext cx="61722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1663" y="2133600"/>
            <a:ext cx="6172200" cy="603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2900" y="8326438"/>
            <a:ext cx="16002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43150" y="8326438"/>
            <a:ext cx="21717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914900" y="8326438"/>
            <a:ext cx="16002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308F2D80-60D4-4BC1-BC31-6BF49F767D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8.jpeg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2"/>
          <p:cNvSpPr>
            <a:spLocks noChangeArrowheads="1" noChangeShapeType="1" noTextEdit="1"/>
          </p:cNvSpPr>
          <p:nvPr/>
        </p:nvSpPr>
        <p:spPr bwMode="auto">
          <a:xfrm>
            <a:off x="601663" y="1928813"/>
            <a:ext cx="5630862" cy="1854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CC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День  Конституции  РФ</a:t>
            </a:r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2754313" y="7491413"/>
            <a:ext cx="18473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endParaRPr lang="ru-RU" sz="2000" dirty="0">
              <a:solidFill>
                <a:srgbClr val="CC0000"/>
              </a:solidFill>
            </a:endParaRPr>
          </a:p>
        </p:txBody>
      </p:sp>
      <p:pic>
        <p:nvPicPr>
          <p:cNvPr id="3076" name="Picture 5" descr="http://img0.liveinternet.ru/images/attach/c/0/35/755/35755320_t2441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00" y="-136525"/>
            <a:ext cx="971550" cy="151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Заголовок 4"/>
          <p:cNvSpPr>
            <a:spLocks noGrp="1"/>
          </p:cNvSpPr>
          <p:nvPr>
            <p:ph type="title"/>
          </p:nvPr>
        </p:nvSpPr>
        <p:spPr>
          <a:xfrm>
            <a:off x="685800" y="4453522"/>
            <a:ext cx="6172200" cy="1524000"/>
          </a:xfrm>
        </p:spPr>
        <p:txBody>
          <a:bodyPr/>
          <a:lstStyle/>
          <a:p>
            <a:r>
              <a:rPr lang="ru-RU" sz="8000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CC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12 декабря</a:t>
            </a:r>
            <a:r>
              <a:rPr lang="ru-RU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CC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/>
            </a:r>
            <a:br>
              <a:rPr lang="ru-RU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CC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</a:b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go4.imgsmail.ru/imgpreview?key=74122fd3f01d291d&amp;mb=imgdb_preview_9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86564"/>
            <a:ext cx="3682892" cy="2449125"/>
          </a:xfrm>
          <a:prstGeom prst="rect">
            <a:avLst/>
          </a:prstGeom>
          <a:noFill/>
        </p:spPr>
      </p:pic>
      <p:sp>
        <p:nvSpPr>
          <p:cNvPr id="1843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6172200" cy="1524000"/>
          </a:xfrm>
        </p:spPr>
        <p:txBody>
          <a:bodyPr/>
          <a:lstStyle/>
          <a:p>
            <a:r>
              <a:rPr lang="ru-RU" dirty="0" smtClean="0"/>
              <a:t>Найди флаг РФ </a:t>
            </a: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half" idx="4294967295"/>
          </p:nvPr>
        </p:nvGraphicFramePr>
        <p:xfrm>
          <a:off x="3200400" y="5368374"/>
          <a:ext cx="3657600" cy="22486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57600"/>
              </a:tblGrid>
              <a:tr h="7495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7495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495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</a:tr>
            </a:tbl>
          </a:graphicData>
        </a:graphic>
      </p:graphicFrame>
      <p:pic>
        <p:nvPicPr>
          <p:cNvPr id="18445" name="Picture 2" descr="http://staff.washington.edu/jrterry/home/French_fla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08363" y="1175462"/>
            <a:ext cx="3449637" cy="224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http://s42.radikal.ru/i098/0906/88/5b0f1afa1d9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573838"/>
            <a:ext cx="3433763" cy="257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6056414" y="2489465"/>
            <a:ext cx="49885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kern="0" dirty="0" smtClean="0">
                <a:solidFill>
                  <a:srgbClr val="000000"/>
                </a:solidFill>
                <a:latin typeface="Arial"/>
                <a:ea typeface="+mj-ea"/>
                <a:cs typeface="Arial"/>
              </a:rPr>
              <a:t>1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879455" y="4823187"/>
            <a:ext cx="65594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kern="0" dirty="0" smtClean="0">
                <a:solidFill>
                  <a:srgbClr val="000000"/>
                </a:solidFill>
                <a:latin typeface="Arial"/>
                <a:ea typeface="+mj-ea"/>
                <a:cs typeface="Arial"/>
              </a:rPr>
              <a:t> 2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130152" y="6863000"/>
            <a:ext cx="49885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kern="0" dirty="0" smtClean="0">
                <a:solidFill>
                  <a:srgbClr val="000000"/>
                </a:solidFill>
                <a:latin typeface="Arial"/>
                <a:ea typeface="+mj-ea"/>
                <a:cs typeface="Arial"/>
              </a:rPr>
              <a:t>3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622814" y="8374559"/>
            <a:ext cx="49885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kern="0" dirty="0" smtClean="0">
                <a:solidFill>
                  <a:srgbClr val="000000"/>
                </a:solidFill>
                <a:latin typeface="Arial"/>
                <a:ea typeface="+mj-ea"/>
                <a:cs typeface="Arial"/>
              </a:rPr>
              <a:t>4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212981"/>
            <a:ext cx="6858000" cy="1380930"/>
          </a:xfrm>
        </p:spPr>
        <p:txBody>
          <a:bodyPr numCol="2"/>
          <a:lstStyle/>
          <a:p>
            <a:r>
              <a:rPr lang="ru-RU" sz="3600" dirty="0" smtClean="0"/>
              <a:t>1. Меч</a:t>
            </a:r>
            <a:br>
              <a:rPr lang="ru-RU" sz="3600" dirty="0" smtClean="0"/>
            </a:br>
            <a:r>
              <a:rPr lang="ru-RU" sz="3600" dirty="0" smtClean="0"/>
              <a:t>2. Скипетр</a:t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3 Корона</a:t>
            </a:r>
            <a:br>
              <a:rPr lang="ru-RU" sz="3600" dirty="0" smtClean="0"/>
            </a:br>
            <a:r>
              <a:rPr lang="ru-RU" sz="3600" dirty="0" smtClean="0"/>
              <a:t>4. Держава</a:t>
            </a:r>
            <a:br>
              <a:rPr lang="ru-RU" sz="3600" dirty="0" smtClean="0"/>
            </a:br>
            <a:endParaRPr lang="ru-RU" sz="3600" dirty="0" smtClean="0"/>
          </a:p>
        </p:txBody>
      </p:sp>
      <p:pic>
        <p:nvPicPr>
          <p:cNvPr id="19459" name="Picture 6" descr="http://img0.liveinternet.ru/images/attach/c/0/35/755/35755320_t2441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425052"/>
            <a:ext cx="6858000" cy="705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778125" y="4968875"/>
            <a:ext cx="1344613" cy="13636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8000" dirty="0" smtClean="0">
                <a:solidFill>
                  <a:schemeClr val="tx1"/>
                </a:solidFill>
              </a:rPr>
              <a:t>3</a:t>
            </a:r>
            <a:endParaRPr lang="ru-RU" sz="8000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4778375" y="5072063"/>
            <a:ext cx="1157288" cy="20701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8000" dirty="0" smtClean="0">
                <a:solidFill>
                  <a:schemeClr val="tx1"/>
                </a:solidFill>
              </a:rPr>
              <a:t>2</a:t>
            </a:r>
            <a:endParaRPr lang="ru-RU" sz="8000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914400" y="5414963"/>
            <a:ext cx="1239838" cy="20701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8000" dirty="0" smtClean="0">
                <a:solidFill>
                  <a:schemeClr val="tx1"/>
                </a:solidFill>
              </a:rPr>
              <a:t>1</a:t>
            </a:r>
            <a:endParaRPr lang="ru-RU" sz="8000" dirty="0">
              <a:solidFill>
                <a:schemeClr val="tx1"/>
              </a:solidFill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408992" y="917510"/>
            <a:ext cx="61722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0" y="-444759"/>
            <a:ext cx="6858000" cy="1380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Определи , что спрятано…</a:t>
            </a:r>
          </a:p>
        </p:txBody>
      </p:sp>
      <p:sp>
        <p:nvSpPr>
          <p:cNvPr id="12" name="Заголовок 1"/>
          <p:cNvSpPr txBox="1">
            <a:spLocks/>
          </p:cNvSpPr>
          <p:nvPr/>
        </p:nvSpPr>
        <p:spPr bwMode="auto">
          <a:xfrm>
            <a:off x="0" y="1085462"/>
            <a:ext cx="7501812" cy="1380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2" anchor="ctr" anchorCtr="0" compatLnSpc="1">
            <a:prstTxWarp prst="textNoShape">
              <a:avLst/>
            </a:prstTxWarp>
          </a:bodyPr>
          <a:lstStyle/>
          <a:p>
            <a:pPr lvl="0" eaLnBrk="0" hangingPunct="0"/>
            <a:r>
              <a:rPr kumimoji="0" 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1. </a:t>
            </a:r>
            <a:r>
              <a:rPr lang="ru-RU" sz="3200" kern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Дмитрий Донской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2. </a:t>
            </a:r>
            <a:r>
              <a:rPr lang="ru-RU" sz="3200" dirty="0" smtClean="0"/>
              <a:t>Георгий Победоносец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 Юрий Долгорукий</a:t>
            </a:r>
            <a:b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4. Александр</a:t>
            </a:r>
            <a:r>
              <a:rPr kumimoji="0" lang="ru-RU" sz="3200" b="0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Невский</a:t>
            </a:r>
            <a:r>
              <a:rPr kumimoji="0" 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6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1698832"/>
            <a:ext cx="38999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kern="0" dirty="0" smtClean="0">
                <a:solidFill>
                  <a:srgbClr val="000000"/>
                </a:solidFill>
                <a:latin typeface="Arial"/>
                <a:ea typeface="+mj-ea"/>
                <a:cs typeface="Arial"/>
              </a:rPr>
              <a:t>2. Скипетр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013788" y="1467577"/>
            <a:ext cx="319722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kern="0" dirty="0" smtClean="0">
                <a:solidFill>
                  <a:srgbClr val="000000"/>
                </a:solidFill>
                <a:latin typeface="Arial"/>
                <a:ea typeface="+mj-ea"/>
                <a:cs typeface="Arial"/>
              </a:rPr>
              <a:t>4. Держава</a:t>
            </a:r>
            <a:br>
              <a:rPr lang="ru-RU" sz="3600" kern="0" dirty="0" smtClean="0">
                <a:solidFill>
                  <a:srgbClr val="000000"/>
                </a:solidFill>
                <a:latin typeface="Arial"/>
                <a:ea typeface="+mj-ea"/>
                <a:cs typeface="Arial"/>
              </a:rPr>
            </a:b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-241268" y="1582395"/>
            <a:ext cx="37122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kern="0" dirty="0" smtClean="0">
                <a:solidFill>
                  <a:srgbClr val="000000"/>
                </a:solidFill>
                <a:latin typeface="Arial"/>
                <a:cs typeface="Arial"/>
              </a:rPr>
              <a:t>2. </a:t>
            </a:r>
            <a:r>
              <a:rPr lang="ru-RU" sz="3200" dirty="0" smtClean="0">
                <a:solidFill>
                  <a:srgbClr val="000000"/>
                </a:solidFill>
              </a:rPr>
              <a:t>Георгий Победоносец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7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770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5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7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8" grpId="1"/>
      <p:bldP spid="19458" grpId="2"/>
      <p:bldP spid="19458" grpId="3"/>
      <p:bldP spid="8" grpId="0" animBg="1"/>
      <p:bldP spid="9" grpId="0" animBg="1"/>
      <p:bldP spid="10" grpId="0"/>
      <p:bldP spid="12" grpId="1"/>
      <p:bldP spid="12" grpId="2"/>
      <p:bldP spid="13" grpId="0"/>
      <p:bldP spid="13" grpId="1"/>
      <p:bldP spid="14" grpId="0"/>
      <p:bldP spid="14" grpId="1"/>
      <p:bldP spid="14" grpId="2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8000" dirty="0" smtClean="0"/>
              <a:t>II</a:t>
            </a:r>
            <a:r>
              <a:rPr lang="ru-RU" sz="8000" dirty="0" smtClean="0"/>
              <a:t> тур</a:t>
            </a:r>
            <a:endParaRPr lang="ru-RU" sz="8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-1063690" y="671806"/>
            <a:ext cx="8569325" cy="6960636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E1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Из данных букв нужно составить</a:t>
            </a: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E1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слово. Слово должно быть как </a:t>
            </a:r>
          </a:p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E1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можно более длинным.</a:t>
            </a: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rgbClr val="3E1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AutoShape 8"/>
          <p:cNvSpPr>
            <a:spLocks noChangeArrowheads="1"/>
          </p:cNvSpPr>
          <p:nvPr/>
        </p:nvSpPr>
        <p:spPr bwMode="auto">
          <a:xfrm>
            <a:off x="250825" y="3573463"/>
            <a:ext cx="649288" cy="1006475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dirty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К</a:t>
            </a:r>
          </a:p>
        </p:txBody>
      </p:sp>
      <p:sp>
        <p:nvSpPr>
          <p:cNvPr id="5" name="AutoShape 7"/>
          <p:cNvSpPr>
            <a:spLocks noChangeArrowheads="1"/>
          </p:cNvSpPr>
          <p:nvPr/>
        </p:nvSpPr>
        <p:spPr bwMode="auto">
          <a:xfrm>
            <a:off x="1042988" y="3573463"/>
            <a:ext cx="649287" cy="1006475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dirty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Р</a:t>
            </a:r>
          </a:p>
        </p:txBody>
      </p:sp>
      <p:sp>
        <p:nvSpPr>
          <p:cNvPr id="6" name="AutoShape 9"/>
          <p:cNvSpPr>
            <a:spLocks noChangeArrowheads="1"/>
          </p:cNvSpPr>
          <p:nvPr/>
        </p:nvSpPr>
        <p:spPr bwMode="auto">
          <a:xfrm>
            <a:off x="1835150" y="3573463"/>
            <a:ext cx="649288" cy="1006475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dirty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О</a:t>
            </a:r>
          </a:p>
        </p:txBody>
      </p:sp>
      <p:sp>
        <p:nvSpPr>
          <p:cNvPr id="7" name="AutoShape 19"/>
          <p:cNvSpPr>
            <a:spLocks noChangeArrowheads="1"/>
          </p:cNvSpPr>
          <p:nvPr/>
        </p:nvSpPr>
        <p:spPr bwMode="auto">
          <a:xfrm>
            <a:off x="2700338" y="3573463"/>
            <a:ext cx="649287" cy="1008062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М</a:t>
            </a:r>
          </a:p>
        </p:txBody>
      </p:sp>
      <p:sp>
        <p:nvSpPr>
          <p:cNvPr id="8" name="AutoShape 10"/>
          <p:cNvSpPr>
            <a:spLocks noChangeArrowheads="1"/>
          </p:cNvSpPr>
          <p:nvPr/>
        </p:nvSpPr>
        <p:spPr bwMode="auto">
          <a:xfrm>
            <a:off x="3563938" y="3573463"/>
            <a:ext cx="649287" cy="1008062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dirty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А</a:t>
            </a:r>
          </a:p>
        </p:txBody>
      </p:sp>
      <p:sp>
        <p:nvSpPr>
          <p:cNvPr id="9" name="AutoShape 11"/>
          <p:cNvSpPr>
            <a:spLocks noChangeArrowheads="1"/>
          </p:cNvSpPr>
          <p:nvPr/>
        </p:nvSpPr>
        <p:spPr bwMode="auto">
          <a:xfrm>
            <a:off x="4356100" y="3573463"/>
            <a:ext cx="719138" cy="1008062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Т</a:t>
            </a:r>
          </a:p>
        </p:txBody>
      </p:sp>
      <p:sp>
        <p:nvSpPr>
          <p:cNvPr id="10" name="AutoShape 12"/>
          <p:cNvSpPr>
            <a:spLocks noChangeArrowheads="1"/>
          </p:cNvSpPr>
          <p:nvPr/>
        </p:nvSpPr>
        <p:spPr bwMode="auto">
          <a:xfrm>
            <a:off x="5292725" y="3573463"/>
            <a:ext cx="649288" cy="1008062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Е</a:t>
            </a:r>
          </a:p>
        </p:txBody>
      </p:sp>
      <p:sp>
        <p:nvSpPr>
          <p:cNvPr id="11" name="AutoShape 13"/>
          <p:cNvSpPr>
            <a:spLocks noChangeArrowheads="1"/>
          </p:cNvSpPr>
          <p:nvPr/>
        </p:nvSpPr>
        <p:spPr bwMode="auto">
          <a:xfrm>
            <a:off x="1971384" y="4844046"/>
            <a:ext cx="720725" cy="1008062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dirty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Л</a:t>
            </a:r>
          </a:p>
        </p:txBody>
      </p:sp>
      <p:sp>
        <p:nvSpPr>
          <p:cNvPr id="12" name="AutoShape 14"/>
          <p:cNvSpPr>
            <a:spLocks noChangeArrowheads="1"/>
          </p:cNvSpPr>
          <p:nvPr/>
        </p:nvSpPr>
        <p:spPr bwMode="auto">
          <a:xfrm>
            <a:off x="2962405" y="4844047"/>
            <a:ext cx="649288" cy="1009650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dirty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</a:t>
            </a:r>
          </a:p>
        </p:txBody>
      </p:sp>
      <p:sp>
        <p:nvSpPr>
          <p:cNvPr id="13" name="AutoShape 15"/>
          <p:cNvSpPr>
            <a:spLocks noChangeArrowheads="1"/>
          </p:cNvSpPr>
          <p:nvPr/>
        </p:nvSpPr>
        <p:spPr bwMode="auto">
          <a:xfrm>
            <a:off x="3936352" y="4844046"/>
            <a:ext cx="649288" cy="1009650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dirty="0">
                <a:solidFill>
                  <a:srgbClr val="66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8000" dirty="0" smtClean="0"/>
              <a:t>III</a:t>
            </a:r>
            <a:r>
              <a:rPr lang="ru-RU" sz="8000" dirty="0" smtClean="0"/>
              <a:t> тур</a:t>
            </a:r>
            <a:endParaRPr lang="ru-RU" sz="8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0"/>
            <a:ext cx="6172200" cy="1524000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tx1"/>
                </a:solidFill>
                <a:latin typeface="Monotype Corsiva" pitchFamily="66" charset="0"/>
              </a:rPr>
              <a:t>Правильно  ли указаны названия сказок , в которых литературные  герои воспользовались правом на свободу мирных собраний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274038" y="4584744"/>
            <a:ext cx="3031331" cy="853016"/>
          </a:xfrm>
        </p:spPr>
        <p:txBody>
          <a:bodyPr/>
          <a:lstStyle/>
          <a:p>
            <a:r>
              <a:rPr lang="ru-RU" dirty="0" smtClean="0"/>
              <a:t>1. </a:t>
            </a:r>
            <a:r>
              <a:rPr lang="ru-RU" dirty="0" err="1" smtClean="0"/>
              <a:t>Бременские</a:t>
            </a:r>
            <a:r>
              <a:rPr lang="ru-RU" dirty="0" smtClean="0"/>
              <a:t> музыканты 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http://img0.liveinternet.ru/images/attach/c/0/48/301/48301680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443135"/>
            <a:ext cx="3124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7" descr="http://www.stihi.ru/pics/2010/01/22/403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4334" y="1331167"/>
            <a:ext cx="3848100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Текст 6"/>
          <p:cNvSpPr txBox="1">
            <a:spLocks/>
          </p:cNvSpPr>
          <p:nvPr/>
        </p:nvSpPr>
        <p:spPr bwMode="auto">
          <a:xfrm>
            <a:off x="3542863" y="4569193"/>
            <a:ext cx="3031331" cy="853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kern="0" dirty="0" smtClean="0">
                <a:latin typeface="+mn-lt"/>
                <a:cs typeface="+mn-cs"/>
              </a:rPr>
              <a:t>2</a:t>
            </a: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Белоснежка и</a:t>
            </a:r>
            <a:r>
              <a:rPr kumimoji="0" lang="ru-RU" sz="2400" b="1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семь гномов</a:t>
            </a: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Picture 9" descr="http://inoe.name/uploads/posts/2009-07/thumbs/1248789045_zajac-hvasta-339x40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1257" y="6158204"/>
            <a:ext cx="2612572" cy="3734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Текст 6"/>
          <p:cNvSpPr txBox="1">
            <a:spLocks/>
          </p:cNvSpPr>
          <p:nvPr/>
        </p:nvSpPr>
        <p:spPr bwMode="auto">
          <a:xfrm>
            <a:off x="280260" y="5318753"/>
            <a:ext cx="3031331" cy="853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 Квартет 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Текст 6"/>
          <p:cNvSpPr txBox="1">
            <a:spLocks/>
          </p:cNvSpPr>
          <p:nvPr/>
        </p:nvSpPr>
        <p:spPr bwMode="auto">
          <a:xfrm>
            <a:off x="3527312" y="5393397"/>
            <a:ext cx="3031331" cy="853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4. Заяц-хвастунишка 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" name="Picture 11" descr="http://my-shop.ru/_files/product/2/44/43339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03509" y="6167534"/>
            <a:ext cx="3327919" cy="3143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44105E-6 1.38889E-6 L 0.4295 1.38889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1313E-6 1.11111E-6 L -0.49722 1.11111E-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ed-kopilka.ru/upload/blogs/13327_bad62434b52531a76585be2c80b732a1.jpg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2876" y="1057471"/>
            <a:ext cx="3312756" cy="2936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42900" y="0"/>
            <a:ext cx="6515100" cy="1119673"/>
          </a:xfrm>
        </p:spPr>
        <p:txBody>
          <a:bodyPr/>
          <a:lstStyle/>
          <a:p>
            <a:r>
              <a:rPr lang="ru-RU" sz="3200" dirty="0" smtClean="0"/>
              <a:t>На рисунках нарушены  права, все ли верно?</a:t>
            </a:r>
            <a:endParaRPr lang="ru-RU" sz="3200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0" y="4006245"/>
            <a:ext cx="3030141" cy="621738"/>
          </a:xfrm>
        </p:spPr>
        <p:txBody>
          <a:bodyPr/>
          <a:lstStyle/>
          <a:p>
            <a:r>
              <a:rPr lang="ru-RU" dirty="0" smtClean="0"/>
              <a:t>1. на жизнь </a:t>
            </a: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" name="Содержимое 11" descr="http://ped-kopilka.ru/upload/blogs/13327_f13e059845459b7ddeeaf1ca5e79631d.jpg.jpg"/>
          <p:cNvPicPr>
            <a:picLocks noGrp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584867" y="944645"/>
            <a:ext cx="3273133" cy="2992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Текст 6"/>
          <p:cNvSpPr txBox="1">
            <a:spLocks/>
          </p:cNvSpPr>
          <p:nvPr/>
        </p:nvSpPr>
        <p:spPr bwMode="auto">
          <a:xfrm>
            <a:off x="3555740" y="3953372"/>
            <a:ext cx="3030141" cy="62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kern="0" dirty="0" smtClean="0">
                <a:latin typeface="+mn-lt"/>
                <a:cs typeface="+mn-cs"/>
              </a:rPr>
              <a:t>2</a:t>
            </a: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 </a:t>
            </a:r>
            <a:r>
              <a:rPr lang="ru-RU" sz="2400" b="1" kern="0" dirty="0" err="1" smtClean="0">
                <a:latin typeface="+mn-lt"/>
                <a:cs typeface="+mn-cs"/>
              </a:rPr>
              <a:t>н</a:t>
            </a: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 свободу 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" name="Рисунок 13" descr="http://ped-kopilka.ru/upload/blogs/13327_04ea82ca637bcf09f75ca322b8c74ae6.jpg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580678"/>
            <a:ext cx="3489649" cy="332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http://ped-kopilka.ru/upload/blogs/13327_c56ff820de0f15729a2c7f9e2aacdc72.jpg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90840" y="5542384"/>
            <a:ext cx="2374058" cy="3601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Текст 6"/>
          <p:cNvSpPr txBox="1">
            <a:spLocks/>
          </p:cNvSpPr>
          <p:nvPr/>
        </p:nvSpPr>
        <p:spPr bwMode="auto">
          <a:xfrm>
            <a:off x="0" y="5113477"/>
            <a:ext cx="3694921" cy="62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3.  на</a:t>
            </a:r>
            <a:r>
              <a:rPr kumimoji="0" lang="ru-RU" sz="2400" b="1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неприкосновенность жилища</a:t>
            </a: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Текст 6"/>
          <p:cNvSpPr txBox="1">
            <a:spLocks/>
          </p:cNvSpPr>
          <p:nvPr/>
        </p:nvSpPr>
        <p:spPr bwMode="auto">
          <a:xfrm>
            <a:off x="3558849" y="4572303"/>
            <a:ext cx="3299151" cy="62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kern="0" dirty="0" smtClean="0">
                <a:latin typeface="+mn-lt"/>
                <a:cs typeface="+mn-cs"/>
              </a:rPr>
              <a:t>4</a:t>
            </a: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 на отдых 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5 0.00417 L -0.53815 0.1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7" y="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444 -0.03316 L 0.46925 -0.1269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7" y="-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236716" y="3502393"/>
            <a:ext cx="3031331" cy="853016"/>
          </a:xfrm>
        </p:spPr>
        <p:txBody>
          <a:bodyPr/>
          <a:lstStyle/>
          <a:p>
            <a:r>
              <a:rPr lang="ru-RU" dirty="0" smtClean="0"/>
              <a:t>1. на жизнь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 descr="http://ped-kopilka.ru/upload/blogs/13327_e7758668282b91430fcb2582e29f2de7.jpg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585440"/>
            <a:ext cx="3788229" cy="3558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ped-kopilka.ru/upload/blogs/13327_638d8b515872b1f1d513ea57de37e5d1.jpg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23118" y="0"/>
            <a:ext cx="3834882" cy="3825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ped-kopilka.ru/upload/blogs/13327_f7c4fbc908d5e505153325d2bed6e671.jpg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8455" y="5561046"/>
            <a:ext cx="3039545" cy="3582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http://ped-kopilka.ru/upload/blogs/13327_c56ff820de0f15729a2c7f9e2aacdc72.jpg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192" y="0"/>
            <a:ext cx="2500605" cy="3769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Текст 4"/>
          <p:cNvSpPr txBox="1">
            <a:spLocks/>
          </p:cNvSpPr>
          <p:nvPr/>
        </p:nvSpPr>
        <p:spPr bwMode="auto">
          <a:xfrm>
            <a:off x="3412234" y="3468181"/>
            <a:ext cx="3031331" cy="853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kern="0" dirty="0" smtClean="0">
                <a:latin typeface="+mn-lt"/>
                <a:cs typeface="+mn-cs"/>
              </a:rPr>
              <a:t>2</a:t>
            </a: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на свободу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Текст 4"/>
          <p:cNvSpPr txBox="1">
            <a:spLocks/>
          </p:cNvSpPr>
          <p:nvPr/>
        </p:nvSpPr>
        <p:spPr bwMode="auto">
          <a:xfrm>
            <a:off x="333132" y="4513209"/>
            <a:ext cx="3031331" cy="853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kern="0" dirty="0" smtClean="0">
                <a:latin typeface="+mn-lt"/>
                <a:cs typeface="+mn-cs"/>
              </a:rPr>
              <a:t>3</a:t>
            </a: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  <a:r>
              <a:rPr lang="ru-RU" sz="2400" b="1" kern="0" dirty="0" err="1" smtClean="0">
                <a:latin typeface="+mn-lt"/>
                <a:cs typeface="+mn-cs"/>
              </a:rPr>
              <a:t>н</a:t>
            </a: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 отдых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Текст 4"/>
          <p:cNvSpPr txBox="1">
            <a:spLocks/>
          </p:cNvSpPr>
          <p:nvPr/>
        </p:nvSpPr>
        <p:spPr bwMode="auto">
          <a:xfrm>
            <a:off x="3468218" y="4494548"/>
            <a:ext cx="3031331" cy="853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kern="0" dirty="0" smtClean="0">
                <a:latin typeface="+mn-lt"/>
                <a:cs typeface="+mn-cs"/>
              </a:rPr>
              <a:t>4</a:t>
            </a: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на жизнь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0531 0.11233 " pathEditMode="relative" ptsTypes="AA">
                                      <p:cBhvr>
                                        <p:cTn id="6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507E-6 3.05556E-6 L 2.08507E-6 -0.10417 " pathEditMode="relative" ptsTypes="AA">
                                      <p:cBhvr>
                                        <p:cTn id="1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2233429"/>
            <a:ext cx="4509018" cy="853016"/>
          </a:xfrm>
        </p:spPr>
        <p:txBody>
          <a:bodyPr/>
          <a:lstStyle/>
          <a:p>
            <a:r>
              <a:rPr lang="ru-RU" dirty="0" smtClean="0"/>
              <a:t>1. на неприкосновенность жилища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914400" y="3483732"/>
            <a:ext cx="3031331" cy="853016"/>
          </a:xfrm>
        </p:spPr>
        <p:txBody>
          <a:bodyPr/>
          <a:lstStyle/>
          <a:p>
            <a:r>
              <a:rPr lang="ru-RU" dirty="0" smtClean="0"/>
              <a:t>2. на свободу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Picture 2" descr="C:\Users\Сад №34\Desktop\i (8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181745" cy="22322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Users\Сад №34\Desktop\i (4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6202" y="2733072"/>
            <a:ext cx="3377234" cy="25203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D:\ВЕРА\для през.викторина\fox08b[1]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68486" y="5197150"/>
            <a:ext cx="2471058" cy="3166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Текст 4"/>
          <p:cNvSpPr txBox="1">
            <a:spLocks/>
          </p:cNvSpPr>
          <p:nvPr/>
        </p:nvSpPr>
        <p:spPr bwMode="auto">
          <a:xfrm>
            <a:off x="3324809" y="8029727"/>
            <a:ext cx="3031331" cy="853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kern="0" dirty="0" smtClean="0">
                <a:latin typeface="+mn-lt"/>
                <a:cs typeface="+mn-cs"/>
              </a:rPr>
              <a:t>4</a:t>
            </a: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  <a:r>
              <a:rPr lang="ru-RU" sz="2400" b="1" kern="0" dirty="0" err="1" smtClean="0">
                <a:latin typeface="+mn-lt"/>
                <a:cs typeface="+mn-cs"/>
              </a:rPr>
              <a:t>н</a:t>
            </a: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 жизнь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2" name="Picture 15" descr="http://upload.wikimedia.org/wikipedia/uk/4/49/%D0%9A%D0%BE%D0%BB%D0%BE%D0%B1%D0%BE%D0%BA_Astrel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3028" y="5278211"/>
            <a:ext cx="2945363" cy="3865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Текст 4"/>
          <p:cNvSpPr txBox="1">
            <a:spLocks/>
          </p:cNvSpPr>
          <p:nvPr/>
        </p:nvSpPr>
        <p:spPr bwMode="auto">
          <a:xfrm>
            <a:off x="283028" y="4345259"/>
            <a:ext cx="3031331" cy="853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kern="0" dirty="0" smtClean="0">
                <a:latin typeface="+mn-lt"/>
                <a:cs typeface="+mn-cs"/>
              </a:rPr>
              <a:t>3</a:t>
            </a: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на жизнь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8000" dirty="0" smtClean="0"/>
              <a:t>Финал</a:t>
            </a:r>
            <a:endParaRPr lang="ru-RU" sz="8000" dirty="0"/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723900"/>
            <a:ext cx="6858000" cy="495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solidFill>
                  <a:srgbClr val="CC0000"/>
                </a:solidFill>
              </a:rPr>
              <a:t>Конституция Российской Федерации – </a:t>
            </a:r>
          </a:p>
          <a:p>
            <a:pPr algn="ctr"/>
            <a:r>
              <a:rPr lang="ru-RU" sz="3600" b="1">
                <a:solidFill>
                  <a:srgbClr val="CC0000"/>
                </a:solidFill>
              </a:rPr>
              <a:t>это основной закон нашего государства, который</a:t>
            </a:r>
            <a:r>
              <a:rPr lang="en-US" sz="3600" b="1">
                <a:solidFill>
                  <a:srgbClr val="CC0000"/>
                </a:solidFill>
              </a:rPr>
              <a:t> </a:t>
            </a:r>
            <a:r>
              <a:rPr lang="ru-RU" sz="3600" b="1">
                <a:solidFill>
                  <a:srgbClr val="CC0000"/>
                </a:solidFill>
              </a:rPr>
              <a:t>закрепляет права и свободы человека и гражданина, столицу государства и государственную символику. </a:t>
            </a:r>
          </a:p>
          <a:p>
            <a:pPr algn="ctr"/>
            <a:endParaRPr lang="ru-RU" sz="2800" b="1">
              <a:solidFill>
                <a:srgbClr val="CC0000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8363" y="5710238"/>
            <a:ext cx="1839912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7200" dirty="0" smtClean="0"/>
              <a:t>Конституция</a:t>
            </a:r>
            <a:endParaRPr lang="ru-RU" sz="72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Текст 2"/>
          <p:cNvSpPr>
            <a:spLocks noGrp="1"/>
          </p:cNvSpPr>
          <p:nvPr>
            <p:ph type="body" idx="1"/>
          </p:nvPr>
        </p:nvSpPr>
        <p:spPr>
          <a:xfrm>
            <a:off x="541338" y="3875088"/>
            <a:ext cx="6316662" cy="2000250"/>
          </a:xfrm>
        </p:spPr>
        <p:txBody>
          <a:bodyPr/>
          <a:lstStyle/>
          <a:p>
            <a:pPr algn="ctr"/>
            <a:r>
              <a:rPr lang="ru-RU" sz="8000" dirty="0" smtClean="0"/>
              <a:t>С праздником!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344488" y="388938"/>
            <a:ext cx="6156325" cy="529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800" b="1">
                <a:solidFill>
                  <a:srgbClr val="CC0000"/>
                </a:solidFill>
              </a:rPr>
              <a:t>Права.</a:t>
            </a:r>
          </a:p>
          <a:p>
            <a:pPr algn="ctr"/>
            <a:endParaRPr lang="en-US" sz="2800" b="1">
              <a:solidFill>
                <a:srgbClr val="CC0000"/>
              </a:solidFill>
            </a:endParaRPr>
          </a:p>
          <a:p>
            <a:pPr algn="ctr"/>
            <a:r>
              <a:rPr lang="ru-RU" sz="2800" b="1">
                <a:solidFill>
                  <a:srgbClr val="CC0000"/>
                </a:solidFill>
              </a:rPr>
              <a:t>По Конституции нашей страны мы имеем право на жизнь, имеем право выбирать профессию, имеем право на отдых, жилье и медицинскую помощь.</a:t>
            </a:r>
          </a:p>
          <a:p>
            <a:pPr algn="ctr"/>
            <a:r>
              <a:rPr lang="ru-RU" sz="2800" b="1">
                <a:solidFill>
                  <a:srgbClr val="CC0000"/>
                </a:solidFill>
              </a:rPr>
              <a:t> Все люди равны перед законом, и каждого из нас защищает государство, через милицию и суд. 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02138" y="5695950"/>
            <a:ext cx="2193925" cy="305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512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168275" y="760413"/>
            <a:ext cx="6524625" cy="630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4000" b="1">
                <a:solidFill>
                  <a:srgbClr val="CC0000"/>
                </a:solidFill>
              </a:rPr>
              <a:t>Наши свободы:</a:t>
            </a:r>
          </a:p>
          <a:p>
            <a:pPr algn="ctr"/>
            <a:endParaRPr lang="ru-RU" sz="4000" b="1">
              <a:solidFill>
                <a:srgbClr val="CC0000"/>
              </a:solidFill>
            </a:endParaRPr>
          </a:p>
          <a:p>
            <a:pPr algn="ctr"/>
            <a:r>
              <a:rPr lang="ru-RU" sz="2400" b="1">
                <a:solidFill>
                  <a:srgbClr val="CC0000"/>
                </a:solidFill>
              </a:rPr>
              <a:t> – </a:t>
            </a:r>
            <a:r>
              <a:rPr lang="ru-RU" sz="3600" b="1">
                <a:solidFill>
                  <a:srgbClr val="CC0000"/>
                </a:solidFill>
              </a:rPr>
              <a:t>свобода слова, </a:t>
            </a:r>
          </a:p>
          <a:p>
            <a:pPr algn="ctr"/>
            <a:r>
              <a:rPr lang="ru-RU" sz="3600" b="1">
                <a:solidFill>
                  <a:srgbClr val="CC0000"/>
                </a:solidFill>
              </a:rPr>
              <a:t>вероисповедания и совести. </a:t>
            </a:r>
          </a:p>
          <a:p>
            <a:pPr algn="ctr"/>
            <a:r>
              <a:rPr lang="ru-RU" sz="3600" b="1">
                <a:solidFill>
                  <a:srgbClr val="CC0000"/>
                </a:solidFill>
              </a:rPr>
              <a:t>По этому закону все права и свободы, данные нам государством, не должны нарушать или</a:t>
            </a:r>
          </a:p>
          <a:p>
            <a:pPr algn="ctr"/>
            <a:r>
              <a:rPr lang="ru-RU" sz="3600" b="1">
                <a:solidFill>
                  <a:srgbClr val="CC0000"/>
                </a:solidFill>
              </a:rPr>
              <a:t> ущемлять права и свободы других граждан</a:t>
            </a:r>
            <a:r>
              <a:rPr lang="ru-RU" sz="2400" b="1">
                <a:solidFill>
                  <a:srgbClr val="CC0000"/>
                </a:solidFill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13800" b="1" smtClean="0">
                <a:solidFill>
                  <a:srgbClr val="00B050"/>
                </a:solidFill>
              </a:rPr>
              <a:t>Гимн</a:t>
            </a:r>
          </a:p>
        </p:txBody>
      </p:sp>
      <p:sp>
        <p:nvSpPr>
          <p:cNvPr id="14339" name="Содержимое 2"/>
          <p:cNvSpPr>
            <a:spLocks noGrp="1"/>
          </p:cNvSpPr>
          <p:nvPr>
            <p:ph sz="half" idx="1"/>
          </p:nvPr>
        </p:nvSpPr>
        <p:spPr>
          <a:xfrm>
            <a:off x="0" y="2133600"/>
            <a:ext cx="5797550" cy="6034088"/>
          </a:xfrm>
        </p:spPr>
        <p:txBody>
          <a:bodyPr/>
          <a:lstStyle/>
          <a:p>
            <a:r>
              <a:rPr lang="ru-RU" sz="3600" smtClean="0"/>
              <a:t>Торжественная песня,</a:t>
            </a:r>
          </a:p>
          <a:p>
            <a:pPr>
              <a:buFontTx/>
              <a:buNone/>
            </a:pPr>
            <a:r>
              <a:rPr lang="ru-RU" sz="3600" smtClean="0"/>
              <a:t>   исполняемая в особо    важных случаях.</a:t>
            </a:r>
          </a:p>
          <a:p>
            <a:endParaRPr lang="ru-RU" sz="3600" smtClean="0"/>
          </a:p>
          <a:p>
            <a:r>
              <a:rPr lang="ru-RU" sz="3600" smtClean="0"/>
              <a:t>Слова С.В. Михалкова</a:t>
            </a:r>
          </a:p>
          <a:p>
            <a:r>
              <a:rPr lang="ru-RU" sz="3600" smtClean="0"/>
              <a:t>Музыка А.В.Александрова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9600" b="1" dirty="0" smtClean="0">
                <a:solidFill>
                  <a:srgbClr val="00B050"/>
                </a:solidFill>
              </a:rPr>
              <a:t>Герб</a:t>
            </a:r>
            <a:endParaRPr lang="ru-RU" dirty="0" smtClean="0"/>
          </a:p>
        </p:txBody>
      </p:sp>
      <p:sp>
        <p:nvSpPr>
          <p:cNvPr id="15363" name="Содержимое 2"/>
          <p:cNvSpPr>
            <a:spLocks noGrp="1"/>
          </p:cNvSpPr>
          <p:nvPr>
            <p:ph sz="half" idx="1"/>
          </p:nvPr>
        </p:nvSpPr>
        <p:spPr>
          <a:xfrm>
            <a:off x="601663" y="2133600"/>
            <a:ext cx="3028950" cy="6034088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15364" name="Содержимое 3"/>
          <p:cNvSpPr>
            <a:spLocks noGrp="1"/>
          </p:cNvSpPr>
          <p:nvPr>
            <p:ph sz="half" idx="2"/>
          </p:nvPr>
        </p:nvSpPr>
        <p:spPr>
          <a:xfrm>
            <a:off x="3744913" y="2133600"/>
            <a:ext cx="3028950" cy="6034088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15366" name="Picture 6" descr="http://img0.liveinternet.ru/images/attach/c/0/35/755/35755320_t2441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089150"/>
            <a:ext cx="6858000" cy="705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536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9600" b="1" smtClean="0">
                <a:solidFill>
                  <a:srgbClr val="00B050"/>
                </a:solidFill>
              </a:rPr>
              <a:t>Флаг</a:t>
            </a:r>
            <a:endParaRPr lang="ru-RU" smtClean="0"/>
          </a:p>
        </p:txBody>
      </p:sp>
      <p:sp>
        <p:nvSpPr>
          <p:cNvPr id="16387" name="Содержимое 2"/>
          <p:cNvSpPr>
            <a:spLocks noGrp="1"/>
          </p:cNvSpPr>
          <p:nvPr>
            <p:ph sz="half" idx="1"/>
          </p:nvPr>
        </p:nvSpPr>
        <p:spPr>
          <a:xfrm>
            <a:off x="601663" y="2133600"/>
            <a:ext cx="3028950" cy="6034088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16388" name="Содержимое 3"/>
          <p:cNvSpPr>
            <a:spLocks noGrp="1"/>
          </p:cNvSpPr>
          <p:nvPr>
            <p:ph sz="half" idx="2"/>
          </p:nvPr>
        </p:nvSpPr>
        <p:spPr>
          <a:xfrm>
            <a:off x="3744913" y="2133600"/>
            <a:ext cx="3028950" cy="6034088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16390" name="Picture 6" descr="http://s42.radikal.ru/i098/0906/88/5b0f1afa1d9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988" y="1847850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1639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5" dur="2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8800" b="1" dirty="0" smtClean="0">
                <a:solidFill>
                  <a:srgbClr val="00B050"/>
                </a:solidFill>
              </a:rPr>
              <a:t>Герб</a:t>
            </a:r>
            <a:endParaRPr lang="ru-RU" sz="88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://go2.imgsmail.ru/imgpreview?key=1a50fec8eeb39933&amp;mb=imgdb_preview_183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200198" y="2140759"/>
            <a:ext cx="11808852" cy="58835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8000" dirty="0" smtClean="0"/>
              <a:t>I</a:t>
            </a:r>
            <a:r>
              <a:rPr lang="ru-RU" sz="8000" dirty="0" smtClean="0"/>
              <a:t> тур</a:t>
            </a:r>
            <a:endParaRPr lang="ru-RU" sz="8000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рта России">
  <a:themeElements>
    <a:clrScheme name="карта России 1">
      <a:dk1>
        <a:srgbClr val="000000"/>
      </a:dk1>
      <a:lt1>
        <a:srgbClr val="D6DBEF"/>
      </a:lt1>
      <a:dk2>
        <a:srgbClr val="000000"/>
      </a:dk2>
      <a:lt2>
        <a:srgbClr val="B2B2B2"/>
      </a:lt2>
      <a:accent1>
        <a:srgbClr val="EFEBF7"/>
      </a:accent1>
      <a:accent2>
        <a:srgbClr val="B2BBE4"/>
      </a:accent2>
      <a:accent3>
        <a:srgbClr val="E8EAF6"/>
      </a:accent3>
      <a:accent4>
        <a:srgbClr val="000000"/>
      </a:accent4>
      <a:accent5>
        <a:srgbClr val="F6F3FA"/>
      </a:accent5>
      <a:accent6>
        <a:srgbClr val="A1A9CF"/>
      </a:accent6>
      <a:hlink>
        <a:srgbClr val="6379CE"/>
      </a:hlink>
      <a:folHlink>
        <a:srgbClr val="31459C"/>
      </a:folHlink>
    </a:clrScheme>
    <a:fontScheme name="карта России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арта России 1">
        <a:dk1>
          <a:srgbClr val="000000"/>
        </a:dk1>
        <a:lt1>
          <a:srgbClr val="D6DBEF"/>
        </a:lt1>
        <a:dk2>
          <a:srgbClr val="000000"/>
        </a:dk2>
        <a:lt2>
          <a:srgbClr val="B2B2B2"/>
        </a:lt2>
        <a:accent1>
          <a:srgbClr val="EFEBF7"/>
        </a:accent1>
        <a:accent2>
          <a:srgbClr val="B2BBE4"/>
        </a:accent2>
        <a:accent3>
          <a:srgbClr val="E8EAF6"/>
        </a:accent3>
        <a:accent4>
          <a:srgbClr val="000000"/>
        </a:accent4>
        <a:accent5>
          <a:srgbClr val="F6F3FA"/>
        </a:accent5>
        <a:accent6>
          <a:srgbClr val="A1A9CF"/>
        </a:accent6>
        <a:hlink>
          <a:srgbClr val="6379CE"/>
        </a:hlink>
        <a:folHlink>
          <a:srgbClr val="3145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рта России 2">
        <a:dk1>
          <a:srgbClr val="000000"/>
        </a:dk1>
        <a:lt1>
          <a:srgbClr val="D6DBEF"/>
        </a:lt1>
        <a:dk2>
          <a:srgbClr val="000000"/>
        </a:dk2>
        <a:lt2>
          <a:srgbClr val="B2B2B2"/>
        </a:lt2>
        <a:accent1>
          <a:srgbClr val="A0ABDA"/>
        </a:accent1>
        <a:accent2>
          <a:srgbClr val="7CB0CC"/>
        </a:accent2>
        <a:accent3>
          <a:srgbClr val="E8EAF6"/>
        </a:accent3>
        <a:accent4>
          <a:srgbClr val="000000"/>
        </a:accent4>
        <a:accent5>
          <a:srgbClr val="CDD2EA"/>
        </a:accent5>
        <a:accent6>
          <a:srgbClr val="709FB9"/>
        </a:accent6>
        <a:hlink>
          <a:srgbClr val="586BBE"/>
        </a:hlink>
        <a:folHlink>
          <a:srgbClr val="846BC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рта России 3">
        <a:dk1>
          <a:srgbClr val="000000"/>
        </a:dk1>
        <a:lt1>
          <a:srgbClr val="D6DBEF"/>
        </a:lt1>
        <a:dk2>
          <a:srgbClr val="000000"/>
        </a:dk2>
        <a:lt2>
          <a:srgbClr val="B2B2B2"/>
        </a:lt2>
        <a:accent1>
          <a:srgbClr val="D3D38E"/>
        </a:accent1>
        <a:accent2>
          <a:srgbClr val="DBAF8F"/>
        </a:accent2>
        <a:accent3>
          <a:srgbClr val="E8EAF6"/>
        </a:accent3>
        <a:accent4>
          <a:srgbClr val="000000"/>
        </a:accent4>
        <a:accent5>
          <a:srgbClr val="E6E6C6"/>
        </a:accent5>
        <a:accent6>
          <a:srgbClr val="C69E81"/>
        </a:accent6>
        <a:hlink>
          <a:srgbClr val="7C8BCC"/>
        </a:hlink>
        <a:folHlink>
          <a:srgbClr val="9292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рта России 4">
        <a:dk1>
          <a:srgbClr val="000000"/>
        </a:dk1>
        <a:lt1>
          <a:srgbClr val="D6DBEF"/>
        </a:lt1>
        <a:dk2>
          <a:srgbClr val="000000"/>
        </a:dk2>
        <a:lt2>
          <a:srgbClr val="B2B2B2"/>
        </a:lt2>
        <a:accent1>
          <a:srgbClr val="C5C56A"/>
        </a:accent1>
        <a:accent2>
          <a:srgbClr val="7C8BCC"/>
        </a:accent2>
        <a:accent3>
          <a:srgbClr val="E8EAF6"/>
        </a:accent3>
        <a:accent4>
          <a:srgbClr val="000000"/>
        </a:accent4>
        <a:accent5>
          <a:srgbClr val="DFDFB9"/>
        </a:accent5>
        <a:accent6>
          <a:srgbClr val="707DB9"/>
        </a:accent6>
        <a:hlink>
          <a:srgbClr val="B68F47"/>
        </a:hlink>
        <a:folHlink>
          <a:srgbClr val="B6478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рта России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EFEBF7"/>
        </a:accent1>
        <a:accent2>
          <a:srgbClr val="B2BBE4"/>
        </a:accent2>
        <a:accent3>
          <a:srgbClr val="FFFFFF"/>
        </a:accent3>
        <a:accent4>
          <a:srgbClr val="000000"/>
        </a:accent4>
        <a:accent5>
          <a:srgbClr val="F6F3FA"/>
        </a:accent5>
        <a:accent6>
          <a:srgbClr val="A1A9CF"/>
        </a:accent6>
        <a:hlink>
          <a:srgbClr val="6379CE"/>
        </a:hlink>
        <a:folHlink>
          <a:srgbClr val="31459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рта России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A0ABDA"/>
        </a:accent1>
        <a:accent2>
          <a:srgbClr val="7CB0CC"/>
        </a:accent2>
        <a:accent3>
          <a:srgbClr val="FFFFFF"/>
        </a:accent3>
        <a:accent4>
          <a:srgbClr val="000000"/>
        </a:accent4>
        <a:accent5>
          <a:srgbClr val="CDD2EA"/>
        </a:accent5>
        <a:accent6>
          <a:srgbClr val="709FB9"/>
        </a:accent6>
        <a:hlink>
          <a:srgbClr val="586BBE"/>
        </a:hlink>
        <a:folHlink>
          <a:srgbClr val="846BC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рта России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D3D38E"/>
        </a:accent1>
        <a:accent2>
          <a:srgbClr val="DBAF8F"/>
        </a:accent2>
        <a:accent3>
          <a:srgbClr val="FFFFFF"/>
        </a:accent3>
        <a:accent4>
          <a:srgbClr val="000000"/>
        </a:accent4>
        <a:accent5>
          <a:srgbClr val="E6E6C6"/>
        </a:accent5>
        <a:accent6>
          <a:srgbClr val="C69E81"/>
        </a:accent6>
        <a:hlink>
          <a:srgbClr val="7C8BCC"/>
        </a:hlink>
        <a:folHlink>
          <a:srgbClr val="9292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рта России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C5C56A"/>
        </a:accent1>
        <a:accent2>
          <a:srgbClr val="7C8BCC"/>
        </a:accent2>
        <a:accent3>
          <a:srgbClr val="FFFFFF"/>
        </a:accent3>
        <a:accent4>
          <a:srgbClr val="000000"/>
        </a:accent4>
        <a:accent5>
          <a:srgbClr val="DFDFB9"/>
        </a:accent5>
        <a:accent6>
          <a:srgbClr val="707DB9"/>
        </a:accent6>
        <a:hlink>
          <a:srgbClr val="B68F47"/>
        </a:hlink>
        <a:folHlink>
          <a:srgbClr val="B6478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карта России</Template>
  <TotalTime>812</TotalTime>
  <Words>294</Words>
  <Application>Microsoft Office PowerPoint</Application>
  <PresentationFormat>Экран (4:3)</PresentationFormat>
  <Paragraphs>74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карта России</vt:lpstr>
      <vt:lpstr>12 декабря </vt:lpstr>
      <vt:lpstr>Слайд 2</vt:lpstr>
      <vt:lpstr>Слайд 3</vt:lpstr>
      <vt:lpstr>Слайд 4</vt:lpstr>
      <vt:lpstr>Гимн</vt:lpstr>
      <vt:lpstr>Герб</vt:lpstr>
      <vt:lpstr>Флаг</vt:lpstr>
      <vt:lpstr>Герб</vt:lpstr>
      <vt:lpstr>I тур</vt:lpstr>
      <vt:lpstr>Найди флаг РФ </vt:lpstr>
      <vt:lpstr>1. Меч 2. Скипетр  3 Корона 4. Держава </vt:lpstr>
      <vt:lpstr>II тур</vt:lpstr>
      <vt:lpstr>Слайд 13</vt:lpstr>
      <vt:lpstr>III тур</vt:lpstr>
      <vt:lpstr>Правильно  ли указаны названия сказок , в которых литературные  герои воспользовались правом на свободу мирных собраний</vt:lpstr>
      <vt:lpstr>На рисунках нарушены  права, все ли верно?</vt:lpstr>
      <vt:lpstr>Слайд 17</vt:lpstr>
      <vt:lpstr>Слайд 18</vt:lpstr>
      <vt:lpstr>Финал</vt:lpstr>
      <vt:lpstr>Конституция</vt:lpstr>
      <vt:lpstr>Слайд 21</vt:lpstr>
    </vt:vector>
  </TitlesOfParts>
  <Company>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Admin</cp:lastModifiedBy>
  <cp:revision>61</cp:revision>
  <dcterms:created xsi:type="dcterms:W3CDTF">2009-11-01T10:35:24Z</dcterms:created>
  <dcterms:modified xsi:type="dcterms:W3CDTF">2014-12-11T15:01:20Z</dcterms:modified>
</cp:coreProperties>
</file>