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11" r:id="rId2"/>
    <p:sldId id="267" r:id="rId3"/>
    <p:sldId id="297" r:id="rId4"/>
    <p:sldId id="298" r:id="rId5"/>
    <p:sldId id="268" r:id="rId6"/>
    <p:sldId id="308" r:id="rId7"/>
    <p:sldId id="295" r:id="rId8"/>
    <p:sldId id="309" r:id="rId9"/>
    <p:sldId id="265" r:id="rId10"/>
    <p:sldId id="266" r:id="rId11"/>
    <p:sldId id="259" r:id="rId12"/>
    <p:sldId id="277" r:id="rId13"/>
    <p:sldId id="282" r:id="rId14"/>
    <p:sldId id="299" r:id="rId15"/>
    <p:sldId id="283" r:id="rId16"/>
    <p:sldId id="260" r:id="rId17"/>
    <p:sldId id="293" r:id="rId18"/>
    <p:sldId id="263" r:id="rId19"/>
    <p:sldId id="273" r:id="rId20"/>
    <p:sldId id="272" r:id="rId21"/>
    <p:sldId id="274" r:id="rId22"/>
    <p:sldId id="303" r:id="rId23"/>
    <p:sldId id="304" r:id="rId24"/>
    <p:sldId id="305" r:id="rId25"/>
    <p:sldId id="306" r:id="rId26"/>
    <p:sldId id="307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303-9C4F-4313-B424-25CFCBCD492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94C5-EF6E-40C6-A017-6FFBD91C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303-9C4F-4313-B424-25CFCBCD492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94C5-EF6E-40C6-A017-6FFBD91C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303-9C4F-4313-B424-25CFCBCD492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94C5-EF6E-40C6-A017-6FFBD91C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303-9C4F-4313-B424-25CFCBCD492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94C5-EF6E-40C6-A017-6FFBD91C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303-9C4F-4313-B424-25CFCBCD492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94C5-EF6E-40C6-A017-6FFBD91C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303-9C4F-4313-B424-25CFCBCD492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94C5-EF6E-40C6-A017-6FFBD91C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303-9C4F-4313-B424-25CFCBCD492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94C5-EF6E-40C6-A017-6FFBD91C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303-9C4F-4313-B424-25CFCBCD492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94C5-EF6E-40C6-A017-6FFBD91C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303-9C4F-4313-B424-25CFCBCD492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94C5-EF6E-40C6-A017-6FFBD91C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303-9C4F-4313-B424-25CFCBCD492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94C5-EF6E-40C6-A017-6FFBD91C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303-9C4F-4313-B424-25CFCBCD492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94C5-EF6E-40C6-A017-6FFBD91C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86303-9C4F-4313-B424-25CFCBCD4927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A94C5-EF6E-40C6-A017-6FFBD91C1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arktsaricino.ru/index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arktsaricino.ru/hlebdom.ph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arktsaricino.ru/bolshoy.ph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arktsaricino.ru/2kavaler.php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arktsaricino.ru/hlebdom.ph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arktsaricino.ru/gotmost.php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arktsaricino.ru/index.php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arktsaricino.ru/parkprud.php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arktsaricino.ru/milovida.php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arktsaricino.ru/index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arktsaricino.ru/index.ph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736"/>
            <a:ext cx="7858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Дворцово-парковый ансамбль</a:t>
            </a:r>
          </a:p>
          <a:p>
            <a:r>
              <a:rPr lang="ru-RU" sz="4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ЦАРИЦЫНО     </a:t>
            </a:r>
            <a:endParaRPr lang="ru-RU" sz="4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4500570"/>
            <a:ext cx="64047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3 класс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Воспитатель  Овчинкина Т.В.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ucy;&amp;khcy;&amp;ocy;&amp;ncy;&amp;ncy;&amp;ycy;&amp;jcy; &amp;kcy;&amp;ocy;&amp;rcy;&amp;pcy;&amp;ucy;&amp;scy; &amp;vcy; &amp;TScy;&amp;acy;&amp;rcy;&amp;icy;&amp;tscy;&amp;ycy;&amp;n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77949"/>
            <a:ext cx="4238628" cy="332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&amp;KHcy;&amp;lcy;&amp;iecy;&amp;bcy;&amp;ncy;&amp;ycy;&amp;jcy; &amp;dcy;&amp;ocy;&amp;mcy; &amp;vcy; &amp;TScy;&amp;acy;&amp;rcy;&amp;icy;&amp;tscy;&amp;ycy;&amp;n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4287846" cy="3205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1538" y="4500570"/>
            <a:ext cx="6786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Хлебный дом («Кухонный корпус»)</a:t>
            </a:r>
            <a:r>
              <a:rPr lang="ru-RU" dirty="0" smtClean="0"/>
              <a:t> – одно из самых массивных сооружений </a:t>
            </a:r>
            <a:r>
              <a:rPr lang="ru-RU" dirty="0" smtClean="0">
                <a:hlinkClick r:id="rId4"/>
              </a:rPr>
              <a:t>Царицыно</a:t>
            </a:r>
            <a:r>
              <a:rPr lang="ru-RU" dirty="0" smtClean="0"/>
              <a:t>. Двухэтажный корпус на высоком цоколе имеет форму квадрата со скругленными углами. </a:t>
            </a:r>
          </a:p>
          <a:p>
            <a:r>
              <a:rPr lang="ru-RU" dirty="0" smtClean="0"/>
              <a:t>На этом фоне выделяются белокаменные изображения каравая хлеба и солонки. Они же впоследствии и дали второе название </a:t>
            </a:r>
            <a:r>
              <a:rPr lang="ru-RU" b="1" i="1" dirty="0" smtClean="0"/>
              <a:t>Кухонному корпусу – Хлебный дом.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85728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Хлебный дом (Кухонный корпус) .1784-1786 гг</a:t>
            </a:r>
            <a:r>
              <a:rPr lang="ru-RU" sz="2400" b="1" dirty="0" smtClean="0">
                <a:solidFill>
                  <a:schemeClr val="accent4"/>
                </a:solidFill>
              </a:rPr>
              <a:t>.</a:t>
            </a:r>
            <a:endParaRPr lang="ru-RU" sz="24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Царицын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571504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57224" y="4929198"/>
            <a:ext cx="75009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Между </a:t>
            </a:r>
            <a:r>
              <a:rPr lang="ru-RU" dirty="0" smtClean="0">
                <a:hlinkClick r:id="rId3"/>
              </a:rPr>
              <a:t>Хлебным домом (Кухонным корпусом)</a:t>
            </a:r>
            <a:r>
              <a:rPr lang="ru-RU" dirty="0" smtClean="0"/>
              <a:t> и нынешним </a:t>
            </a:r>
            <a:r>
              <a:rPr lang="ru-RU" dirty="0" smtClean="0">
                <a:hlinkClick r:id="rId4"/>
              </a:rPr>
              <a:t>Большим дворцом</a:t>
            </a:r>
            <a:r>
              <a:rPr lang="ru-RU" dirty="0" smtClean="0"/>
              <a:t> стоит </a:t>
            </a:r>
            <a:r>
              <a:rPr lang="ru-RU" b="1" dirty="0" smtClean="0"/>
              <a:t>Галерея с аркой</a:t>
            </a:r>
            <a:r>
              <a:rPr lang="ru-RU" dirty="0" smtClean="0"/>
              <a:t>. Она была отреставрирована в 1988 году одной из первых. Баженов называл это сооружение «ворота и ограда между кухни и </a:t>
            </a:r>
            <a:r>
              <a:rPr lang="ru-RU" dirty="0" err="1" smtClean="0"/>
              <a:t>крайняго</a:t>
            </a:r>
            <a:r>
              <a:rPr lang="ru-RU" dirty="0" smtClean="0"/>
              <a:t> дворца великого князя» или «</a:t>
            </a:r>
            <a:r>
              <a:rPr lang="ru-RU" dirty="0" err="1" smtClean="0"/>
              <a:t>гальлерея</a:t>
            </a:r>
            <a:r>
              <a:rPr lang="ru-RU" dirty="0" smtClean="0"/>
              <a:t> и ворота от кухни к дворцам».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42852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Галерея с аркой. (Арка с шипами). 1782-1785 гг.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manhunter.ru/upload/78/8c/788cfd29a345ca6646f01d93026604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357166"/>
            <a:ext cx="7620053" cy="5715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manhunter.ru/upload/b0/e1/b0e1575b2f049fcbbd43ca570bc553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5715000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984065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42852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Малый дворец. 1776-1778 гг.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5000636"/>
            <a:ext cx="6072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Малый дворец</a:t>
            </a:r>
            <a:r>
              <a:rPr lang="ru-RU" dirty="0" smtClean="0"/>
              <a:t> предназначался под собственные покои императрицы. Большинству посетителей </a:t>
            </a:r>
            <a:r>
              <a:rPr lang="ru-RU" b="1" i="1" dirty="0" smtClean="0"/>
              <a:t>Царицыно Малый дворец </a:t>
            </a:r>
            <a:r>
              <a:rPr lang="ru-RU" dirty="0" smtClean="0"/>
              <a:t>запоминается в первую очередь по окруженному лучами вензелю </a:t>
            </a:r>
            <a:r>
              <a:rPr lang="ru-RU" b="1" i="1" dirty="0" smtClean="0"/>
              <a:t>Екатерины II</a:t>
            </a:r>
            <a:r>
              <a:rPr lang="ru-RU" dirty="0" smtClean="0"/>
              <a:t>, возвышающемуся над фасадом здания.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TScy;&amp;acy;&amp;rcy;&amp;icy;&amp;tscy;&amp;ycy;&amp;ncy;&amp;ocy;. &amp;Vcy;&amp;iecy;&amp;ncy;&amp;zcy;&amp;iecy;&amp;lcy;&amp;softcy; &amp;IEcy;&amp;kcy;&amp;acy;&amp;tcy;&amp;iecy;&amp;rcy;&amp;icy;&amp;ncy;&amp;ycy; &amp;ncy;&amp;acy; &amp;pcy;&amp;ocy;&amp;lcy;&amp;ucy;&amp;tscy;&amp;icy;&amp;rcy;&amp;kcy;&amp;ucy;&amp;lcy;&amp;softcy;&amp;ncy;&amp;ocy;&amp;mcy; &amp;dcy;&amp;vcy;&amp;ocy;&amp;rcy;&amp;ts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095023" cy="5388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714348" y="5715016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Вензель Екатерины II, стал сейчас символом Царицыно.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manhunter.ru/upload/1b/48/1b480f459aae9bdf96bbfdf007b68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4286250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1538" y="142852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Оперный дом ("Средний дворец") 1776-1778 гг.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3071810"/>
            <a:ext cx="3500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Есть основание предполагать, что </a:t>
            </a:r>
            <a:r>
              <a:rPr lang="ru-RU" sz="2000" b="1" dirty="0" smtClean="0"/>
              <a:t>Оперный дом</a:t>
            </a:r>
            <a:r>
              <a:rPr lang="ru-RU" sz="2000" dirty="0" smtClean="0"/>
              <a:t> был задуман как место, где могли бы проходить придворные праздники и церемонии, </a:t>
            </a:r>
          </a:p>
          <a:p>
            <a:r>
              <a:rPr lang="ru-RU" sz="2000" dirty="0" smtClean="0"/>
              <a:t> в довольно узком кругу. На это указывают относительно небольшие размеры постройки.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142852"/>
            <a:ext cx="6074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1-й кавалерский корпус. 1784-1785 гг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172" name="Picture 4" descr="&amp;TScy;&amp;acy;&amp;rcy;&amp;icy;&amp;tscy;&amp;ycy;&amp;ncy;&amp;ocy;. 1 &amp;kcy;&amp;acy;&amp;vcy;&amp;acy;&amp;lcy;&amp;iecy;&amp;rcy;&amp;kcy;&amp;icy;&amp;jcy; &amp;kcy;&amp;ocy;&amp;rcy;&amp;pcy;&amp;ucy;&amp;s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5870803" cy="390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5000636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Первый Кавалерский корпус </a:t>
            </a:r>
            <a:r>
              <a:rPr lang="ru-RU" dirty="0" smtClean="0"/>
              <a:t>- самая маленькая из ныне существующих построек резиденции Екатерины II. Спланированный «уголком» он стоит за </a:t>
            </a:r>
            <a:r>
              <a:rPr lang="ru-RU" dirty="0" smtClean="0">
                <a:hlinkClick r:id="rId3"/>
              </a:rPr>
              <a:t>«Восьмигранником»</a:t>
            </a:r>
            <a:r>
              <a:rPr lang="ru-RU" dirty="0" smtClean="0"/>
              <a:t>. Через дорогу от него возвышается </a:t>
            </a:r>
            <a:r>
              <a:rPr lang="ru-RU" dirty="0" smtClean="0">
                <a:hlinkClick r:id="rId4"/>
              </a:rPr>
              <a:t>Хлебный дом</a:t>
            </a:r>
            <a:r>
              <a:rPr lang="ru-RU" dirty="0" smtClean="0"/>
              <a:t>, соседство с которым придает павильону особую миниатюрность.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2-й Кавалерский корпус («Восьмигранник»). 1784-1785 гг.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786322"/>
            <a:ext cx="878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Вокруг перекрытого куполом круглого центрального зала расположены чередующиеся попарно и связанные между собой просторные прямоугольные и маленькие треугольные комнаты. На одном из ранних планов в каждой большой комнате изображено по кровати. Можно сказать, что планировка Второго Кавалерского корпуса служит иллюстрацией идеального принципа общежития эпохи Просвещения: «Жить вместе и в то же время раздельно». </a:t>
            </a:r>
            <a:endParaRPr lang="ru-RU" dirty="0"/>
          </a:p>
        </p:txBody>
      </p:sp>
      <p:pic>
        <p:nvPicPr>
          <p:cNvPr id="12292" name="Picture 4" descr="&amp;Vcy;&amp;ocy;&amp;scy;&amp;softcy;&amp;mcy;&amp;icy;&amp;gcy;&amp;rcy;&amp;acy;&amp;ncy;&amp;ncy;&amp;icy;&amp;kcy;. &amp;Vcy;&amp;tcy;&amp;ocy;&amp;rcy;&amp;ocy;&amp;jcy; &amp;kcy;&amp;acy;&amp;vcy;&amp;acy;&amp;lcy;&amp;iecy;&amp;rcy;&amp;scy;&amp;kcy;&amp;icy;&amp;jcy; &amp;kcy;&amp;ocy;&amp;rcy;&amp;pcy;&amp;ucy;&amp;s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6310310" cy="4200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 для фрейли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6304347" cy="42027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4826675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Третий Кавалерский корпус </a:t>
            </a:r>
            <a:r>
              <a:rPr lang="ru-RU" dirty="0" smtClean="0"/>
              <a:t>возвышается на мысу вблизи </a:t>
            </a:r>
            <a:r>
              <a:rPr lang="ru-RU" dirty="0" smtClean="0">
                <a:hlinkClick r:id="rId3"/>
              </a:rPr>
              <a:t>Большого моста</a:t>
            </a:r>
            <a:r>
              <a:rPr lang="ru-RU" dirty="0" smtClean="0"/>
              <a:t> через овраг. Именно у Третьего Кавалерского корпуса были по указу Екатерины II установлены турецкие пушки, «взятые... после победы при Чесме и истребления в бухте оной </a:t>
            </a:r>
            <a:r>
              <a:rPr lang="ru-RU" dirty="0" err="1" smtClean="0"/>
              <a:t>отоманского</a:t>
            </a:r>
            <a:r>
              <a:rPr lang="ru-RU" dirty="0" smtClean="0"/>
              <a:t> флота». По словам Баженова, он поставлен «... на месте, откуда </a:t>
            </a:r>
            <a:r>
              <a:rPr lang="ru-RU" dirty="0" err="1" smtClean="0"/>
              <a:t>сматриван</a:t>
            </a:r>
            <a:r>
              <a:rPr lang="ru-RU" dirty="0" smtClean="0"/>
              <a:t> фейерверк» Екатериной II летом 1775 года.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0"/>
            <a:ext cx="3544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3-й Кавалерский корпус.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85728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Большой мост через овраг (Готический мост). 1778-1784 гг.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7650" name="Picture 2" descr="&amp;TScy;&amp;acy;&amp;rcy;&amp;icy;&amp;tscy;&amp;ycy;&amp;ncy;&amp;ocy;. &amp;bcy;&amp;ocy;&amp;lcy;&amp;softcy;&amp;shcy;&amp;ocy;&amp;jcy; &amp;gcy;&amp;ocy;&amp;tcy;&amp;tcy;&amp;chcy;&amp;iecy;&amp;scy;&amp;kcy;&amp;icy;&amp;jcy; &amp;mcy;&amp;ocy;&amp;scy;&amp;t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715304" cy="36165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285852" y="4714884"/>
            <a:ext cx="7072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Большой мост</a:t>
            </a:r>
            <a:r>
              <a:rPr lang="ru-RU" sz="2000" dirty="0" smtClean="0"/>
              <a:t> – одно из самых значительных сооружений  в</a:t>
            </a:r>
            <a:r>
              <a:rPr lang="ru-RU" sz="2000" dirty="0" smtClean="0">
                <a:hlinkClick r:id="rId3"/>
              </a:rPr>
              <a:t> </a:t>
            </a:r>
            <a:r>
              <a:rPr lang="ru-RU" sz="2000" b="1" i="1" dirty="0" smtClean="0">
                <a:hlinkClick r:id="rId3"/>
              </a:rPr>
              <a:t>Царицыно</a:t>
            </a:r>
            <a:r>
              <a:rPr lang="ru-RU" sz="2000" b="1" i="1" dirty="0" smtClean="0"/>
              <a:t>, </a:t>
            </a:r>
            <a:r>
              <a:rPr lang="ru-RU" sz="2000" dirty="0" smtClean="0"/>
              <a:t>дошедших до наших дней. Он задумывался как парадный въезд в резиденцию императрицы.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kudamoscow.ru/uploads/1d0df0cb801644392c08349d9bfdaa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64510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anhunter.ru/upload/22/8a/228afee3f4ba39d8159efb2a17d031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18"/>
            <a:ext cx="5715000" cy="4286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571736" y="142852"/>
            <a:ext cx="409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Фигурный мост. 1776-1778 г </a:t>
            </a:r>
            <a:r>
              <a:rPr lang="ru-RU" sz="2400" b="1" dirty="0" err="1" smtClean="0">
                <a:solidFill>
                  <a:srgbClr val="7030A0"/>
                </a:solidFill>
              </a:rPr>
              <a:t>г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21495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Фигурный мост являлся парадным въездом в императорскую резиденцию со стороны Шипиловского и Царицынского </a:t>
            </a:r>
            <a:r>
              <a:rPr lang="ru-RU" dirty="0" smtClean="0">
                <a:hlinkClick r:id="rId3"/>
              </a:rPr>
              <a:t>прудов</a:t>
            </a:r>
            <a:r>
              <a:rPr lang="ru-RU" dirty="0" smtClean="0"/>
              <a:t>. С этой стороны он напоминает стену средневекового замка с двумя башнями. Крепостной вид башен подчеркивается и стилизованными зубцами.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42852"/>
            <a:ext cx="7094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Фигурные ворота. (Виноградная арка). 1777-1778гг.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www.manhunter.ru/upload/15/3f/153feff4bbbe9aa9f4642c313636b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715000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5143512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Фигурные ворота (Виноградные) н</a:t>
            </a:r>
            <a:r>
              <a:rPr lang="ru-RU" dirty="0" smtClean="0"/>
              <a:t>аходятся рядом с Оперным домом в конце аллеи, ведущей из архитектурного ансамбля в парк. Краснокирпичные ворота с круглыми башнями-опорами богато украшены. Второе название </a:t>
            </a:r>
            <a:r>
              <a:rPr lang="ru-RU" b="1" i="1" dirty="0" smtClean="0"/>
              <a:t>Фигурных ворот - «Виноградные ворота» </a:t>
            </a:r>
            <a:r>
              <a:rPr lang="ru-RU" dirty="0" smtClean="0"/>
              <a:t>- они получили по свисающей в их центральной части скульптурной грозди винограда.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&amp;Mcy;&amp;icy;&amp;lcy;&amp;ocy;&amp;vcy;&amp;icy;&amp;dcy;&amp;a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4374"/>
            <a:ext cx="5929354" cy="445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14480" y="214290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Павильон "</a:t>
            </a:r>
            <a:r>
              <a:rPr lang="ru-RU" sz="2400" b="1" dirty="0" err="1" smtClean="0">
                <a:solidFill>
                  <a:srgbClr val="7030A0"/>
                </a:solidFill>
              </a:rPr>
              <a:t>Миловида</a:t>
            </a:r>
            <a:r>
              <a:rPr lang="ru-RU" sz="2400" b="1" dirty="0" smtClean="0">
                <a:solidFill>
                  <a:srgbClr val="7030A0"/>
                </a:solidFill>
              </a:rPr>
              <a:t>". Начало XIX века.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5500702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 1870-х-1880-х гг.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Миловида</a:t>
            </a:r>
            <a:r>
              <a:rPr lang="ru-RU" sz="2000" b="1" dirty="0" smtClean="0"/>
              <a:t>»</a:t>
            </a:r>
            <a:r>
              <a:rPr lang="ru-RU" sz="2000" dirty="0" smtClean="0"/>
              <a:t> была отдана под чайный домик. Примерно в 1990 году в павильоне произошел сильный пожар. Восстановление </a:t>
            </a:r>
            <a:r>
              <a:rPr lang="ru-RU" sz="2000" b="1" dirty="0" smtClean="0"/>
              <a:t>павильона «</a:t>
            </a:r>
            <a:r>
              <a:rPr lang="ru-RU" sz="2000" b="1" dirty="0" err="1" smtClean="0"/>
              <a:t>Миловида</a:t>
            </a:r>
            <a:r>
              <a:rPr lang="ru-RU" sz="2000" b="1" dirty="0" smtClean="0"/>
              <a:t>»</a:t>
            </a:r>
            <a:r>
              <a:rPr lang="ru-RU" sz="2000" dirty="0" smtClean="0"/>
              <a:t> произошло в конце 2006 г.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8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Павильон "</a:t>
            </a:r>
            <a:r>
              <a:rPr lang="ru-RU" sz="2400" b="1" dirty="0" err="1" smtClean="0">
                <a:solidFill>
                  <a:srgbClr val="7030A0"/>
                </a:solidFill>
              </a:rPr>
              <a:t>Нерастанкино</a:t>
            </a:r>
            <a:r>
              <a:rPr lang="ru-RU" sz="2400" b="1" dirty="0" smtClean="0">
                <a:solidFill>
                  <a:srgbClr val="7030A0"/>
                </a:solidFill>
              </a:rPr>
              <a:t>" 1803 г.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8130" name="Picture 2" descr="&amp;TScy;&amp;acy;&amp;rcy;&amp;icy;&amp;tscy;&amp;ycy;&amp;ncy;&amp;ocy;. &amp;Pcy;&amp;acy;&amp;vcy;&amp;icy;&amp;lcy;&amp;softcy;&amp;ocy;&amp;ncy; &amp;Ncy;&amp;iecy;&amp;rcy;&amp;rcy;&amp;acy;&amp;scy;&amp;tcy;&amp;acy;&amp;ncy;&amp;kcy;&amp;icy;&amp;ncy;&amp;o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5715000" cy="44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5357826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1804 году остров разделили на две части протокой, через которую была переброшена арка. Позднее это сооружение не случайно стали называть «Жилищем русалок». Легкая, украшенная башенкой с вымпелом Арка казалась воротами в мир фантазий и мечты.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357166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Арка "</a:t>
            </a:r>
            <a:r>
              <a:rPr lang="ru-RU" sz="2800" b="1" dirty="0" err="1" smtClean="0">
                <a:solidFill>
                  <a:srgbClr val="7030A0"/>
                </a:solidFill>
              </a:rPr>
              <a:t>Русалкины</a:t>
            </a:r>
            <a:r>
              <a:rPr lang="ru-RU" sz="2800" b="1" dirty="0" smtClean="0">
                <a:solidFill>
                  <a:srgbClr val="7030A0"/>
                </a:solidFill>
              </a:rPr>
              <a:t> ворота" 1804 г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9154" name="Picture 2" descr="&amp;TScy;&amp;acy;&amp;rcy;&amp;icy;&amp;tscy;&amp;ycy;&amp;ncy;&amp;ocy;. &amp;Rcy;&amp;ucy;&amp;scy;&amp;acy;&amp;lcy;&amp;kcy;&amp;icy;&amp;ncy;&amp;acy; &amp;acy;&amp;rcy;&amp;kcy;&amp;a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928670"/>
            <a:ext cx="5143536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3042" y="5072074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Арка «</a:t>
            </a:r>
            <a:r>
              <a:rPr lang="ru-RU" sz="2400" b="1" dirty="0" err="1" smtClean="0"/>
              <a:t>Русалкины</a:t>
            </a:r>
            <a:r>
              <a:rPr lang="ru-RU" sz="2400" b="1" dirty="0" smtClean="0"/>
              <a:t> ворота»</a:t>
            </a:r>
            <a:r>
              <a:rPr lang="ru-RU" sz="2400" dirty="0" smtClean="0"/>
              <a:t> была переброшена через небольшую протоку, которой разделили этот островок на две части в 1804 г.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14290"/>
            <a:ext cx="5079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Башня- руина. 1804-1805 гг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0178" name="Picture 2" descr="&amp;TScy;&amp;acy;&amp;rcy;&amp;icy;&amp;tscy;&amp;ycy;&amp;ncy;&amp;ocy;. &amp;Acy;&amp;rcy;&amp;kcy;&amp;acy;-&amp;rcy;&amp;ucy;&amp;icy;&amp;ncy;&amp;a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857232"/>
            <a:ext cx="5643602" cy="41481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514351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БАШНЯ-РУИНА</a:t>
            </a:r>
            <a:r>
              <a:rPr lang="ru-RU" dirty="0" smtClean="0"/>
              <a:t> – одно из самых романтичных сооружений ЦАРИЦЫНСКОГО ПАРКА расположена близко к </a:t>
            </a:r>
            <a:r>
              <a:rPr lang="ru-RU" dirty="0" smtClean="0">
                <a:hlinkClick r:id="rId3"/>
              </a:rPr>
              <a:t>«</a:t>
            </a:r>
            <a:r>
              <a:rPr lang="ru-RU" dirty="0" err="1" smtClean="0">
                <a:hlinkClick r:id="rId3"/>
              </a:rPr>
              <a:t>миловиде</a:t>
            </a:r>
            <a:r>
              <a:rPr lang="ru-RU" dirty="0" smtClean="0">
                <a:hlinkClick r:id="rId3"/>
              </a:rPr>
              <a:t>»</a:t>
            </a:r>
            <a:r>
              <a:rPr lang="ru-RU" dirty="0" smtClean="0"/>
              <a:t>. Она воспроизводит часть древней крепостной стены с угловой башней. «Древность» сооружения подчеркивается грубой кладкой из «дикого» камня.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5089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Беседка "Храм Цереры" 1805 г.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1202" name="Picture 2" descr="&amp;Pcy;&amp;acy;&amp;rcy;&amp;kcy; &amp;TScy;&amp;acy;&amp;rcy;&amp;icy;&amp;tscy;&amp;ycy;&amp;ncy;&amp;ocy;. &amp;KHcy;&amp;rcy;&amp;acy;&amp;mcy; &amp;TScy;&amp;iecy;&amp;rcy;&amp;iecy;&amp;rcy;&amp;y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4076624" cy="535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429256" y="1357298"/>
            <a:ext cx="2643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Беседка «Храм Цереры»</a:t>
            </a:r>
            <a:r>
              <a:rPr lang="ru-RU" sz="2400" dirty="0" smtClean="0"/>
              <a:t> была построена архитектором и.В. </a:t>
            </a:r>
            <a:r>
              <a:rPr lang="ru-RU" sz="2400" dirty="0" err="1" smtClean="0"/>
              <a:t>Еготовым</a:t>
            </a:r>
            <a:r>
              <a:rPr lang="ru-RU" sz="2400" dirty="0" smtClean="0"/>
              <a:t>. Как известно, в древнеримской мифологии Церера  была богиней земледелия и плодородия.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manhunter.ru/upload/6d/c7/6dc7f19f709452380c9e334204bd8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214686"/>
            <a:ext cx="4381531" cy="32861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&amp;Pcy;&amp;acy;&amp;rcy;&amp;kcy; &amp;TScy;&amp;acy;&amp;rcy;&amp;icy;&amp;tscy;&amp;ycy;&amp;n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683984" cy="3522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429256" y="500042"/>
            <a:ext cx="32146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 в наши дни</a:t>
            </a:r>
            <a:r>
              <a:rPr lang="ru-RU" sz="2800" b="1" i="1" dirty="0" smtClean="0"/>
              <a:t> </a:t>
            </a:r>
            <a:r>
              <a:rPr lang="ru-RU" sz="2800" i="1" dirty="0" smtClean="0"/>
              <a:t>парк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hlinkClick r:id="rId4"/>
              </a:rPr>
              <a:t>Царицыно</a:t>
            </a:r>
            <a:r>
              <a:rPr lang="ru-RU" sz="2800" dirty="0" smtClean="0"/>
              <a:t> является одним из лучших не только в Москве, но и во всей России.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&amp;TScy;&amp;acy;&amp;rcy;&amp;icy;&amp;tscy;&amp;ycy;&amp;ncy;&amp;o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71" y="571480"/>
            <a:ext cx="8572560" cy="57150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6405/48282301.62/0_8805e_31f787ea_-1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385" y="714356"/>
            <a:ext cx="7693323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428604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Большой дворец.  1776-1796 г </a:t>
            </a:r>
            <a:r>
              <a:rPr lang="ru-RU" sz="2800" b="1" dirty="0" err="1" smtClean="0">
                <a:solidFill>
                  <a:srgbClr val="7030A0"/>
                </a:solidFill>
              </a:rPr>
              <a:t>г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http://cdn.itar-tass.com/tass/m2/uploads/i/899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743825" cy="43624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380672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Большой Царицынский дворец</a:t>
            </a:r>
            <a:r>
              <a:rPr lang="ru-RU" dirty="0" smtClean="0"/>
              <a:t> — </a:t>
            </a:r>
            <a:r>
              <a:rPr lang="ru-RU" dirty="0" err="1" smtClean="0"/>
              <a:t>дворец</a:t>
            </a:r>
            <a:r>
              <a:rPr lang="ru-RU" dirty="0" smtClean="0"/>
              <a:t>, входящий в комплекс застройки </a:t>
            </a:r>
            <a:r>
              <a:rPr lang="ru-RU" dirty="0" smtClean="0">
                <a:hlinkClick r:id="rId3"/>
              </a:rPr>
              <a:t>Царицынского дворцово-паркового ансамбля.</a:t>
            </a:r>
            <a:r>
              <a:rPr lang="ru-RU" dirty="0" smtClean="0"/>
              <a:t> Построенный Матвеем Казаковым в 1786—1796 годах на месте разобранных зданий Василия Баженова, дворец стал главной постройкой для несостоявшейся подмосковной резиденции Екатерины II.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sk-v.com/assets/components/gallery/connector.php?action=web/phpthumb&amp;ctx=web&amp;w=0&amp;h=500&amp;zc=0&amp;far=&amp;q=90&amp;src=%2Fassets%2Fcomponents%2Fgallery%2Ffiles%2F23%2F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105650" cy="4762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5286388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Большой дворец, главное здание архитектурного комплекса, сразу притягивает взгляд. Он очень похож на сказочный замок: нарядный декор, башни со шпилями, белоснежные колонны</a:t>
            </a:r>
            <a:r>
              <a:rPr 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&amp;TScy;&amp;acy;&amp;rcy;&amp;icy;&amp;tscy;&amp;ycy;&amp;ncy;&amp;o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215238" cy="4725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o-world-travel.ru/img/2015/042516/5734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500990" cy="6241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kpmedia.ru/upload/iblock/e65/e659b7fa667390cfefd004d8f5ef8e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93904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834</Words>
  <Application>Microsoft Office PowerPoint</Application>
  <PresentationFormat>Экран (4:3)</PresentationFormat>
  <Paragraphs>42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64</cp:revision>
  <dcterms:created xsi:type="dcterms:W3CDTF">2016-01-15T06:22:33Z</dcterms:created>
  <dcterms:modified xsi:type="dcterms:W3CDTF">2016-02-06T21:16:25Z</dcterms:modified>
</cp:coreProperties>
</file>