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70" r:id="rId5"/>
    <p:sldId id="259" r:id="rId6"/>
    <p:sldId id="271" r:id="rId7"/>
    <p:sldId id="272" r:id="rId8"/>
    <p:sldId id="273" r:id="rId9"/>
    <p:sldId id="277" r:id="rId10"/>
    <p:sldId id="278" r:id="rId11"/>
    <p:sldId id="279" r:id="rId12"/>
    <p:sldId id="274" r:id="rId13"/>
    <p:sldId id="275" r:id="rId14"/>
    <p:sldId id="276" r:id="rId15"/>
    <p:sldId id="258" r:id="rId16"/>
    <p:sldId id="28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66FF"/>
    <a:srgbClr val="FF3399"/>
    <a:srgbClr val="66FF66"/>
    <a:srgbClr val="00FFFF"/>
    <a:srgbClr val="0F6FC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16A390-897E-4D87-AF35-FB56061AFB73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Смешанные числа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5 </a:t>
            </a:r>
            <a:r>
              <a:rPr lang="ru-RU" dirty="0" smtClean="0"/>
              <a:t>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кругленный прямоугольник 44"/>
          <p:cNvSpPr/>
          <p:nvPr/>
        </p:nvSpPr>
        <p:spPr>
          <a:xfrm>
            <a:off x="4786314" y="1571612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левой части уравнения  выражение является разностью.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14348" y="-285776"/>
            <a:ext cx="7851648" cy="90010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Решите уравнение.</a:t>
            </a:r>
            <a:endParaRPr kumimoji="0" lang="ru-RU" sz="44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357158" y="500042"/>
            <a:ext cx="1610023" cy="1483821"/>
            <a:chOff x="857224" y="3857628"/>
            <a:chExt cx="1610023" cy="1483821"/>
          </a:xfrm>
        </p:grpSpPr>
        <p:sp>
          <p:nvSpPr>
            <p:cNvPr id="6" name="TextBox 5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37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000100" y="902113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1802" y="9286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28860" y="9286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Группа 8"/>
          <p:cNvGrpSpPr/>
          <p:nvPr/>
        </p:nvGrpSpPr>
        <p:grpSpPr>
          <a:xfrm>
            <a:off x="3571868" y="555103"/>
            <a:ext cx="1610023" cy="1483821"/>
            <a:chOff x="857224" y="3857628"/>
            <a:chExt cx="1610023" cy="1483821"/>
          </a:xfrm>
        </p:grpSpPr>
        <p:sp>
          <p:nvSpPr>
            <p:cNvPr id="14" name="TextBox 13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143372" y="97271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8837" y="572600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8771" y="571499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Группа 8"/>
          <p:cNvGrpSpPr/>
          <p:nvPr/>
        </p:nvGrpSpPr>
        <p:grpSpPr>
          <a:xfrm>
            <a:off x="1318903" y="5374179"/>
            <a:ext cx="1610023" cy="1483821"/>
            <a:chOff x="857224" y="3857628"/>
            <a:chExt cx="1610023" cy="1483821"/>
          </a:xfrm>
        </p:grpSpPr>
        <p:sp>
          <p:nvSpPr>
            <p:cNvPr id="35" name="TextBox 34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3571868" y="5770077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8"/>
          <p:cNvGrpSpPr/>
          <p:nvPr/>
        </p:nvGrpSpPr>
        <p:grpSpPr>
          <a:xfrm>
            <a:off x="5357818" y="5357826"/>
            <a:ext cx="1610023" cy="1483821"/>
            <a:chOff x="857224" y="3857628"/>
            <a:chExt cx="1610023" cy="1483821"/>
          </a:xfrm>
        </p:grpSpPr>
        <p:sp>
          <p:nvSpPr>
            <p:cNvPr id="41" name="TextBox 40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Скругленный прямоугольник 45"/>
          <p:cNvSpPr/>
          <p:nvPr/>
        </p:nvSpPr>
        <p:spPr>
          <a:xfrm>
            <a:off x="4786314" y="3286124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Неизвестное содержится в вычитаемом.</a:t>
            </a: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786314" y="1571612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  1</a:t>
            </a:r>
            <a:endParaRPr lang="ru-RU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786314" y="3286124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  2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1285852" y="9286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71670" y="9286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Группа 8"/>
          <p:cNvGrpSpPr/>
          <p:nvPr/>
        </p:nvGrpSpPr>
        <p:grpSpPr>
          <a:xfrm>
            <a:off x="1500166" y="500042"/>
            <a:ext cx="1610023" cy="1483821"/>
            <a:chOff x="714348" y="3857628"/>
            <a:chExt cx="1610023" cy="1483821"/>
          </a:xfrm>
        </p:grpSpPr>
        <p:sp>
          <p:nvSpPr>
            <p:cNvPr id="53" name="TextBox 52"/>
            <p:cNvSpPr txBox="1"/>
            <p:nvPr/>
          </p:nvSpPr>
          <p:spPr>
            <a:xfrm>
              <a:off x="824173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52735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>
              <a:off x="714348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 rot="10800000">
            <a:off x="2582754" y="1006601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" name="Группа 8"/>
          <p:cNvGrpSpPr/>
          <p:nvPr/>
        </p:nvGrpSpPr>
        <p:grpSpPr>
          <a:xfrm>
            <a:off x="318771" y="1714488"/>
            <a:ext cx="1610023" cy="1483821"/>
            <a:chOff x="857224" y="3857628"/>
            <a:chExt cx="1610023" cy="1483821"/>
          </a:xfrm>
        </p:grpSpPr>
        <p:sp>
          <p:nvSpPr>
            <p:cNvPr id="60" name="TextBox 59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2" name="Прямая соединительная линия 61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961713" y="211655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785918" y="207167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357290" y="207167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" name="Группа 8"/>
          <p:cNvGrpSpPr/>
          <p:nvPr/>
        </p:nvGrpSpPr>
        <p:grpSpPr>
          <a:xfrm>
            <a:off x="3533481" y="1769549"/>
            <a:ext cx="1610023" cy="1483821"/>
            <a:chOff x="857224" y="3857628"/>
            <a:chExt cx="1610023" cy="1483821"/>
          </a:xfrm>
        </p:grpSpPr>
        <p:sp>
          <p:nvSpPr>
            <p:cNvPr id="67" name="TextBox 66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4104985" y="213209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00364" y="214311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" name="Группа 8"/>
          <p:cNvGrpSpPr/>
          <p:nvPr/>
        </p:nvGrpSpPr>
        <p:grpSpPr>
          <a:xfrm>
            <a:off x="2280648" y="1758556"/>
            <a:ext cx="1610023" cy="1483821"/>
            <a:chOff x="714348" y="3857628"/>
            <a:chExt cx="1610023" cy="1483821"/>
          </a:xfrm>
        </p:grpSpPr>
        <p:sp>
          <p:nvSpPr>
            <p:cNvPr id="74" name="TextBox 73"/>
            <p:cNvSpPr txBox="1"/>
            <p:nvPr/>
          </p:nvSpPr>
          <p:spPr>
            <a:xfrm>
              <a:off x="824173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37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52735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6" name="Прямая соединительная линия 75"/>
            <p:cNvCxnSpPr/>
            <p:nvPr/>
          </p:nvCxnSpPr>
          <p:spPr>
            <a:xfrm>
              <a:off x="714348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8"/>
          <p:cNvGrpSpPr/>
          <p:nvPr/>
        </p:nvGrpSpPr>
        <p:grpSpPr>
          <a:xfrm>
            <a:off x="285720" y="2851839"/>
            <a:ext cx="1610023" cy="1483821"/>
            <a:chOff x="857224" y="3857628"/>
            <a:chExt cx="1610023" cy="1483821"/>
          </a:xfrm>
        </p:grpSpPr>
        <p:sp>
          <p:nvSpPr>
            <p:cNvPr id="98" name="TextBox 97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0" name="Прямая соединительная линия 99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/>
          <p:nvPr/>
        </p:nvSpPr>
        <p:spPr>
          <a:xfrm>
            <a:off x="1654059" y="3225703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296869" y="324205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2" name="Группа 8"/>
          <p:cNvGrpSpPr/>
          <p:nvPr/>
        </p:nvGrpSpPr>
        <p:grpSpPr>
          <a:xfrm>
            <a:off x="2104721" y="2857496"/>
            <a:ext cx="1610023" cy="1483821"/>
            <a:chOff x="857224" y="3857628"/>
            <a:chExt cx="1610023" cy="1483821"/>
          </a:xfrm>
        </p:grpSpPr>
        <p:sp>
          <p:nvSpPr>
            <p:cNvPr id="105" name="TextBox 104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7" name="Прямая соединительная линия 106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2714612" y="328612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906628" y="3259567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3" name="Группа 8"/>
          <p:cNvGrpSpPr/>
          <p:nvPr/>
        </p:nvGrpSpPr>
        <p:grpSpPr>
          <a:xfrm>
            <a:off x="2247597" y="4088319"/>
            <a:ext cx="1610023" cy="1483821"/>
            <a:chOff x="857224" y="3857628"/>
            <a:chExt cx="1610023" cy="1483821"/>
          </a:xfrm>
        </p:grpSpPr>
        <p:sp>
          <p:nvSpPr>
            <p:cNvPr id="115" name="TextBox 114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17" name="Прямая соединительная линия 116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TextBox 117"/>
          <p:cNvSpPr txBox="1"/>
          <p:nvPr/>
        </p:nvSpPr>
        <p:spPr>
          <a:xfrm>
            <a:off x="642910" y="45005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85720" y="45005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" name="Группа 8"/>
          <p:cNvGrpSpPr/>
          <p:nvPr/>
        </p:nvGrpSpPr>
        <p:grpSpPr>
          <a:xfrm>
            <a:off x="1071538" y="4071942"/>
            <a:ext cx="1610023" cy="1483821"/>
            <a:chOff x="857224" y="3857628"/>
            <a:chExt cx="1610023" cy="1483821"/>
          </a:xfrm>
        </p:grpSpPr>
        <p:sp>
          <p:nvSpPr>
            <p:cNvPr id="121" name="TextBox 120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TextBox 123"/>
          <p:cNvSpPr txBox="1"/>
          <p:nvPr/>
        </p:nvSpPr>
        <p:spPr>
          <a:xfrm>
            <a:off x="2928926" y="45005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785918" y="45005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000232" y="572151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86380" y="642918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ИСПОЛЬЗОВАНИЕ ПРАВИЛ РЕШЕНИЯ УРАВНЕНИЙ.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7" grpId="0"/>
      <p:bldP spid="32" grpId="0"/>
      <p:bldP spid="33" grpId="0"/>
      <p:bldP spid="39" grpId="0"/>
      <p:bldP spid="44" grpId="0" animBg="1"/>
      <p:bldP spid="48" grpId="0" animBg="1"/>
      <p:bldP spid="50" grpId="0"/>
      <p:bldP spid="51" grpId="0"/>
      <p:bldP spid="58" grpId="0"/>
      <p:bldP spid="63" grpId="0"/>
      <p:bldP spid="64" grpId="0"/>
      <p:bldP spid="65" grpId="0"/>
      <p:bldP spid="70" grpId="0"/>
      <p:bldP spid="72" grpId="0"/>
      <p:bldP spid="102" grpId="0"/>
      <p:bldP spid="103" grpId="0"/>
      <p:bldP spid="108" grpId="0"/>
      <p:bldP spid="109" grpId="0"/>
      <p:bldP spid="118" grpId="0"/>
      <p:bldP spid="119" grpId="0"/>
      <p:bldP spid="124" grpId="0"/>
      <p:bldP spid="125" grpId="0"/>
      <p:bldP spid="1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кругленный прямоугольник 44"/>
          <p:cNvSpPr/>
          <p:nvPr/>
        </p:nvSpPr>
        <p:spPr>
          <a:xfrm>
            <a:off x="4786314" y="1571612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левой части уравнения  выражение является разностью.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14348" y="-285776"/>
            <a:ext cx="7851648" cy="90010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Решите уравнение.</a:t>
            </a:r>
            <a:endParaRPr kumimoji="0" lang="ru-RU" sz="44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2214546" y="500042"/>
            <a:ext cx="1610023" cy="1483821"/>
            <a:chOff x="857224" y="3857628"/>
            <a:chExt cx="1610023" cy="1483821"/>
          </a:xfrm>
        </p:grpSpPr>
        <p:sp>
          <p:nvSpPr>
            <p:cNvPr id="6" name="TextBox 5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714348" y="85723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1802" y="9286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85723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Группа 8"/>
          <p:cNvGrpSpPr/>
          <p:nvPr/>
        </p:nvGrpSpPr>
        <p:grpSpPr>
          <a:xfrm>
            <a:off x="3571868" y="555103"/>
            <a:ext cx="1610023" cy="1483821"/>
            <a:chOff x="857224" y="3857628"/>
            <a:chExt cx="1610023" cy="1483821"/>
          </a:xfrm>
        </p:grpSpPr>
        <p:sp>
          <p:nvSpPr>
            <p:cNvPr id="14" name="TextBox 13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21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143372" y="97271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00100" y="5775437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0034" y="576442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Группа 8"/>
          <p:cNvGrpSpPr/>
          <p:nvPr/>
        </p:nvGrpSpPr>
        <p:grpSpPr>
          <a:xfrm>
            <a:off x="1500166" y="5423607"/>
            <a:ext cx="1610023" cy="1483821"/>
            <a:chOff x="857224" y="3857628"/>
            <a:chExt cx="1610023" cy="1483821"/>
          </a:xfrm>
        </p:grpSpPr>
        <p:sp>
          <p:nvSpPr>
            <p:cNvPr id="35" name="TextBox 34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3571868" y="5770077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8"/>
          <p:cNvGrpSpPr/>
          <p:nvPr/>
        </p:nvGrpSpPr>
        <p:grpSpPr>
          <a:xfrm>
            <a:off x="5643570" y="5374179"/>
            <a:ext cx="1610023" cy="1483821"/>
            <a:chOff x="857224" y="3857628"/>
            <a:chExt cx="1610023" cy="1483821"/>
          </a:xfrm>
        </p:grpSpPr>
        <p:sp>
          <p:nvSpPr>
            <p:cNvPr id="41" name="TextBox 40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Скругленный прямоугольник 45"/>
          <p:cNvSpPr/>
          <p:nvPr/>
        </p:nvSpPr>
        <p:spPr>
          <a:xfrm>
            <a:off x="4786314" y="3286124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Неизвестное содержится в уменьшаемом.</a:t>
            </a: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786314" y="1571612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  1</a:t>
            </a:r>
            <a:endParaRPr lang="ru-RU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786314" y="3286124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  2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1857356" y="93516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Группа 8"/>
          <p:cNvGrpSpPr/>
          <p:nvPr/>
        </p:nvGrpSpPr>
        <p:grpSpPr>
          <a:xfrm>
            <a:off x="1214414" y="500042"/>
            <a:ext cx="1610023" cy="1483821"/>
            <a:chOff x="714348" y="3857628"/>
            <a:chExt cx="1610023" cy="1483821"/>
          </a:xfrm>
        </p:grpSpPr>
        <p:sp>
          <p:nvSpPr>
            <p:cNvPr id="53" name="TextBox 52"/>
            <p:cNvSpPr txBox="1"/>
            <p:nvPr/>
          </p:nvSpPr>
          <p:spPr>
            <a:xfrm>
              <a:off x="824173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52735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>
              <a:off x="714348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8"/>
          <p:cNvGrpSpPr/>
          <p:nvPr/>
        </p:nvGrpSpPr>
        <p:grpSpPr>
          <a:xfrm>
            <a:off x="3357554" y="1785926"/>
            <a:ext cx="1610023" cy="1483821"/>
            <a:chOff x="857224" y="3857628"/>
            <a:chExt cx="1610023" cy="1483821"/>
          </a:xfrm>
        </p:grpSpPr>
        <p:sp>
          <p:nvSpPr>
            <p:cNvPr id="60" name="TextBox 59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2" name="Прямая соединительная линия 61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714348" y="211655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68373" y="213209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06562" y="210472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" name="Группа 8"/>
          <p:cNvGrpSpPr/>
          <p:nvPr/>
        </p:nvGrpSpPr>
        <p:grpSpPr>
          <a:xfrm>
            <a:off x="2285984" y="1785926"/>
            <a:ext cx="1610023" cy="1483821"/>
            <a:chOff x="857224" y="3857628"/>
            <a:chExt cx="1610023" cy="1483821"/>
          </a:xfrm>
        </p:grpSpPr>
        <p:sp>
          <p:nvSpPr>
            <p:cNvPr id="67" name="TextBox 66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21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4104985" y="213209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928926" y="2203537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" name="Группа 8"/>
          <p:cNvGrpSpPr/>
          <p:nvPr/>
        </p:nvGrpSpPr>
        <p:grpSpPr>
          <a:xfrm>
            <a:off x="1214414" y="1752875"/>
            <a:ext cx="1610023" cy="1483821"/>
            <a:chOff x="714348" y="3857628"/>
            <a:chExt cx="1610023" cy="1483821"/>
          </a:xfrm>
        </p:grpSpPr>
        <p:sp>
          <p:nvSpPr>
            <p:cNvPr id="74" name="TextBox 73"/>
            <p:cNvSpPr txBox="1"/>
            <p:nvPr/>
          </p:nvSpPr>
          <p:spPr>
            <a:xfrm>
              <a:off x="824173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52735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6" name="Прямая соединительная линия 75"/>
            <p:cNvCxnSpPr/>
            <p:nvPr/>
          </p:nvCxnSpPr>
          <p:spPr>
            <a:xfrm>
              <a:off x="714348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8"/>
          <p:cNvGrpSpPr/>
          <p:nvPr/>
        </p:nvGrpSpPr>
        <p:grpSpPr>
          <a:xfrm>
            <a:off x="1500166" y="2928934"/>
            <a:ext cx="1610023" cy="1483821"/>
            <a:chOff x="857224" y="3857628"/>
            <a:chExt cx="1610023" cy="1483821"/>
          </a:xfrm>
        </p:grpSpPr>
        <p:sp>
          <p:nvSpPr>
            <p:cNvPr id="98" name="TextBox 97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0" name="Прямая соединительная линия 99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/>
          <p:nvPr/>
        </p:nvSpPr>
        <p:spPr>
          <a:xfrm>
            <a:off x="2214546" y="3225703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28596" y="329261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2" name="Группа 8"/>
          <p:cNvGrpSpPr/>
          <p:nvPr/>
        </p:nvGrpSpPr>
        <p:grpSpPr>
          <a:xfrm>
            <a:off x="2819101" y="2857496"/>
            <a:ext cx="1610023" cy="1483821"/>
            <a:chOff x="857224" y="3857628"/>
            <a:chExt cx="1610023" cy="1483821"/>
          </a:xfrm>
        </p:grpSpPr>
        <p:sp>
          <p:nvSpPr>
            <p:cNvPr id="105" name="TextBox 104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7" name="Прямая соединительная линия 106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3500430" y="335756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906628" y="3259567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3" name="Группа 8"/>
          <p:cNvGrpSpPr/>
          <p:nvPr/>
        </p:nvGrpSpPr>
        <p:grpSpPr>
          <a:xfrm>
            <a:off x="2412507" y="4159757"/>
            <a:ext cx="1610023" cy="1483821"/>
            <a:chOff x="857224" y="3857628"/>
            <a:chExt cx="1610023" cy="1483821"/>
          </a:xfrm>
        </p:grpSpPr>
        <p:sp>
          <p:nvSpPr>
            <p:cNvPr id="115" name="TextBox 114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17" name="Прямая соединительная линия 116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TextBox 117"/>
          <p:cNvSpPr txBox="1"/>
          <p:nvPr/>
        </p:nvSpPr>
        <p:spPr>
          <a:xfrm>
            <a:off x="807820" y="457200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50630" y="457200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" name="Группа 8"/>
          <p:cNvGrpSpPr/>
          <p:nvPr/>
        </p:nvGrpSpPr>
        <p:grpSpPr>
          <a:xfrm>
            <a:off x="1236448" y="4143380"/>
            <a:ext cx="1610023" cy="1483821"/>
            <a:chOff x="857224" y="3857628"/>
            <a:chExt cx="1610023" cy="1483821"/>
          </a:xfrm>
        </p:grpSpPr>
        <p:sp>
          <p:nvSpPr>
            <p:cNvPr id="121" name="TextBox 120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TextBox 123"/>
          <p:cNvSpPr txBox="1"/>
          <p:nvPr/>
        </p:nvSpPr>
        <p:spPr>
          <a:xfrm>
            <a:off x="3093836" y="457200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950828" y="457200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181495" y="577093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86380" y="642918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ИСПОЛЬЗОВАНИЕ ПРАВИЛ РЕШЕНИЯ УРАВНЕНИЙ.</a:t>
            </a:r>
            <a:endParaRPr lang="ru-RU" dirty="0"/>
          </a:p>
        </p:txBody>
      </p:sp>
      <p:sp>
        <p:nvSpPr>
          <p:cNvPr id="79" name="Управляющая кнопка: назад 78">
            <a:hlinkClick r:id="rId2" action="ppaction://hlinksldjump" highlightClick="1"/>
          </p:cNvPr>
          <p:cNvSpPr/>
          <p:nvPr/>
        </p:nvSpPr>
        <p:spPr>
          <a:xfrm>
            <a:off x="8429652" y="6286520"/>
            <a:ext cx="714348" cy="5714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7" grpId="0"/>
      <p:bldP spid="32" grpId="0"/>
      <p:bldP spid="33" grpId="0"/>
      <p:bldP spid="39" grpId="0"/>
      <p:bldP spid="44" grpId="0" animBg="1"/>
      <p:bldP spid="48" grpId="0" animBg="1"/>
      <p:bldP spid="51" grpId="0"/>
      <p:bldP spid="63" grpId="0"/>
      <p:bldP spid="64" grpId="0"/>
      <p:bldP spid="65" grpId="0"/>
      <p:bldP spid="70" grpId="0"/>
      <p:bldP spid="72" grpId="0"/>
      <p:bldP spid="102" grpId="0"/>
      <p:bldP spid="103" grpId="0"/>
      <p:bldP spid="108" grpId="0"/>
      <p:bldP spid="109" grpId="0"/>
      <p:bldP spid="118" grpId="0"/>
      <p:bldP spid="119" grpId="0"/>
      <p:bldP spid="124" grpId="0"/>
      <p:bldP spid="125" grpId="0"/>
      <p:bldP spid="1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кругленный прямоугольник 44"/>
          <p:cNvSpPr/>
          <p:nvPr/>
        </p:nvSpPr>
        <p:spPr>
          <a:xfrm>
            <a:off x="4786314" y="1571612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левой части уравнения  можно применить сочетательное свойство сложения .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14348" y="-285776"/>
            <a:ext cx="7851648" cy="90010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Решите уравнение.</a:t>
            </a:r>
            <a:endParaRPr kumimoji="0" lang="ru-RU" sz="44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357158" y="500042"/>
            <a:ext cx="1610023" cy="1483821"/>
            <a:chOff x="857224" y="3857628"/>
            <a:chExt cx="1610023" cy="1483821"/>
          </a:xfrm>
        </p:grpSpPr>
        <p:sp>
          <p:nvSpPr>
            <p:cNvPr id="6" name="TextBox 5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000100" y="902113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1802" y="9286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89149" y="87926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Группа 8"/>
          <p:cNvGrpSpPr/>
          <p:nvPr/>
        </p:nvGrpSpPr>
        <p:grpSpPr>
          <a:xfrm>
            <a:off x="3571868" y="555103"/>
            <a:ext cx="1610023" cy="1483821"/>
            <a:chOff x="857224" y="3857628"/>
            <a:chExt cx="1610023" cy="1483821"/>
          </a:xfrm>
        </p:grpSpPr>
        <p:sp>
          <p:nvSpPr>
            <p:cNvPr id="14" name="TextBox 13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143372" y="97271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8837" y="572600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8771" y="571499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Группа 8"/>
          <p:cNvGrpSpPr/>
          <p:nvPr/>
        </p:nvGrpSpPr>
        <p:grpSpPr>
          <a:xfrm>
            <a:off x="1318903" y="5374179"/>
            <a:ext cx="1610023" cy="1483821"/>
            <a:chOff x="857224" y="3857628"/>
            <a:chExt cx="1610023" cy="1483821"/>
          </a:xfrm>
        </p:grpSpPr>
        <p:sp>
          <p:nvSpPr>
            <p:cNvPr id="35" name="TextBox 34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3571868" y="5770077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" name="Группа 8"/>
          <p:cNvGrpSpPr/>
          <p:nvPr/>
        </p:nvGrpSpPr>
        <p:grpSpPr>
          <a:xfrm>
            <a:off x="5357818" y="5357826"/>
            <a:ext cx="1610023" cy="1483821"/>
            <a:chOff x="857224" y="3857628"/>
            <a:chExt cx="1610023" cy="1483821"/>
          </a:xfrm>
        </p:grpSpPr>
        <p:sp>
          <p:nvSpPr>
            <p:cNvPr id="41" name="TextBox 40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Скругленный прямоугольник 45"/>
          <p:cNvSpPr/>
          <p:nvPr/>
        </p:nvSpPr>
        <p:spPr>
          <a:xfrm>
            <a:off x="4786314" y="3286124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Чтобы к числу прибавить сумму , можно к этому числу прибавить сначала одно слагаемое, а потом другое.</a:t>
            </a: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786314" y="1571612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  1</a:t>
            </a:r>
            <a:endParaRPr lang="ru-RU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786314" y="3286124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  2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1285852" y="9286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785918" y="86824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2" name="Группа 8"/>
          <p:cNvGrpSpPr/>
          <p:nvPr/>
        </p:nvGrpSpPr>
        <p:grpSpPr>
          <a:xfrm>
            <a:off x="2247597" y="516419"/>
            <a:ext cx="1610023" cy="1483821"/>
            <a:chOff x="714348" y="3857628"/>
            <a:chExt cx="1610023" cy="1483821"/>
          </a:xfrm>
        </p:grpSpPr>
        <p:sp>
          <p:nvSpPr>
            <p:cNvPr id="53" name="TextBox 52"/>
            <p:cNvSpPr txBox="1"/>
            <p:nvPr/>
          </p:nvSpPr>
          <p:spPr>
            <a:xfrm>
              <a:off x="824173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52735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>
              <a:off x="714348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 rot="10800000">
            <a:off x="2582754" y="1006601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9" name="Группа 8"/>
          <p:cNvGrpSpPr/>
          <p:nvPr/>
        </p:nvGrpSpPr>
        <p:grpSpPr>
          <a:xfrm>
            <a:off x="318771" y="1714488"/>
            <a:ext cx="1610023" cy="1483821"/>
            <a:chOff x="857224" y="3857628"/>
            <a:chExt cx="1610023" cy="1483821"/>
          </a:xfrm>
        </p:grpSpPr>
        <p:sp>
          <p:nvSpPr>
            <p:cNvPr id="60" name="TextBox 59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2" name="Прямая соединительная линия 61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961713" y="211655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033415" y="214311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00298" y="214311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6" name="Группа 8"/>
          <p:cNvGrpSpPr/>
          <p:nvPr/>
        </p:nvGrpSpPr>
        <p:grpSpPr>
          <a:xfrm>
            <a:off x="3533481" y="1769549"/>
            <a:ext cx="1610023" cy="1483821"/>
            <a:chOff x="857224" y="3857628"/>
            <a:chExt cx="1610023" cy="1483821"/>
          </a:xfrm>
        </p:grpSpPr>
        <p:sp>
          <p:nvSpPr>
            <p:cNvPr id="67" name="TextBox 66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4104985" y="213209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038619" y="2138593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3" name="Группа 8"/>
          <p:cNvGrpSpPr/>
          <p:nvPr/>
        </p:nvGrpSpPr>
        <p:grpSpPr>
          <a:xfrm>
            <a:off x="1428728" y="1736522"/>
            <a:ext cx="1610023" cy="1483821"/>
            <a:chOff x="714348" y="3857628"/>
            <a:chExt cx="1610023" cy="1483821"/>
          </a:xfrm>
        </p:grpSpPr>
        <p:sp>
          <p:nvSpPr>
            <p:cNvPr id="74" name="TextBox 73"/>
            <p:cNvSpPr txBox="1"/>
            <p:nvPr/>
          </p:nvSpPr>
          <p:spPr>
            <a:xfrm>
              <a:off x="824173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52735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6" name="Прямая соединительная линия 75"/>
            <p:cNvCxnSpPr/>
            <p:nvPr/>
          </p:nvCxnSpPr>
          <p:spPr>
            <a:xfrm>
              <a:off x="714348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Группа 8"/>
          <p:cNvGrpSpPr/>
          <p:nvPr/>
        </p:nvGrpSpPr>
        <p:grpSpPr>
          <a:xfrm>
            <a:off x="285720" y="2851839"/>
            <a:ext cx="1610023" cy="1483821"/>
            <a:chOff x="857224" y="3857628"/>
            <a:chExt cx="1610023" cy="1483821"/>
          </a:xfrm>
        </p:grpSpPr>
        <p:sp>
          <p:nvSpPr>
            <p:cNvPr id="98" name="TextBox 97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0" name="Прямая соединительная линия 99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/>
          <p:nvPr/>
        </p:nvSpPr>
        <p:spPr>
          <a:xfrm>
            <a:off x="1654059" y="3225703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296869" y="324205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4" name="Группа 8"/>
          <p:cNvGrpSpPr/>
          <p:nvPr/>
        </p:nvGrpSpPr>
        <p:grpSpPr>
          <a:xfrm>
            <a:off x="2104721" y="2857496"/>
            <a:ext cx="1610023" cy="1483821"/>
            <a:chOff x="857224" y="3857628"/>
            <a:chExt cx="1610023" cy="1483821"/>
          </a:xfrm>
        </p:grpSpPr>
        <p:sp>
          <p:nvSpPr>
            <p:cNvPr id="105" name="TextBox 104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7" name="Прямая соединительная линия 106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2714612" y="328612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906628" y="3259567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4" name="Группа 8"/>
          <p:cNvGrpSpPr/>
          <p:nvPr/>
        </p:nvGrpSpPr>
        <p:grpSpPr>
          <a:xfrm>
            <a:off x="2247597" y="4088319"/>
            <a:ext cx="1610023" cy="1483821"/>
            <a:chOff x="857224" y="3857628"/>
            <a:chExt cx="1610023" cy="1483821"/>
          </a:xfrm>
        </p:grpSpPr>
        <p:sp>
          <p:nvSpPr>
            <p:cNvPr id="115" name="TextBox 114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17" name="Прямая соединительная линия 116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TextBox 117"/>
          <p:cNvSpPr txBox="1"/>
          <p:nvPr/>
        </p:nvSpPr>
        <p:spPr>
          <a:xfrm>
            <a:off x="642910" y="45005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85720" y="45005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0" name="Группа 8"/>
          <p:cNvGrpSpPr/>
          <p:nvPr/>
        </p:nvGrpSpPr>
        <p:grpSpPr>
          <a:xfrm>
            <a:off x="1071538" y="4071942"/>
            <a:ext cx="1610023" cy="1483821"/>
            <a:chOff x="857224" y="3857628"/>
            <a:chExt cx="1610023" cy="1483821"/>
          </a:xfrm>
        </p:grpSpPr>
        <p:sp>
          <p:nvSpPr>
            <p:cNvPr id="121" name="TextBox 120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TextBox 123"/>
          <p:cNvSpPr txBox="1"/>
          <p:nvPr/>
        </p:nvSpPr>
        <p:spPr>
          <a:xfrm>
            <a:off x="2928926" y="45005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785918" y="45005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000232" y="572151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86380" y="642918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ПРИМЕНЕНИЕ СВОЙСТВ СЛОЖЕНИЯ И ВЫЧИТАНИЯ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7" grpId="0"/>
      <p:bldP spid="32" grpId="0"/>
      <p:bldP spid="33" grpId="0"/>
      <p:bldP spid="39" grpId="0"/>
      <p:bldP spid="44" grpId="0" animBg="1"/>
      <p:bldP spid="48" grpId="0" animBg="1"/>
      <p:bldP spid="50" grpId="0"/>
      <p:bldP spid="51" grpId="0"/>
      <p:bldP spid="58" grpId="0"/>
      <p:bldP spid="63" grpId="0"/>
      <p:bldP spid="64" grpId="0"/>
      <p:bldP spid="65" grpId="0"/>
      <p:bldP spid="70" grpId="0"/>
      <p:bldP spid="72" grpId="0"/>
      <p:bldP spid="102" grpId="0"/>
      <p:bldP spid="103" grpId="0"/>
      <p:bldP spid="108" grpId="0"/>
      <p:bldP spid="109" grpId="0"/>
      <p:bldP spid="118" grpId="0"/>
      <p:bldP spid="119" grpId="0"/>
      <p:bldP spid="124" grpId="0"/>
      <p:bldP spid="125" grpId="0"/>
      <p:bldP spid="1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кругленный прямоугольник 44"/>
          <p:cNvSpPr/>
          <p:nvPr/>
        </p:nvSpPr>
        <p:spPr>
          <a:xfrm>
            <a:off x="4786314" y="1571612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левой части уравнения  можно применить свойство вычитания  суммы из числа. .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14348" y="-285776"/>
            <a:ext cx="7851648" cy="90010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Решите уравнение.</a:t>
            </a:r>
            <a:endParaRPr kumimoji="0" lang="ru-RU" sz="44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357158" y="500042"/>
            <a:ext cx="1610023" cy="1483821"/>
            <a:chOff x="857224" y="3857628"/>
            <a:chExt cx="1610023" cy="1483821"/>
          </a:xfrm>
        </p:grpSpPr>
        <p:sp>
          <p:nvSpPr>
            <p:cNvPr id="6" name="TextBox 5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37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000100" y="902113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1802" y="9286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28860" y="9286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Группа 8"/>
          <p:cNvGrpSpPr/>
          <p:nvPr/>
        </p:nvGrpSpPr>
        <p:grpSpPr>
          <a:xfrm>
            <a:off x="3571868" y="555103"/>
            <a:ext cx="1610023" cy="1483821"/>
            <a:chOff x="857224" y="3857628"/>
            <a:chExt cx="1610023" cy="1483821"/>
          </a:xfrm>
        </p:grpSpPr>
        <p:sp>
          <p:nvSpPr>
            <p:cNvPr id="14" name="TextBox 13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143372" y="97271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8837" y="572600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8771" y="571499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Группа 8"/>
          <p:cNvGrpSpPr/>
          <p:nvPr/>
        </p:nvGrpSpPr>
        <p:grpSpPr>
          <a:xfrm>
            <a:off x="1318903" y="5374179"/>
            <a:ext cx="1610023" cy="1483821"/>
            <a:chOff x="857224" y="3857628"/>
            <a:chExt cx="1610023" cy="1483821"/>
          </a:xfrm>
        </p:grpSpPr>
        <p:sp>
          <p:nvSpPr>
            <p:cNvPr id="35" name="TextBox 34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3571868" y="5770077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8"/>
          <p:cNvGrpSpPr/>
          <p:nvPr/>
        </p:nvGrpSpPr>
        <p:grpSpPr>
          <a:xfrm>
            <a:off x="5357818" y="5357826"/>
            <a:ext cx="1610023" cy="1483821"/>
            <a:chOff x="857224" y="3857628"/>
            <a:chExt cx="1610023" cy="1483821"/>
          </a:xfrm>
        </p:grpSpPr>
        <p:sp>
          <p:nvSpPr>
            <p:cNvPr id="41" name="TextBox 40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Скругленный прямоугольник 45"/>
          <p:cNvSpPr/>
          <p:nvPr/>
        </p:nvSpPr>
        <p:spPr>
          <a:xfrm>
            <a:off x="4786314" y="3286124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Чтобы из числа вычесть сумму, можно вычесть сначала одно слагаемое, а потом другое.</a:t>
            </a: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786314" y="1571612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  1</a:t>
            </a:r>
            <a:endParaRPr lang="ru-RU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786314" y="3286124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  2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1285852" y="9286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71670" y="9286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Группа 8"/>
          <p:cNvGrpSpPr/>
          <p:nvPr/>
        </p:nvGrpSpPr>
        <p:grpSpPr>
          <a:xfrm>
            <a:off x="1500166" y="500042"/>
            <a:ext cx="1610023" cy="1483821"/>
            <a:chOff x="714348" y="3857628"/>
            <a:chExt cx="1610023" cy="1483821"/>
          </a:xfrm>
        </p:grpSpPr>
        <p:sp>
          <p:nvSpPr>
            <p:cNvPr id="53" name="TextBox 52"/>
            <p:cNvSpPr txBox="1"/>
            <p:nvPr/>
          </p:nvSpPr>
          <p:spPr>
            <a:xfrm>
              <a:off x="824173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52735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>
              <a:off x="714348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 rot="10800000">
            <a:off x="2582754" y="1006601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" name="Группа 8"/>
          <p:cNvGrpSpPr/>
          <p:nvPr/>
        </p:nvGrpSpPr>
        <p:grpSpPr>
          <a:xfrm>
            <a:off x="318771" y="1714488"/>
            <a:ext cx="1610023" cy="1483821"/>
            <a:chOff x="857224" y="3857628"/>
            <a:chExt cx="1610023" cy="1483821"/>
          </a:xfrm>
        </p:grpSpPr>
        <p:sp>
          <p:nvSpPr>
            <p:cNvPr id="60" name="TextBox 59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37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2" name="Прямая соединительная линия 61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961713" y="211655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033415" y="214311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00298" y="214311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" name="Группа 8"/>
          <p:cNvGrpSpPr/>
          <p:nvPr/>
        </p:nvGrpSpPr>
        <p:grpSpPr>
          <a:xfrm>
            <a:off x="3533481" y="1769549"/>
            <a:ext cx="1610023" cy="1483821"/>
            <a:chOff x="857224" y="3857628"/>
            <a:chExt cx="1610023" cy="1483821"/>
          </a:xfrm>
        </p:grpSpPr>
        <p:sp>
          <p:nvSpPr>
            <p:cNvPr id="67" name="TextBox 66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4104985" y="213209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143108" y="2138593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" name="Группа 8"/>
          <p:cNvGrpSpPr/>
          <p:nvPr/>
        </p:nvGrpSpPr>
        <p:grpSpPr>
          <a:xfrm>
            <a:off x="1428728" y="1714488"/>
            <a:ext cx="1610023" cy="1483821"/>
            <a:chOff x="714348" y="3857628"/>
            <a:chExt cx="1610023" cy="1483821"/>
          </a:xfrm>
        </p:grpSpPr>
        <p:sp>
          <p:nvSpPr>
            <p:cNvPr id="74" name="TextBox 73"/>
            <p:cNvSpPr txBox="1"/>
            <p:nvPr/>
          </p:nvSpPr>
          <p:spPr>
            <a:xfrm>
              <a:off x="824173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52735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6" name="Прямая соединительная линия 75"/>
            <p:cNvCxnSpPr/>
            <p:nvPr/>
          </p:nvCxnSpPr>
          <p:spPr>
            <a:xfrm>
              <a:off x="714348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8"/>
          <p:cNvGrpSpPr/>
          <p:nvPr/>
        </p:nvGrpSpPr>
        <p:grpSpPr>
          <a:xfrm>
            <a:off x="285720" y="2851839"/>
            <a:ext cx="1610023" cy="1483821"/>
            <a:chOff x="857224" y="3857628"/>
            <a:chExt cx="1610023" cy="1483821"/>
          </a:xfrm>
        </p:grpSpPr>
        <p:sp>
          <p:nvSpPr>
            <p:cNvPr id="98" name="TextBox 97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32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0" name="Прямая соединительная линия 99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/>
          <p:nvPr/>
        </p:nvSpPr>
        <p:spPr>
          <a:xfrm>
            <a:off x="1654059" y="3225703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296869" y="324205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2" name="Группа 8"/>
          <p:cNvGrpSpPr/>
          <p:nvPr/>
        </p:nvGrpSpPr>
        <p:grpSpPr>
          <a:xfrm>
            <a:off x="2104721" y="2857496"/>
            <a:ext cx="1610023" cy="1483821"/>
            <a:chOff x="857224" y="3857628"/>
            <a:chExt cx="1610023" cy="1483821"/>
          </a:xfrm>
        </p:grpSpPr>
        <p:sp>
          <p:nvSpPr>
            <p:cNvPr id="105" name="TextBox 104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7" name="Прямая соединительная линия 106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2714612" y="328612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906628" y="3259567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3" name="Группа 8"/>
          <p:cNvGrpSpPr/>
          <p:nvPr/>
        </p:nvGrpSpPr>
        <p:grpSpPr>
          <a:xfrm>
            <a:off x="2247597" y="4088319"/>
            <a:ext cx="1610023" cy="1483821"/>
            <a:chOff x="857224" y="3857628"/>
            <a:chExt cx="1610023" cy="1483821"/>
          </a:xfrm>
        </p:grpSpPr>
        <p:sp>
          <p:nvSpPr>
            <p:cNvPr id="115" name="TextBox 114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17" name="Прямая соединительная линия 116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TextBox 117"/>
          <p:cNvSpPr txBox="1"/>
          <p:nvPr/>
        </p:nvSpPr>
        <p:spPr>
          <a:xfrm>
            <a:off x="642910" y="45005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85720" y="45005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" name="Группа 8"/>
          <p:cNvGrpSpPr/>
          <p:nvPr/>
        </p:nvGrpSpPr>
        <p:grpSpPr>
          <a:xfrm>
            <a:off x="1071538" y="4071942"/>
            <a:ext cx="1610023" cy="1483821"/>
            <a:chOff x="857224" y="3857628"/>
            <a:chExt cx="1610023" cy="1483821"/>
          </a:xfrm>
        </p:grpSpPr>
        <p:sp>
          <p:nvSpPr>
            <p:cNvPr id="121" name="TextBox 120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32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TextBox 123"/>
          <p:cNvSpPr txBox="1"/>
          <p:nvPr/>
        </p:nvSpPr>
        <p:spPr>
          <a:xfrm>
            <a:off x="2928926" y="45005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785918" y="45005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000232" y="572151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86380" y="642918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ПРИМЕНЕНИЕ СВОЙСТВ СЛОЖЕНИЯ И ВЫЧИТАНИЯ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7" grpId="0"/>
      <p:bldP spid="32" grpId="0"/>
      <p:bldP spid="33" grpId="0"/>
      <p:bldP spid="39" grpId="0"/>
      <p:bldP spid="44" grpId="0" animBg="1"/>
      <p:bldP spid="48" grpId="0" animBg="1"/>
      <p:bldP spid="50" grpId="0"/>
      <p:bldP spid="51" grpId="0"/>
      <p:bldP spid="58" grpId="0"/>
      <p:bldP spid="63" grpId="0"/>
      <p:bldP spid="64" grpId="0"/>
      <p:bldP spid="65" grpId="0"/>
      <p:bldP spid="70" grpId="0"/>
      <p:bldP spid="72" grpId="0"/>
      <p:bldP spid="102" grpId="0"/>
      <p:bldP spid="103" grpId="0"/>
      <p:bldP spid="108" grpId="0"/>
      <p:bldP spid="109" grpId="0"/>
      <p:bldP spid="118" grpId="0"/>
      <p:bldP spid="119" grpId="0"/>
      <p:bldP spid="124" grpId="0"/>
      <p:bldP spid="125" grpId="0"/>
      <p:bldP spid="1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кругленный прямоугольник 44"/>
          <p:cNvSpPr/>
          <p:nvPr/>
        </p:nvSpPr>
        <p:spPr>
          <a:xfrm>
            <a:off x="4786314" y="1571612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левой части уравнения  можно применить свойство вычитания  числа из суммы.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14348" y="-285776"/>
            <a:ext cx="7851648" cy="90010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Решите уравнение.</a:t>
            </a:r>
            <a:endParaRPr kumimoji="0" lang="ru-RU" sz="44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2214546" y="500042"/>
            <a:ext cx="1610023" cy="1483821"/>
            <a:chOff x="857224" y="3857628"/>
            <a:chExt cx="1610023" cy="1483821"/>
          </a:xfrm>
        </p:grpSpPr>
        <p:sp>
          <p:nvSpPr>
            <p:cNvPr id="6" name="TextBox 5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714348" y="85723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1802" y="9286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85723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Группа 8"/>
          <p:cNvGrpSpPr/>
          <p:nvPr/>
        </p:nvGrpSpPr>
        <p:grpSpPr>
          <a:xfrm>
            <a:off x="3571868" y="555103"/>
            <a:ext cx="1610023" cy="1483821"/>
            <a:chOff x="857224" y="3857628"/>
            <a:chExt cx="1610023" cy="1483821"/>
          </a:xfrm>
        </p:grpSpPr>
        <p:sp>
          <p:nvSpPr>
            <p:cNvPr id="14" name="TextBox 13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21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143372" y="97271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8837" y="572600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8771" y="571499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Группа 8"/>
          <p:cNvGrpSpPr/>
          <p:nvPr/>
        </p:nvGrpSpPr>
        <p:grpSpPr>
          <a:xfrm>
            <a:off x="1318903" y="5374179"/>
            <a:ext cx="1610023" cy="1483821"/>
            <a:chOff x="857224" y="3857628"/>
            <a:chExt cx="1610023" cy="1483821"/>
          </a:xfrm>
        </p:grpSpPr>
        <p:sp>
          <p:nvSpPr>
            <p:cNvPr id="35" name="TextBox 34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3571868" y="5770077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8"/>
          <p:cNvGrpSpPr/>
          <p:nvPr/>
        </p:nvGrpSpPr>
        <p:grpSpPr>
          <a:xfrm>
            <a:off x="5357818" y="5357826"/>
            <a:ext cx="1610023" cy="1483821"/>
            <a:chOff x="857224" y="3857628"/>
            <a:chExt cx="1610023" cy="1483821"/>
          </a:xfrm>
        </p:grpSpPr>
        <p:sp>
          <p:nvSpPr>
            <p:cNvPr id="41" name="TextBox 40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Скругленный прямоугольник 45"/>
          <p:cNvSpPr/>
          <p:nvPr/>
        </p:nvSpPr>
        <p:spPr>
          <a:xfrm>
            <a:off x="4786314" y="3286124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Чтобы вычесть число из суммы, можно сначала  вычесть это число из одного слагаемого, а потом прибавить другое.</a:t>
            </a: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786314" y="1571612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  1</a:t>
            </a:r>
            <a:endParaRPr lang="ru-RU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786314" y="3286124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  2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1857356" y="93516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Группа 8"/>
          <p:cNvGrpSpPr/>
          <p:nvPr/>
        </p:nvGrpSpPr>
        <p:grpSpPr>
          <a:xfrm>
            <a:off x="1214414" y="500042"/>
            <a:ext cx="1610023" cy="1483821"/>
            <a:chOff x="714348" y="3857628"/>
            <a:chExt cx="1610023" cy="1483821"/>
          </a:xfrm>
        </p:grpSpPr>
        <p:sp>
          <p:nvSpPr>
            <p:cNvPr id="53" name="TextBox 52"/>
            <p:cNvSpPr txBox="1"/>
            <p:nvPr/>
          </p:nvSpPr>
          <p:spPr>
            <a:xfrm>
              <a:off x="824173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52735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>
              <a:off x="714348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8"/>
          <p:cNvGrpSpPr/>
          <p:nvPr/>
        </p:nvGrpSpPr>
        <p:grpSpPr>
          <a:xfrm>
            <a:off x="318771" y="1714488"/>
            <a:ext cx="1610023" cy="1483821"/>
            <a:chOff x="857224" y="3857628"/>
            <a:chExt cx="1610023" cy="1483821"/>
          </a:xfrm>
        </p:grpSpPr>
        <p:sp>
          <p:nvSpPr>
            <p:cNvPr id="60" name="TextBox 59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2" name="Прямая соединительная линия 61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961713" y="211655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033415" y="214311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00298" y="214311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" name="Группа 8"/>
          <p:cNvGrpSpPr/>
          <p:nvPr/>
        </p:nvGrpSpPr>
        <p:grpSpPr>
          <a:xfrm>
            <a:off x="3533481" y="1769549"/>
            <a:ext cx="1610023" cy="1483821"/>
            <a:chOff x="857224" y="3857628"/>
            <a:chExt cx="1610023" cy="1483821"/>
          </a:xfrm>
        </p:grpSpPr>
        <p:sp>
          <p:nvSpPr>
            <p:cNvPr id="67" name="TextBox 66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21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4104985" y="213209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143108" y="2138593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" name="Группа 8"/>
          <p:cNvGrpSpPr/>
          <p:nvPr/>
        </p:nvGrpSpPr>
        <p:grpSpPr>
          <a:xfrm>
            <a:off x="1500166" y="1785926"/>
            <a:ext cx="1610023" cy="1483821"/>
            <a:chOff x="714348" y="3857628"/>
            <a:chExt cx="1610023" cy="1483821"/>
          </a:xfrm>
        </p:grpSpPr>
        <p:sp>
          <p:nvSpPr>
            <p:cNvPr id="74" name="TextBox 73"/>
            <p:cNvSpPr txBox="1"/>
            <p:nvPr/>
          </p:nvSpPr>
          <p:spPr>
            <a:xfrm>
              <a:off x="824173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52735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6" name="Прямая соединительная линия 75"/>
            <p:cNvCxnSpPr/>
            <p:nvPr/>
          </p:nvCxnSpPr>
          <p:spPr>
            <a:xfrm>
              <a:off x="714348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8"/>
          <p:cNvGrpSpPr/>
          <p:nvPr/>
        </p:nvGrpSpPr>
        <p:grpSpPr>
          <a:xfrm>
            <a:off x="285720" y="2851839"/>
            <a:ext cx="1610023" cy="1483821"/>
            <a:chOff x="857224" y="3857628"/>
            <a:chExt cx="1610023" cy="1483821"/>
          </a:xfrm>
        </p:grpSpPr>
        <p:sp>
          <p:nvSpPr>
            <p:cNvPr id="98" name="TextBox 97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0" name="Прямая соединительная линия 99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/>
          <p:nvPr/>
        </p:nvSpPr>
        <p:spPr>
          <a:xfrm>
            <a:off x="1654059" y="3225703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296869" y="324205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2" name="Группа 8"/>
          <p:cNvGrpSpPr/>
          <p:nvPr/>
        </p:nvGrpSpPr>
        <p:grpSpPr>
          <a:xfrm>
            <a:off x="2104721" y="2857496"/>
            <a:ext cx="1610023" cy="1483821"/>
            <a:chOff x="857224" y="3857628"/>
            <a:chExt cx="1610023" cy="1483821"/>
          </a:xfrm>
        </p:grpSpPr>
        <p:sp>
          <p:nvSpPr>
            <p:cNvPr id="105" name="TextBox 104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21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7" name="Прямая соединительная линия 106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2714612" y="328612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906628" y="3259567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3" name="Группа 8"/>
          <p:cNvGrpSpPr/>
          <p:nvPr/>
        </p:nvGrpSpPr>
        <p:grpSpPr>
          <a:xfrm>
            <a:off x="2247597" y="4088319"/>
            <a:ext cx="1610023" cy="1483821"/>
            <a:chOff x="857224" y="3857628"/>
            <a:chExt cx="1610023" cy="1483821"/>
          </a:xfrm>
        </p:grpSpPr>
        <p:sp>
          <p:nvSpPr>
            <p:cNvPr id="115" name="TextBox 114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17" name="Прямая соединительная линия 116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TextBox 117"/>
          <p:cNvSpPr txBox="1"/>
          <p:nvPr/>
        </p:nvSpPr>
        <p:spPr>
          <a:xfrm>
            <a:off x="642910" y="45005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85720" y="45005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" name="Группа 8"/>
          <p:cNvGrpSpPr/>
          <p:nvPr/>
        </p:nvGrpSpPr>
        <p:grpSpPr>
          <a:xfrm>
            <a:off x="1071538" y="4071942"/>
            <a:ext cx="1610023" cy="1483821"/>
            <a:chOff x="857224" y="3857628"/>
            <a:chExt cx="1610023" cy="1483821"/>
          </a:xfrm>
        </p:grpSpPr>
        <p:sp>
          <p:nvSpPr>
            <p:cNvPr id="121" name="TextBox 120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21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TextBox 123"/>
          <p:cNvSpPr txBox="1"/>
          <p:nvPr/>
        </p:nvSpPr>
        <p:spPr>
          <a:xfrm>
            <a:off x="2928926" y="45005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785918" y="45005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000232" y="572151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86380" y="642918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ПРИМЕНЕНИЕ СВОЙСТВ СЛОЖЕНИЯ И ВЫЧИТАНИЯ</a:t>
            </a:r>
            <a:endParaRPr lang="ru-RU" dirty="0"/>
          </a:p>
        </p:txBody>
      </p:sp>
      <p:sp>
        <p:nvSpPr>
          <p:cNvPr id="78" name="Управляющая кнопка: назад 77">
            <a:hlinkClick r:id="rId2" action="ppaction://hlinksldjump" highlightClick="1"/>
          </p:cNvPr>
          <p:cNvSpPr/>
          <p:nvPr/>
        </p:nvSpPr>
        <p:spPr>
          <a:xfrm>
            <a:off x="8429652" y="6286520"/>
            <a:ext cx="714348" cy="5714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7" grpId="0"/>
      <p:bldP spid="32" grpId="0"/>
      <p:bldP spid="33" grpId="0"/>
      <p:bldP spid="39" grpId="0"/>
      <p:bldP spid="44" grpId="0" animBg="1"/>
      <p:bldP spid="48" grpId="0" animBg="1"/>
      <p:bldP spid="51" grpId="0"/>
      <p:bldP spid="63" grpId="0"/>
      <p:bldP spid="64" grpId="0"/>
      <p:bldP spid="65" grpId="0"/>
      <p:bldP spid="70" grpId="0"/>
      <p:bldP spid="72" grpId="0"/>
      <p:bldP spid="102" grpId="0"/>
      <p:bldP spid="103" grpId="0"/>
      <p:bldP spid="108" grpId="0"/>
      <p:bldP spid="109" grpId="0"/>
      <p:bldP spid="118" grpId="0"/>
      <p:bldP spid="119" grpId="0"/>
      <p:bldP spid="124" grpId="0"/>
      <p:bldP spid="125" grpId="0"/>
      <p:bldP spid="1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-285776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Решение задач.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357298"/>
            <a:ext cx="7772400" cy="1509712"/>
          </a:xfrm>
        </p:spPr>
        <p:txBody>
          <a:bodyPr>
            <a:noAutofit/>
          </a:bodyPr>
          <a:lstStyle/>
          <a:p>
            <a:r>
              <a:rPr lang="ru-RU" sz="4000" dirty="0" smtClean="0"/>
              <a:t>	</a:t>
            </a:r>
            <a:r>
              <a:rPr lang="ru-RU" sz="3200" dirty="0" smtClean="0"/>
              <a:t>В первый день Саша прочитал       книги, а во второй день -     книги. Сколько страниц прочитал Саша за два дня, если в книге 144 страницы?   </a:t>
            </a:r>
            <a:endParaRPr lang="ru-RU" sz="3200" dirty="0"/>
          </a:p>
        </p:txBody>
      </p:sp>
      <p:sp>
        <p:nvSpPr>
          <p:cNvPr id="23" name="Управляющая кнопка: домой 22">
            <a:hlinkClick r:id="rId2" action="ppaction://hlinksldjump" highlightClick="1"/>
          </p:cNvPr>
          <p:cNvSpPr/>
          <p:nvPr/>
        </p:nvSpPr>
        <p:spPr>
          <a:xfrm>
            <a:off x="8358214" y="6286520"/>
            <a:ext cx="785786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1" name="Группа 30"/>
          <p:cNvGrpSpPr/>
          <p:nvPr/>
        </p:nvGrpSpPr>
        <p:grpSpPr>
          <a:xfrm>
            <a:off x="7286644" y="1257633"/>
            <a:ext cx="500066" cy="742607"/>
            <a:chOff x="2928926" y="1785926"/>
            <a:chExt cx="500066" cy="742607"/>
          </a:xfrm>
        </p:grpSpPr>
        <p:sp>
          <p:nvSpPr>
            <p:cNvPr id="24" name="TextBox 23"/>
            <p:cNvSpPr txBox="1"/>
            <p:nvPr/>
          </p:nvSpPr>
          <p:spPr>
            <a:xfrm>
              <a:off x="3071802" y="1785926"/>
              <a:ext cx="250033" cy="434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2</a:t>
              </a:r>
              <a:endParaRPr lang="ru-RU" sz="3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35194" y="2093712"/>
              <a:ext cx="333377" cy="434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9</a:t>
              </a:r>
              <a:endParaRPr lang="ru-RU" sz="3200" dirty="0"/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>
              <a:off x="2928926" y="2279799"/>
              <a:ext cx="500066" cy="1043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31"/>
          <p:cNvGrpSpPr/>
          <p:nvPr/>
        </p:nvGrpSpPr>
        <p:grpSpPr>
          <a:xfrm>
            <a:off x="5236976" y="1785926"/>
            <a:ext cx="500066" cy="742607"/>
            <a:chOff x="2928926" y="1785926"/>
            <a:chExt cx="500066" cy="742607"/>
          </a:xfrm>
        </p:grpSpPr>
        <p:sp>
          <p:nvSpPr>
            <p:cNvPr id="33" name="TextBox 32"/>
            <p:cNvSpPr txBox="1"/>
            <p:nvPr/>
          </p:nvSpPr>
          <p:spPr>
            <a:xfrm>
              <a:off x="3071802" y="1785926"/>
              <a:ext cx="25003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4</a:t>
              </a:r>
              <a:endParaRPr lang="ru-RU" sz="32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035194" y="2093712"/>
              <a:ext cx="333377" cy="434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9</a:t>
              </a:r>
              <a:endParaRPr lang="ru-RU" sz="3200" dirty="0"/>
            </a:p>
          </p:txBody>
        </p:sp>
        <p:cxnSp>
          <p:nvCxnSpPr>
            <p:cNvPr id="35" name="Прямая соединительная линия 34"/>
            <p:cNvCxnSpPr/>
            <p:nvPr/>
          </p:nvCxnSpPr>
          <p:spPr>
            <a:xfrm>
              <a:off x="2928926" y="2279799"/>
              <a:ext cx="500066" cy="1043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Прямая соединительная линия 35"/>
          <p:cNvCxnSpPr/>
          <p:nvPr/>
        </p:nvCxnSpPr>
        <p:spPr>
          <a:xfrm>
            <a:off x="4130140" y="4214818"/>
            <a:ext cx="4000528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олилиния 36"/>
          <p:cNvSpPr/>
          <p:nvPr/>
        </p:nvSpPr>
        <p:spPr>
          <a:xfrm>
            <a:off x="4155794" y="3762140"/>
            <a:ext cx="3988106" cy="448020"/>
          </a:xfrm>
          <a:custGeom>
            <a:avLst/>
            <a:gdLst>
              <a:gd name="connsiteX0" fmla="*/ 0 w 3988106"/>
              <a:gd name="connsiteY0" fmla="*/ 448020 h 448020"/>
              <a:gd name="connsiteX1" fmla="*/ 1443210 w 3988106"/>
              <a:gd name="connsiteY1" fmla="*/ 62429 h 448020"/>
              <a:gd name="connsiteX2" fmla="*/ 3062689 w 3988106"/>
              <a:gd name="connsiteY2" fmla="*/ 73446 h 448020"/>
              <a:gd name="connsiteX3" fmla="*/ 3988106 w 3988106"/>
              <a:gd name="connsiteY3" fmla="*/ 403952 h 44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8106" h="448020">
                <a:moveTo>
                  <a:pt x="0" y="448020"/>
                </a:moveTo>
                <a:cubicBezTo>
                  <a:pt x="466381" y="286439"/>
                  <a:pt x="932762" y="124858"/>
                  <a:pt x="1443210" y="62429"/>
                </a:cubicBezTo>
                <a:cubicBezTo>
                  <a:pt x="1953658" y="0"/>
                  <a:pt x="2638540" y="16526"/>
                  <a:pt x="3062689" y="73446"/>
                </a:cubicBezTo>
                <a:cubicBezTo>
                  <a:pt x="3486838" y="130366"/>
                  <a:pt x="3737472" y="267159"/>
                  <a:pt x="3988106" y="403952"/>
                </a:cubicBezTo>
              </a:path>
            </a:pathLst>
          </a:cu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5701776" y="350043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144  стр.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4130140" y="4214818"/>
            <a:ext cx="101336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Группа 8"/>
          <p:cNvGrpSpPr/>
          <p:nvPr/>
        </p:nvGrpSpPr>
        <p:grpSpPr>
          <a:xfrm>
            <a:off x="4429124" y="4143380"/>
            <a:ext cx="527436" cy="726522"/>
            <a:chOff x="950696" y="3929066"/>
            <a:chExt cx="527436" cy="726522"/>
          </a:xfrm>
        </p:grpSpPr>
        <p:sp>
          <p:nvSpPr>
            <p:cNvPr id="41" name="TextBox 40"/>
            <p:cNvSpPr txBox="1"/>
            <p:nvPr/>
          </p:nvSpPr>
          <p:spPr>
            <a:xfrm>
              <a:off x="1049504" y="392906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</a:rPr>
                <a:t>2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11117" y="4286256"/>
              <a:ext cx="4176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</a:rPr>
                <a:t>9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950696" y="4286256"/>
              <a:ext cx="428628" cy="1588"/>
            </a:xfrm>
            <a:prstGeom prst="line">
              <a:avLst/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Прямая соединительная линия 44"/>
          <p:cNvCxnSpPr/>
          <p:nvPr/>
        </p:nvCxnSpPr>
        <p:spPr>
          <a:xfrm>
            <a:off x="5143504" y="4214818"/>
            <a:ext cx="1643074" cy="1588"/>
          </a:xfrm>
          <a:prstGeom prst="line">
            <a:avLst/>
          </a:prstGeom>
          <a:ln w="762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Группа 8"/>
          <p:cNvGrpSpPr/>
          <p:nvPr/>
        </p:nvGrpSpPr>
        <p:grpSpPr>
          <a:xfrm>
            <a:off x="5759076" y="4143380"/>
            <a:ext cx="527436" cy="726522"/>
            <a:chOff x="950696" y="3929066"/>
            <a:chExt cx="527436" cy="726522"/>
          </a:xfrm>
        </p:grpSpPr>
        <p:sp>
          <p:nvSpPr>
            <p:cNvPr id="48" name="TextBox 47"/>
            <p:cNvSpPr txBox="1"/>
            <p:nvPr/>
          </p:nvSpPr>
          <p:spPr>
            <a:xfrm>
              <a:off x="1049504" y="392906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ru-RU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11117" y="4286256"/>
              <a:ext cx="4176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  <a:endParaRPr lang="ru-RU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>
              <a:off x="950696" y="4286256"/>
              <a:ext cx="428628" cy="1588"/>
            </a:xfrm>
            <a:prstGeom prst="line">
              <a:avLst/>
            </a:prstGeom>
            <a:ln w="6350">
              <a:solidFill>
                <a:srgbClr val="FF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Группа 67"/>
          <p:cNvGrpSpPr/>
          <p:nvPr/>
        </p:nvGrpSpPr>
        <p:grpSpPr>
          <a:xfrm>
            <a:off x="500034" y="4686657"/>
            <a:ext cx="7572428" cy="807551"/>
            <a:chOff x="500034" y="4686657"/>
            <a:chExt cx="7572428" cy="807551"/>
          </a:xfrm>
        </p:grpSpPr>
        <p:sp>
          <p:nvSpPr>
            <p:cNvPr id="51" name="TextBox 50"/>
            <p:cNvSpPr txBox="1"/>
            <p:nvPr/>
          </p:nvSpPr>
          <p:spPr>
            <a:xfrm>
              <a:off x="500034" y="4786322"/>
              <a:ext cx="75724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1)     +     =     </a:t>
              </a:r>
              <a:r>
                <a:rPr lang="ru-RU" dirty="0" smtClean="0"/>
                <a:t>(книги) – прочитал Саша за 2 дня. </a:t>
              </a:r>
              <a:endParaRPr lang="ru-RU" dirty="0"/>
            </a:p>
          </p:txBody>
        </p:sp>
        <p:grpSp>
          <p:nvGrpSpPr>
            <p:cNvPr id="56" name="Группа 55"/>
            <p:cNvGrpSpPr/>
            <p:nvPr/>
          </p:nvGrpSpPr>
          <p:grpSpPr>
            <a:xfrm>
              <a:off x="1000099" y="4686657"/>
              <a:ext cx="445439" cy="742607"/>
              <a:chOff x="2928926" y="1785926"/>
              <a:chExt cx="500066" cy="742607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3071802" y="1785926"/>
                <a:ext cx="250033" cy="434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/>
                  <a:t>2</a:t>
                </a:r>
                <a:endParaRPr lang="ru-RU" sz="320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035194" y="2093712"/>
                <a:ext cx="333377" cy="434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/>
                  <a:t>9</a:t>
                </a:r>
                <a:endParaRPr lang="ru-RU" sz="3200" dirty="0"/>
              </a:p>
            </p:txBody>
          </p: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2928926" y="2279799"/>
                <a:ext cx="500066" cy="1043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Группа 59"/>
            <p:cNvGrpSpPr/>
            <p:nvPr/>
          </p:nvGrpSpPr>
          <p:grpSpPr>
            <a:xfrm>
              <a:off x="1857355" y="4686657"/>
              <a:ext cx="445439" cy="742607"/>
              <a:chOff x="2928926" y="1785926"/>
              <a:chExt cx="500066" cy="742607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3071802" y="1785926"/>
                <a:ext cx="25003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/>
                  <a:t>4</a:t>
                </a:r>
                <a:endParaRPr lang="ru-RU" sz="32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3035194" y="2093712"/>
                <a:ext cx="333377" cy="434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/>
                  <a:t>9</a:t>
                </a:r>
                <a:endParaRPr lang="ru-RU" sz="3200" dirty="0"/>
              </a:p>
            </p:txBody>
          </p: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2928926" y="2279799"/>
                <a:ext cx="500066" cy="1043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Группа 63"/>
            <p:cNvGrpSpPr/>
            <p:nvPr/>
          </p:nvGrpSpPr>
          <p:grpSpPr>
            <a:xfrm>
              <a:off x="2786049" y="4686657"/>
              <a:ext cx="445439" cy="742607"/>
              <a:chOff x="2928926" y="1785926"/>
              <a:chExt cx="500066" cy="742607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3071802" y="1785926"/>
                <a:ext cx="25003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/>
                  <a:t>6</a:t>
                </a:r>
                <a:endParaRPr lang="ru-RU" sz="32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035194" y="2093712"/>
                <a:ext cx="333377" cy="434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/>
                  <a:t>9</a:t>
                </a:r>
                <a:endParaRPr lang="ru-RU" sz="3200" dirty="0"/>
              </a:p>
            </p:txBody>
          </p: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2928926" y="2279799"/>
                <a:ext cx="500066" cy="1043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9" name="TextBox 68"/>
          <p:cNvSpPr txBox="1"/>
          <p:nvPr/>
        </p:nvSpPr>
        <p:spPr>
          <a:xfrm>
            <a:off x="500034" y="5429264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2) 144 : 9 ∙ 6 = 96 (стр.) </a:t>
            </a:r>
            <a:endParaRPr lang="ru-RU" sz="4000" dirty="0"/>
          </a:p>
        </p:txBody>
      </p:sp>
      <p:sp>
        <p:nvSpPr>
          <p:cNvPr id="70" name="TextBox 69"/>
          <p:cNvSpPr txBox="1"/>
          <p:nvPr/>
        </p:nvSpPr>
        <p:spPr>
          <a:xfrm>
            <a:off x="357158" y="6143644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За 2 дня Саша прочитал 96 страниц.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7" grpId="0" animBg="1"/>
      <p:bldP spid="38" grpId="0"/>
      <p:bldP spid="69" grpId="0"/>
      <p:bldP spid="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-285776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Решение задач.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357298"/>
            <a:ext cx="7772400" cy="1509712"/>
          </a:xfrm>
        </p:spPr>
        <p:txBody>
          <a:bodyPr>
            <a:noAutofit/>
          </a:bodyPr>
          <a:lstStyle/>
          <a:p>
            <a:r>
              <a:rPr lang="ru-RU" sz="4000" dirty="0" smtClean="0"/>
              <a:t>	</a:t>
            </a:r>
            <a:r>
              <a:rPr lang="ru-RU" sz="3200" dirty="0" smtClean="0"/>
              <a:t>В первый день Маша прочитала       книги, а во второй день -        книги. Сколько страниц в книге, если Маша за два дня прочитала 36 страниц?</a:t>
            </a:r>
            <a:endParaRPr lang="ru-RU" sz="3200" dirty="0"/>
          </a:p>
        </p:txBody>
      </p:sp>
      <p:sp>
        <p:nvSpPr>
          <p:cNvPr id="23" name="Управляющая кнопка: домой 22">
            <a:hlinkClick r:id="rId2" action="ppaction://hlinksldjump" highlightClick="1"/>
          </p:cNvPr>
          <p:cNvSpPr/>
          <p:nvPr/>
        </p:nvSpPr>
        <p:spPr>
          <a:xfrm>
            <a:off x="8358214" y="6286520"/>
            <a:ext cx="785786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0"/>
          <p:cNvGrpSpPr/>
          <p:nvPr/>
        </p:nvGrpSpPr>
        <p:grpSpPr>
          <a:xfrm>
            <a:off x="7643834" y="1257633"/>
            <a:ext cx="785818" cy="892561"/>
            <a:chOff x="2928926" y="1785926"/>
            <a:chExt cx="785818" cy="892561"/>
          </a:xfrm>
        </p:grpSpPr>
        <p:sp>
          <p:nvSpPr>
            <p:cNvPr id="24" name="TextBox 23"/>
            <p:cNvSpPr txBox="1"/>
            <p:nvPr/>
          </p:nvSpPr>
          <p:spPr>
            <a:xfrm>
              <a:off x="3071802" y="1785926"/>
              <a:ext cx="25003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5</a:t>
              </a:r>
              <a:endParaRPr lang="ru-RU" sz="3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35194" y="2093712"/>
              <a:ext cx="6795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12</a:t>
              </a:r>
              <a:endParaRPr lang="ru-RU" sz="3200" dirty="0"/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>
              <a:off x="2928926" y="2279799"/>
              <a:ext cx="500066" cy="1043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31"/>
          <p:cNvGrpSpPr/>
          <p:nvPr/>
        </p:nvGrpSpPr>
        <p:grpSpPr>
          <a:xfrm>
            <a:off x="5379852" y="1785926"/>
            <a:ext cx="906660" cy="892561"/>
            <a:chOff x="2928926" y="1785926"/>
            <a:chExt cx="906660" cy="892561"/>
          </a:xfrm>
        </p:grpSpPr>
        <p:sp>
          <p:nvSpPr>
            <p:cNvPr id="33" name="TextBox 32"/>
            <p:cNvSpPr txBox="1"/>
            <p:nvPr/>
          </p:nvSpPr>
          <p:spPr>
            <a:xfrm>
              <a:off x="3071802" y="1785926"/>
              <a:ext cx="25003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4</a:t>
              </a:r>
              <a:endParaRPr lang="ru-RU" sz="32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035194" y="2093712"/>
              <a:ext cx="8003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12 </a:t>
              </a:r>
              <a:endParaRPr lang="ru-RU" sz="3200" dirty="0"/>
            </a:p>
          </p:txBody>
        </p:sp>
        <p:cxnSp>
          <p:nvCxnSpPr>
            <p:cNvPr id="35" name="Прямая соединительная линия 34"/>
            <p:cNvCxnSpPr/>
            <p:nvPr/>
          </p:nvCxnSpPr>
          <p:spPr>
            <a:xfrm>
              <a:off x="2928926" y="2279799"/>
              <a:ext cx="500066" cy="1043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Прямая соединительная линия 35"/>
          <p:cNvCxnSpPr/>
          <p:nvPr/>
        </p:nvCxnSpPr>
        <p:spPr>
          <a:xfrm>
            <a:off x="4130140" y="4214818"/>
            <a:ext cx="2585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олилиния 36"/>
          <p:cNvSpPr/>
          <p:nvPr/>
        </p:nvSpPr>
        <p:spPr>
          <a:xfrm>
            <a:off x="4155794" y="3762140"/>
            <a:ext cx="1844966" cy="448020"/>
          </a:xfrm>
          <a:custGeom>
            <a:avLst/>
            <a:gdLst>
              <a:gd name="connsiteX0" fmla="*/ 0 w 3988106"/>
              <a:gd name="connsiteY0" fmla="*/ 448020 h 448020"/>
              <a:gd name="connsiteX1" fmla="*/ 1443210 w 3988106"/>
              <a:gd name="connsiteY1" fmla="*/ 62429 h 448020"/>
              <a:gd name="connsiteX2" fmla="*/ 3062689 w 3988106"/>
              <a:gd name="connsiteY2" fmla="*/ 73446 h 448020"/>
              <a:gd name="connsiteX3" fmla="*/ 3988106 w 3988106"/>
              <a:gd name="connsiteY3" fmla="*/ 403952 h 44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8106" h="448020">
                <a:moveTo>
                  <a:pt x="0" y="448020"/>
                </a:moveTo>
                <a:cubicBezTo>
                  <a:pt x="466381" y="286439"/>
                  <a:pt x="932762" y="124858"/>
                  <a:pt x="1443210" y="62429"/>
                </a:cubicBezTo>
                <a:cubicBezTo>
                  <a:pt x="1953658" y="0"/>
                  <a:pt x="2638540" y="16526"/>
                  <a:pt x="3062689" y="73446"/>
                </a:cubicBezTo>
                <a:cubicBezTo>
                  <a:pt x="3486838" y="130366"/>
                  <a:pt x="3737472" y="267159"/>
                  <a:pt x="3988106" y="403952"/>
                </a:cubicBezTo>
              </a:path>
            </a:pathLst>
          </a:cu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5000628" y="342900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36  стр.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4130140" y="4214818"/>
            <a:ext cx="101336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8"/>
          <p:cNvGrpSpPr/>
          <p:nvPr/>
        </p:nvGrpSpPr>
        <p:grpSpPr>
          <a:xfrm>
            <a:off x="4429124" y="4143380"/>
            <a:ext cx="527436" cy="726522"/>
            <a:chOff x="950696" y="3929066"/>
            <a:chExt cx="527436" cy="726522"/>
          </a:xfrm>
        </p:grpSpPr>
        <p:sp>
          <p:nvSpPr>
            <p:cNvPr id="41" name="TextBox 40"/>
            <p:cNvSpPr txBox="1"/>
            <p:nvPr/>
          </p:nvSpPr>
          <p:spPr>
            <a:xfrm>
              <a:off x="1049504" y="392906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</a:rPr>
                <a:t>5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11117" y="4286256"/>
              <a:ext cx="4176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</a:rPr>
                <a:t>12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950696" y="4286256"/>
              <a:ext cx="428628" cy="1588"/>
            </a:xfrm>
            <a:prstGeom prst="line">
              <a:avLst/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Прямая соединительная линия 44"/>
          <p:cNvCxnSpPr/>
          <p:nvPr/>
        </p:nvCxnSpPr>
        <p:spPr>
          <a:xfrm>
            <a:off x="5143504" y="4214818"/>
            <a:ext cx="857256" cy="1588"/>
          </a:xfrm>
          <a:prstGeom prst="line">
            <a:avLst/>
          </a:prstGeom>
          <a:ln w="762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8"/>
          <p:cNvGrpSpPr/>
          <p:nvPr/>
        </p:nvGrpSpPr>
        <p:grpSpPr>
          <a:xfrm>
            <a:off x="5759076" y="4143380"/>
            <a:ext cx="527436" cy="726522"/>
            <a:chOff x="950696" y="3929066"/>
            <a:chExt cx="527436" cy="726522"/>
          </a:xfrm>
        </p:grpSpPr>
        <p:sp>
          <p:nvSpPr>
            <p:cNvPr id="48" name="TextBox 47"/>
            <p:cNvSpPr txBox="1"/>
            <p:nvPr/>
          </p:nvSpPr>
          <p:spPr>
            <a:xfrm>
              <a:off x="1049504" y="392906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ru-RU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11117" y="4286256"/>
              <a:ext cx="4176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  <a:endParaRPr lang="ru-RU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>
              <a:off x="950696" y="4286256"/>
              <a:ext cx="428628" cy="1588"/>
            </a:xfrm>
            <a:prstGeom prst="line">
              <a:avLst/>
            </a:prstGeom>
            <a:ln w="6350">
              <a:solidFill>
                <a:srgbClr val="FF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67"/>
          <p:cNvGrpSpPr/>
          <p:nvPr/>
        </p:nvGrpSpPr>
        <p:grpSpPr>
          <a:xfrm>
            <a:off x="500034" y="4686657"/>
            <a:ext cx="7572428" cy="892561"/>
            <a:chOff x="500034" y="4686657"/>
            <a:chExt cx="7572428" cy="892561"/>
          </a:xfrm>
        </p:grpSpPr>
        <p:sp>
          <p:nvSpPr>
            <p:cNvPr id="51" name="TextBox 50"/>
            <p:cNvSpPr txBox="1"/>
            <p:nvPr/>
          </p:nvSpPr>
          <p:spPr>
            <a:xfrm>
              <a:off x="500034" y="4786322"/>
              <a:ext cx="75724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1)     +     =     </a:t>
              </a:r>
              <a:r>
                <a:rPr lang="ru-RU" dirty="0" smtClean="0"/>
                <a:t>(книги) – прочитала Маша за 2 дня. </a:t>
              </a:r>
              <a:endParaRPr lang="ru-RU" dirty="0"/>
            </a:p>
          </p:txBody>
        </p:sp>
        <p:grpSp>
          <p:nvGrpSpPr>
            <p:cNvPr id="9" name="Группа 55"/>
            <p:cNvGrpSpPr/>
            <p:nvPr/>
          </p:nvGrpSpPr>
          <p:grpSpPr>
            <a:xfrm>
              <a:off x="1000104" y="4686657"/>
              <a:ext cx="714376" cy="892561"/>
              <a:chOff x="2928926" y="1785926"/>
              <a:chExt cx="801983" cy="892561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3071795" y="1785926"/>
                <a:ext cx="49871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/>
                  <a:t>5</a:t>
                </a:r>
                <a:endParaRPr lang="ru-RU" sz="320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035188" y="2093712"/>
                <a:ext cx="69572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/>
                  <a:t>12</a:t>
                </a:r>
                <a:endParaRPr lang="ru-RU" sz="3200" dirty="0"/>
              </a:p>
            </p:txBody>
          </p: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2928926" y="2279799"/>
                <a:ext cx="500066" cy="1043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59"/>
            <p:cNvGrpSpPr/>
            <p:nvPr/>
          </p:nvGrpSpPr>
          <p:grpSpPr>
            <a:xfrm>
              <a:off x="1857355" y="4686657"/>
              <a:ext cx="642941" cy="892561"/>
              <a:chOff x="2928926" y="1785926"/>
              <a:chExt cx="721789" cy="892561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3071801" y="1785926"/>
                <a:ext cx="41851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/>
                  <a:t>4</a:t>
                </a:r>
                <a:endParaRPr lang="ru-RU" sz="32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3035192" y="2093712"/>
                <a:ext cx="61552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/>
                  <a:t>12</a:t>
                </a:r>
                <a:endParaRPr lang="ru-RU" sz="3200" dirty="0"/>
              </a:p>
            </p:txBody>
          </p: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2928926" y="2279799"/>
                <a:ext cx="500066" cy="1043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Группа 63"/>
            <p:cNvGrpSpPr/>
            <p:nvPr/>
          </p:nvGrpSpPr>
          <p:grpSpPr>
            <a:xfrm>
              <a:off x="2786049" y="4686657"/>
              <a:ext cx="714381" cy="892561"/>
              <a:chOff x="2928926" y="1785926"/>
              <a:chExt cx="801990" cy="892561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3071802" y="1785926"/>
                <a:ext cx="25003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/>
                  <a:t>9</a:t>
                </a:r>
                <a:endParaRPr lang="ru-RU" sz="32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035194" y="2093712"/>
                <a:ext cx="69572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/>
                  <a:t>12</a:t>
                </a:r>
                <a:endParaRPr lang="ru-RU" sz="3200" dirty="0"/>
              </a:p>
            </p:txBody>
          </p: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2928926" y="2279799"/>
                <a:ext cx="500066" cy="1043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9" name="TextBox 68"/>
          <p:cNvSpPr txBox="1"/>
          <p:nvPr/>
        </p:nvSpPr>
        <p:spPr>
          <a:xfrm>
            <a:off x="428596" y="5429264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2) 36 : 9 ∙ 12 = 48 (стр.) </a:t>
            </a:r>
            <a:endParaRPr lang="ru-RU" sz="4000" dirty="0"/>
          </a:p>
        </p:txBody>
      </p:sp>
      <p:sp>
        <p:nvSpPr>
          <p:cNvPr id="70" name="TextBox 69"/>
          <p:cNvSpPr txBox="1"/>
          <p:nvPr/>
        </p:nvSpPr>
        <p:spPr>
          <a:xfrm>
            <a:off x="357158" y="6143644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В книге 48 страниц.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7" grpId="0" animBg="1"/>
      <p:bldP spid="38" grpId="0"/>
      <p:bldP spid="69" grpId="0"/>
      <p:bldP spid="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1071546"/>
            <a:ext cx="857256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dirty="0" smtClean="0"/>
              <a:t> </a:t>
            </a:r>
            <a:r>
              <a:rPr lang="ru-RU" sz="3200" dirty="0" smtClean="0">
                <a:hlinkClick r:id="rId2" action="ppaction://hlinksldjump"/>
              </a:rPr>
              <a:t>- </a:t>
            </a:r>
            <a:r>
              <a:rPr lang="ru-RU" sz="3200" dirty="0" smtClean="0">
                <a:hlinkClick r:id="rId2" action="ppaction://hlinksldjump"/>
              </a:rPr>
              <a:t>Определение смешанных чисел.</a:t>
            </a:r>
            <a:endParaRPr lang="ru-RU" sz="3200" dirty="0" smtClean="0"/>
          </a:p>
          <a:p>
            <a:pPr lvl="0"/>
            <a:endParaRPr lang="ru-RU" sz="3200" dirty="0" smtClean="0"/>
          </a:p>
          <a:p>
            <a:pPr lvl="0"/>
            <a:r>
              <a:rPr lang="ru-RU" sz="3200" dirty="0" smtClean="0"/>
              <a:t> </a:t>
            </a:r>
            <a:r>
              <a:rPr lang="ru-RU" sz="3200" dirty="0" smtClean="0">
                <a:hlinkClick r:id="rId3" action="ppaction://hlinksldjump"/>
              </a:rPr>
              <a:t>- </a:t>
            </a:r>
            <a:r>
              <a:rPr lang="ru-RU" sz="3200" dirty="0" smtClean="0">
                <a:hlinkClick r:id="rId3" action="ppaction://hlinksldjump"/>
              </a:rPr>
              <a:t>Как представить неправильную дробь в виде смешанного числа.</a:t>
            </a:r>
            <a:endParaRPr lang="ru-RU" sz="3200" dirty="0" smtClean="0"/>
          </a:p>
          <a:p>
            <a:pPr lvl="0"/>
            <a:endParaRPr lang="ru-RU" sz="3200" dirty="0" smtClean="0"/>
          </a:p>
          <a:p>
            <a:pPr lvl="0"/>
            <a:r>
              <a:rPr lang="ru-RU" sz="3200" dirty="0" smtClean="0">
                <a:hlinkClick r:id="rId4" action="ppaction://hlinksldjump"/>
              </a:rPr>
              <a:t> - </a:t>
            </a:r>
            <a:r>
              <a:rPr lang="ru-RU" sz="3200" dirty="0" smtClean="0">
                <a:hlinkClick r:id="rId4" action="ppaction://hlinksldjump"/>
              </a:rPr>
              <a:t>Как представить смешанное число в виде неправильной дроби.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714348" y="500042"/>
            <a:ext cx="7851648" cy="90010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Определение смешанных чисел.</a:t>
            </a:r>
            <a:endParaRPr kumimoji="0" lang="ru-RU" sz="44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Управляющая кнопка: домой 15">
            <a:hlinkClick r:id="rId2" action="ppaction://hlinksldjump" highlightClick="1"/>
          </p:cNvPr>
          <p:cNvSpPr/>
          <p:nvPr/>
        </p:nvSpPr>
        <p:spPr>
          <a:xfrm>
            <a:off x="8358214" y="6286520"/>
            <a:ext cx="785786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2"/>
          <p:cNvSpPr>
            <a:spLocks noGrp="1"/>
          </p:cNvSpPr>
          <p:nvPr>
            <p:ph type="body" idx="1"/>
          </p:nvPr>
        </p:nvSpPr>
        <p:spPr>
          <a:xfrm>
            <a:off x="428596" y="2500306"/>
            <a:ext cx="8715404" cy="1509712"/>
          </a:xfrm>
        </p:spPr>
        <p:txBody>
          <a:bodyPr>
            <a:noAutofit/>
          </a:bodyPr>
          <a:lstStyle/>
          <a:p>
            <a:r>
              <a:rPr lang="ru-RU" sz="4000" dirty="0" smtClean="0"/>
              <a:t>	</a:t>
            </a:r>
            <a:r>
              <a:rPr lang="ru-RU" sz="3600" dirty="0" smtClean="0"/>
              <a:t>Смешанное число – это краткая запись суммы целого и дробного чисел.</a:t>
            </a:r>
            <a:endParaRPr lang="ru-RU" sz="3600" dirty="0"/>
          </a:p>
        </p:txBody>
      </p:sp>
      <p:grpSp>
        <p:nvGrpSpPr>
          <p:cNvPr id="18" name="Группа 8"/>
          <p:cNvGrpSpPr/>
          <p:nvPr/>
        </p:nvGrpSpPr>
        <p:grpSpPr>
          <a:xfrm>
            <a:off x="571472" y="1219758"/>
            <a:ext cx="1714512" cy="1483821"/>
            <a:chOff x="857224" y="3857628"/>
            <a:chExt cx="1714512" cy="1483821"/>
          </a:xfrm>
        </p:grpSpPr>
        <p:sp>
          <p:nvSpPr>
            <p:cNvPr id="19" name="TextBox 18"/>
            <p:cNvSpPr txBox="1"/>
            <p:nvPr/>
          </p:nvSpPr>
          <p:spPr>
            <a:xfrm>
              <a:off x="994764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11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00100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8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2989347" y="160999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+</a:t>
            </a:r>
            <a:endParaRPr lang="ru-RU" sz="4000" dirty="0">
              <a:solidFill>
                <a:srgbClr val="FFFF00"/>
              </a:solidFill>
            </a:endParaRPr>
          </a:p>
        </p:txBody>
      </p:sp>
      <p:grpSp>
        <p:nvGrpSpPr>
          <p:cNvPr id="23" name="Группа 8"/>
          <p:cNvGrpSpPr/>
          <p:nvPr/>
        </p:nvGrpSpPr>
        <p:grpSpPr>
          <a:xfrm>
            <a:off x="2143108" y="1219758"/>
            <a:ext cx="1428760" cy="1483821"/>
            <a:chOff x="857224" y="3857628"/>
            <a:chExt cx="1714512" cy="1483821"/>
          </a:xfrm>
        </p:grpSpPr>
        <p:sp>
          <p:nvSpPr>
            <p:cNvPr id="24" name="TextBox 23"/>
            <p:cNvSpPr txBox="1"/>
            <p:nvPr/>
          </p:nvSpPr>
          <p:spPr>
            <a:xfrm>
              <a:off x="1071538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8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00100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8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8"/>
          <p:cNvGrpSpPr/>
          <p:nvPr/>
        </p:nvGrpSpPr>
        <p:grpSpPr>
          <a:xfrm>
            <a:off x="3500430" y="1219758"/>
            <a:ext cx="1714512" cy="1483821"/>
            <a:chOff x="857224" y="3857628"/>
            <a:chExt cx="1714512" cy="1483821"/>
          </a:xfrm>
        </p:grpSpPr>
        <p:sp>
          <p:nvSpPr>
            <p:cNvPr id="32" name="TextBox 31"/>
            <p:cNvSpPr txBox="1"/>
            <p:nvPr/>
          </p:nvSpPr>
          <p:spPr>
            <a:xfrm>
              <a:off x="1044168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3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00100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8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1571604" y="160999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=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43702" y="164838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=</a:t>
            </a:r>
            <a:endParaRPr lang="ru-RU" sz="4000" dirty="0">
              <a:solidFill>
                <a:srgbClr val="FFFF00"/>
              </a:solidFill>
            </a:endParaRPr>
          </a:p>
        </p:txBody>
      </p:sp>
      <p:grpSp>
        <p:nvGrpSpPr>
          <p:cNvPr id="37" name="Группа 8"/>
          <p:cNvGrpSpPr/>
          <p:nvPr/>
        </p:nvGrpSpPr>
        <p:grpSpPr>
          <a:xfrm>
            <a:off x="5737042" y="1214422"/>
            <a:ext cx="1714512" cy="1483821"/>
            <a:chOff x="857224" y="3857628"/>
            <a:chExt cx="1714512" cy="1483821"/>
          </a:xfrm>
        </p:grpSpPr>
        <p:sp>
          <p:nvSpPr>
            <p:cNvPr id="38" name="TextBox 37"/>
            <p:cNvSpPr txBox="1"/>
            <p:nvPr/>
          </p:nvSpPr>
          <p:spPr>
            <a:xfrm>
              <a:off x="1071538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3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00100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8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cxnSp>
          <p:nvCxnSpPr>
            <p:cNvPr id="40" name="Прямая соединительная линия 39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5264346" y="157694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+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429124" y="162182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=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846735" y="1219758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</a:rPr>
              <a:t>1</a:t>
            </a:r>
            <a:endParaRPr lang="ru-RU" sz="8000" dirty="0">
              <a:solidFill>
                <a:srgbClr val="FFFF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995211" y="1236111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</a:rPr>
              <a:t>1</a:t>
            </a:r>
            <a:endParaRPr lang="ru-RU" sz="8000" dirty="0">
              <a:solidFill>
                <a:srgbClr val="FFFF00"/>
              </a:solidFill>
            </a:endParaRPr>
          </a:p>
        </p:txBody>
      </p:sp>
      <p:grpSp>
        <p:nvGrpSpPr>
          <p:cNvPr id="59" name="Группа 8"/>
          <p:cNvGrpSpPr/>
          <p:nvPr/>
        </p:nvGrpSpPr>
        <p:grpSpPr>
          <a:xfrm>
            <a:off x="7424152" y="1214422"/>
            <a:ext cx="1714512" cy="1483821"/>
            <a:chOff x="857224" y="3857628"/>
            <a:chExt cx="1714512" cy="1483821"/>
          </a:xfrm>
        </p:grpSpPr>
        <p:sp>
          <p:nvSpPr>
            <p:cNvPr id="60" name="TextBox 59"/>
            <p:cNvSpPr txBox="1"/>
            <p:nvPr/>
          </p:nvSpPr>
          <p:spPr>
            <a:xfrm>
              <a:off x="1071538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3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000100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8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cxnSp>
          <p:nvCxnSpPr>
            <p:cNvPr id="62" name="Прямая соединительная линия 61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Группа 67"/>
          <p:cNvGrpSpPr/>
          <p:nvPr/>
        </p:nvGrpSpPr>
        <p:grpSpPr>
          <a:xfrm>
            <a:off x="3214678" y="3000372"/>
            <a:ext cx="2428892" cy="3232500"/>
            <a:chOff x="3214678" y="3000372"/>
            <a:chExt cx="2428892" cy="3232500"/>
          </a:xfrm>
        </p:grpSpPr>
        <p:sp>
          <p:nvSpPr>
            <p:cNvPr id="63" name="TextBox 62"/>
            <p:cNvSpPr txBox="1"/>
            <p:nvPr/>
          </p:nvSpPr>
          <p:spPr>
            <a:xfrm>
              <a:off x="3214678" y="3000372"/>
              <a:ext cx="571504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0" dirty="0" smtClean="0">
                  <a:solidFill>
                    <a:srgbClr val="FFFF00"/>
                  </a:solidFill>
                </a:rPr>
                <a:t>1</a:t>
              </a:r>
              <a:endParaRPr lang="ru-RU" sz="20000" dirty="0">
                <a:solidFill>
                  <a:srgbClr val="FFFF0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143372" y="3429000"/>
              <a:ext cx="85725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dirty="0" smtClean="0">
                  <a:solidFill>
                    <a:srgbClr val="FFFF00"/>
                  </a:solidFill>
                </a:rPr>
                <a:t>3</a:t>
              </a:r>
              <a:endParaRPr lang="ru-RU" sz="8800" dirty="0">
                <a:solidFill>
                  <a:srgbClr val="FFFF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071934" y="4786322"/>
              <a:ext cx="157163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dirty="0" smtClean="0">
                  <a:solidFill>
                    <a:srgbClr val="FFFF00"/>
                  </a:solidFill>
                </a:rPr>
                <a:t>8</a:t>
              </a:r>
              <a:endParaRPr lang="ru-RU" sz="8800" dirty="0">
                <a:solidFill>
                  <a:srgbClr val="FFFF00"/>
                </a:solidFill>
              </a:endParaRPr>
            </a:p>
          </p:txBody>
        </p:sp>
        <p:cxnSp>
          <p:nvCxnSpPr>
            <p:cNvPr id="67" name="Прямая соединительная линия 66"/>
            <p:cNvCxnSpPr/>
            <p:nvPr/>
          </p:nvCxnSpPr>
          <p:spPr>
            <a:xfrm>
              <a:off x="4027866" y="4929198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Прямая со стрелкой 69"/>
          <p:cNvCxnSpPr/>
          <p:nvPr/>
        </p:nvCxnSpPr>
        <p:spPr>
          <a:xfrm rot="10800000">
            <a:off x="5072066" y="4929198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643570" y="5072074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ДРОБНАЯ ЧАСТЬ</a:t>
            </a:r>
            <a:endParaRPr lang="ru-RU" sz="3200" i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3" name="Прямая со стрелкой 72"/>
          <p:cNvCxnSpPr/>
          <p:nvPr/>
        </p:nvCxnSpPr>
        <p:spPr>
          <a:xfrm flipV="1">
            <a:off x="2786050" y="5357826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85720" y="5643578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ЦЕЛАЯ ЧАСТЬ</a:t>
            </a:r>
            <a:endParaRPr lang="ru-RU" sz="3200" i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22" grpId="0"/>
      <p:bldP spid="35" grpId="0"/>
      <p:bldP spid="36" grpId="0"/>
      <p:bldP spid="41" grpId="0"/>
      <p:bldP spid="56" grpId="0"/>
      <p:bldP spid="57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714348" y="500042"/>
            <a:ext cx="7851648" cy="90010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Вычитание дробей с одинаковыми знаменателями.</a:t>
            </a:r>
            <a:endParaRPr kumimoji="0" lang="ru-RU" sz="44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Управляющая кнопка: домой 15">
            <a:hlinkClick r:id="rId2" action="ppaction://hlinksldjump" highlightClick="1"/>
          </p:cNvPr>
          <p:cNvSpPr/>
          <p:nvPr/>
        </p:nvSpPr>
        <p:spPr>
          <a:xfrm>
            <a:off x="8358214" y="6286520"/>
            <a:ext cx="785786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2"/>
          <p:cNvSpPr>
            <a:spLocks noGrp="1"/>
          </p:cNvSpPr>
          <p:nvPr>
            <p:ph type="body" idx="1"/>
          </p:nvPr>
        </p:nvSpPr>
        <p:spPr>
          <a:xfrm>
            <a:off x="642910" y="1428736"/>
            <a:ext cx="8143932" cy="2428892"/>
          </a:xfrm>
        </p:spPr>
        <p:txBody>
          <a:bodyPr>
            <a:noAutofit/>
          </a:bodyPr>
          <a:lstStyle/>
          <a:p>
            <a:r>
              <a:rPr lang="ru-RU" sz="4000" dirty="0" smtClean="0"/>
              <a:t>	</a:t>
            </a:r>
            <a:r>
              <a:rPr lang="ru-RU" sz="2800" dirty="0" smtClean="0"/>
              <a:t>Чтобы вычесть дроби с одинаковыми знаменателями, надо  из числителя уменьшаемого вычесть числитель вычитаемого, а знаменатель оставить прежним.</a:t>
            </a:r>
            <a:endParaRPr lang="ru-RU" sz="2800" dirty="0"/>
          </a:p>
        </p:txBody>
      </p:sp>
      <p:grpSp>
        <p:nvGrpSpPr>
          <p:cNvPr id="2" name="Группа 8"/>
          <p:cNvGrpSpPr/>
          <p:nvPr/>
        </p:nvGrpSpPr>
        <p:grpSpPr>
          <a:xfrm>
            <a:off x="928662" y="3857628"/>
            <a:ext cx="1714512" cy="1483821"/>
            <a:chOff x="857224" y="3857628"/>
            <a:chExt cx="1714512" cy="1483821"/>
          </a:xfrm>
        </p:grpSpPr>
        <p:sp>
          <p:nvSpPr>
            <p:cNvPr id="19" name="TextBox 18"/>
            <p:cNvSpPr txBox="1"/>
            <p:nvPr/>
          </p:nvSpPr>
          <p:spPr>
            <a:xfrm>
              <a:off x="1071538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3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00100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8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857356" y="425969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-</a:t>
            </a:r>
            <a:endParaRPr lang="ru-RU" sz="4000" dirty="0">
              <a:solidFill>
                <a:srgbClr val="FFFF00"/>
              </a:solidFill>
            </a:endParaRPr>
          </a:p>
        </p:txBody>
      </p:sp>
      <p:grpSp>
        <p:nvGrpSpPr>
          <p:cNvPr id="3" name="Группа 8"/>
          <p:cNvGrpSpPr/>
          <p:nvPr/>
        </p:nvGrpSpPr>
        <p:grpSpPr>
          <a:xfrm>
            <a:off x="2357422" y="3868645"/>
            <a:ext cx="1714512" cy="1483821"/>
            <a:chOff x="857224" y="3857628"/>
            <a:chExt cx="1714512" cy="1483821"/>
          </a:xfrm>
        </p:grpSpPr>
        <p:sp>
          <p:nvSpPr>
            <p:cNvPr id="24" name="TextBox 23"/>
            <p:cNvSpPr txBox="1"/>
            <p:nvPr/>
          </p:nvSpPr>
          <p:spPr>
            <a:xfrm>
              <a:off x="1071538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1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00100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8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8"/>
          <p:cNvGrpSpPr/>
          <p:nvPr/>
        </p:nvGrpSpPr>
        <p:grpSpPr>
          <a:xfrm>
            <a:off x="3907024" y="3857628"/>
            <a:ext cx="1736546" cy="1483821"/>
            <a:chOff x="835190" y="3857628"/>
            <a:chExt cx="1736546" cy="1483821"/>
          </a:xfrm>
        </p:grpSpPr>
        <p:sp>
          <p:nvSpPr>
            <p:cNvPr id="28" name="TextBox 27"/>
            <p:cNvSpPr txBox="1"/>
            <p:nvPr/>
          </p:nvSpPr>
          <p:spPr>
            <a:xfrm>
              <a:off x="835190" y="3857628"/>
              <a:ext cx="135732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3-1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00100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8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8"/>
          <p:cNvGrpSpPr/>
          <p:nvPr/>
        </p:nvGrpSpPr>
        <p:grpSpPr>
          <a:xfrm>
            <a:off x="5500694" y="3929066"/>
            <a:ext cx="1714512" cy="1483821"/>
            <a:chOff x="857224" y="3857628"/>
            <a:chExt cx="1714512" cy="1483821"/>
          </a:xfrm>
        </p:grpSpPr>
        <p:sp>
          <p:nvSpPr>
            <p:cNvPr id="32" name="TextBox 31"/>
            <p:cNvSpPr txBox="1"/>
            <p:nvPr/>
          </p:nvSpPr>
          <p:spPr>
            <a:xfrm>
              <a:off x="994419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2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00100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8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3357554" y="426422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=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1820" y="4225835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=</a:t>
            </a:r>
            <a:endParaRPr lang="ru-RU" sz="4000" dirty="0">
              <a:solidFill>
                <a:srgbClr val="FFFF00"/>
              </a:solidFill>
            </a:endParaRPr>
          </a:p>
        </p:txBody>
      </p:sp>
      <p:grpSp>
        <p:nvGrpSpPr>
          <p:cNvPr id="6" name="Группа 8"/>
          <p:cNvGrpSpPr/>
          <p:nvPr/>
        </p:nvGrpSpPr>
        <p:grpSpPr>
          <a:xfrm>
            <a:off x="928662" y="5148872"/>
            <a:ext cx="1714512" cy="1483821"/>
            <a:chOff x="857224" y="3857628"/>
            <a:chExt cx="1714512" cy="1483821"/>
          </a:xfrm>
        </p:grpSpPr>
        <p:sp>
          <p:nvSpPr>
            <p:cNvPr id="38" name="TextBox 37"/>
            <p:cNvSpPr txBox="1"/>
            <p:nvPr/>
          </p:nvSpPr>
          <p:spPr>
            <a:xfrm>
              <a:off x="1071538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3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00100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8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cxnSp>
          <p:nvCxnSpPr>
            <p:cNvPr id="40" name="Прямая соединительная линия 39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1857356" y="5550943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-</a:t>
            </a:r>
            <a:endParaRPr lang="ru-RU" sz="4000" dirty="0">
              <a:solidFill>
                <a:srgbClr val="FFFF00"/>
              </a:solidFill>
            </a:endParaRPr>
          </a:p>
        </p:txBody>
      </p:sp>
      <p:grpSp>
        <p:nvGrpSpPr>
          <p:cNvPr id="7" name="Группа 8"/>
          <p:cNvGrpSpPr/>
          <p:nvPr/>
        </p:nvGrpSpPr>
        <p:grpSpPr>
          <a:xfrm>
            <a:off x="2357422" y="5159889"/>
            <a:ext cx="1714512" cy="1483821"/>
            <a:chOff x="857224" y="3857628"/>
            <a:chExt cx="1714512" cy="1483821"/>
          </a:xfrm>
        </p:grpSpPr>
        <p:sp>
          <p:nvSpPr>
            <p:cNvPr id="43" name="TextBox 42"/>
            <p:cNvSpPr txBox="1"/>
            <p:nvPr/>
          </p:nvSpPr>
          <p:spPr>
            <a:xfrm>
              <a:off x="1071538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3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00100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</a:rPr>
                <a:t>8</a:t>
              </a:r>
              <a:endParaRPr lang="ru-RU" sz="4400" dirty="0">
                <a:solidFill>
                  <a:srgbClr val="FFFF00"/>
                </a:solidFill>
              </a:endParaRPr>
            </a:p>
          </p:txBody>
        </p:sp>
        <p:cxnSp>
          <p:nvCxnSpPr>
            <p:cNvPr id="45" name="Прямая соединительная линия 44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357554" y="555546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=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786182" y="5143512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</a:rPr>
              <a:t>0</a:t>
            </a:r>
            <a:endParaRPr lang="ru-RU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22" grpId="0"/>
      <p:bldP spid="35" grpId="0"/>
      <p:bldP spid="36" grpId="0"/>
      <p:bldP spid="41" grpId="0"/>
      <p:bldP spid="54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714348" y="214290"/>
            <a:ext cx="7851648" cy="90010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Решение уравнений.</a:t>
            </a:r>
            <a:endParaRPr kumimoji="0" lang="ru-RU" sz="44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Текст 2"/>
          <p:cNvSpPr>
            <a:spLocks noGrp="1"/>
          </p:cNvSpPr>
          <p:nvPr>
            <p:ph type="body" idx="1"/>
          </p:nvPr>
        </p:nvSpPr>
        <p:spPr>
          <a:xfrm>
            <a:off x="642910" y="2133602"/>
            <a:ext cx="8143932" cy="1509712"/>
          </a:xfrm>
        </p:spPr>
        <p:txBody>
          <a:bodyPr>
            <a:noAutofit/>
          </a:bodyPr>
          <a:lstStyle/>
          <a:p>
            <a:r>
              <a:rPr lang="ru-RU" sz="4000" dirty="0" smtClean="0"/>
              <a:t>	</a:t>
            </a:r>
            <a:r>
              <a:rPr lang="ru-RU" sz="3600" dirty="0" smtClean="0"/>
              <a:t>При решении уравнений необходимо пользоваться правилами решения уравнений, свойствами сложения и вычитания.</a:t>
            </a:r>
            <a:endParaRPr lang="ru-RU" sz="3600" dirty="0"/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285720" y="4660144"/>
            <a:ext cx="3571900" cy="114300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 уравнений с использованием правил. </a:t>
            </a:r>
            <a:endParaRPr lang="ru-RU" dirty="0"/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5214942" y="4643446"/>
            <a:ext cx="3571900" cy="114300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 уравнений с применением свойств.</a:t>
            </a:r>
            <a:endParaRPr lang="ru-RU" dirty="0"/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58214" y="6286520"/>
            <a:ext cx="785786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кругленный прямоугольник 44"/>
          <p:cNvSpPr/>
          <p:nvPr/>
        </p:nvSpPr>
        <p:spPr>
          <a:xfrm>
            <a:off x="4786314" y="1142984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Выражение в левой части уравнения является суммой.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14348" y="214290"/>
            <a:ext cx="7851648" cy="90010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Решите уравнение.</a:t>
            </a:r>
            <a:endParaRPr kumimoji="0" lang="ru-RU" sz="44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" name="Группа 8"/>
          <p:cNvGrpSpPr/>
          <p:nvPr/>
        </p:nvGrpSpPr>
        <p:grpSpPr>
          <a:xfrm>
            <a:off x="928662" y="1428736"/>
            <a:ext cx="1610023" cy="1483821"/>
            <a:chOff x="857224" y="3857628"/>
            <a:chExt cx="1610023" cy="1483821"/>
          </a:xfrm>
        </p:grpSpPr>
        <p:sp>
          <p:nvSpPr>
            <p:cNvPr id="6" name="TextBox 5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32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857356" y="1830807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488" y="178592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5984" y="1808773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Группа 8"/>
          <p:cNvGrpSpPr/>
          <p:nvPr/>
        </p:nvGrpSpPr>
        <p:grpSpPr>
          <a:xfrm>
            <a:off x="3428992" y="1412383"/>
            <a:ext cx="1610023" cy="1483821"/>
            <a:chOff x="857224" y="3857628"/>
            <a:chExt cx="1610023" cy="1483821"/>
          </a:xfrm>
        </p:grpSpPr>
        <p:sp>
          <p:nvSpPr>
            <p:cNvPr id="14" name="TextBox 13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51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286248" y="179242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" name="Группа 8"/>
          <p:cNvGrpSpPr/>
          <p:nvPr/>
        </p:nvGrpSpPr>
        <p:grpSpPr>
          <a:xfrm>
            <a:off x="3390605" y="2571744"/>
            <a:ext cx="1610023" cy="1483821"/>
            <a:chOff x="857224" y="3857628"/>
            <a:chExt cx="1610023" cy="1483821"/>
          </a:xfrm>
        </p:grpSpPr>
        <p:sp>
          <p:nvSpPr>
            <p:cNvPr id="19" name="TextBox 18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32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2928926" y="297833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00166" y="2939951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00100" y="292893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6" name="Группа 8"/>
          <p:cNvGrpSpPr/>
          <p:nvPr/>
        </p:nvGrpSpPr>
        <p:grpSpPr>
          <a:xfrm>
            <a:off x="2000232" y="2588121"/>
            <a:ext cx="1610023" cy="1483821"/>
            <a:chOff x="857224" y="3857628"/>
            <a:chExt cx="1610023" cy="1483821"/>
          </a:xfrm>
        </p:grpSpPr>
        <p:sp>
          <p:nvSpPr>
            <p:cNvPr id="27" name="TextBox 26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51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297265" y="300686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60587" y="413802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60521" y="4127003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4" name="Группа 8"/>
          <p:cNvGrpSpPr/>
          <p:nvPr/>
        </p:nvGrpSpPr>
        <p:grpSpPr>
          <a:xfrm>
            <a:off x="2060653" y="3786190"/>
            <a:ext cx="1610023" cy="1483821"/>
            <a:chOff x="857224" y="3857628"/>
            <a:chExt cx="1610023" cy="1483821"/>
          </a:xfrm>
        </p:grpSpPr>
        <p:sp>
          <p:nvSpPr>
            <p:cNvPr id="35" name="TextBox 34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3000364" y="4204935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28662" y="5572140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0" name="Группа 8"/>
          <p:cNvGrpSpPr/>
          <p:nvPr/>
        </p:nvGrpSpPr>
        <p:grpSpPr>
          <a:xfrm>
            <a:off x="2714612" y="5159889"/>
            <a:ext cx="1610023" cy="1483821"/>
            <a:chOff x="857224" y="3857628"/>
            <a:chExt cx="1610023" cy="1483821"/>
          </a:xfrm>
        </p:grpSpPr>
        <p:sp>
          <p:nvSpPr>
            <p:cNvPr id="41" name="TextBox 40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Скругленный прямоугольник 45"/>
          <p:cNvSpPr/>
          <p:nvPr/>
        </p:nvSpPr>
        <p:spPr>
          <a:xfrm>
            <a:off x="4786314" y="2857496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слагаемое  + </a:t>
            </a:r>
            <a:r>
              <a:rPr lang="ru-RU" dirty="0" err="1" smtClean="0"/>
              <a:t>слагаемое</a:t>
            </a:r>
            <a:r>
              <a:rPr lang="ru-RU" dirty="0" smtClean="0"/>
              <a:t> = сумма.</a:t>
            </a:r>
            <a:endParaRPr lang="ru-RU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786314" y="4572008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Чтобы найди неизвестное слагаемое, надо из суммы вычесть известное слагаемое.</a:t>
            </a: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786314" y="1142984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  1</a:t>
            </a:r>
            <a:endParaRPr lang="ru-RU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786314" y="2857496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  2</a:t>
            </a:r>
            <a:endParaRPr lang="ru-RU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786314" y="4572008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 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7" grpId="0"/>
      <p:bldP spid="23" grpId="0"/>
      <p:bldP spid="24" grpId="0"/>
      <p:bldP spid="25" grpId="0"/>
      <p:bldP spid="30" grpId="0"/>
      <p:bldP spid="32" grpId="0"/>
      <p:bldP spid="33" grpId="0"/>
      <p:bldP spid="38" grpId="0"/>
      <p:bldP spid="39" grpId="0"/>
      <p:bldP spid="44" grpId="0" animBg="1"/>
      <p:bldP spid="48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714348" y="214290"/>
            <a:ext cx="7851648" cy="90010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Решите уравнение.</a:t>
            </a:r>
            <a:endParaRPr kumimoji="0" lang="ru-RU" sz="44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90275" y="1428736"/>
            <a:ext cx="1610023" cy="1483821"/>
            <a:chOff x="857224" y="3857628"/>
            <a:chExt cx="1610023" cy="1483821"/>
          </a:xfrm>
        </p:grpSpPr>
        <p:sp>
          <p:nvSpPr>
            <p:cNvPr id="6" name="TextBox 5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90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818969" y="1830807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9101" y="178592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47597" y="1808773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Группа 8"/>
          <p:cNvGrpSpPr/>
          <p:nvPr/>
        </p:nvGrpSpPr>
        <p:grpSpPr>
          <a:xfrm>
            <a:off x="3390605" y="1412383"/>
            <a:ext cx="1610023" cy="1483821"/>
            <a:chOff x="857224" y="3857628"/>
            <a:chExt cx="1610023" cy="1483821"/>
          </a:xfrm>
        </p:grpSpPr>
        <p:sp>
          <p:nvSpPr>
            <p:cNvPr id="14" name="TextBox 13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90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247861" y="179242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Группа 8"/>
          <p:cNvGrpSpPr/>
          <p:nvPr/>
        </p:nvGrpSpPr>
        <p:grpSpPr>
          <a:xfrm>
            <a:off x="3352218" y="2571744"/>
            <a:ext cx="1610023" cy="1483821"/>
            <a:chOff x="857224" y="3857628"/>
            <a:chExt cx="1610023" cy="1483821"/>
          </a:xfrm>
        </p:grpSpPr>
        <p:sp>
          <p:nvSpPr>
            <p:cNvPr id="19" name="TextBox 18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90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2890539" y="297833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61779" y="2939951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61713" y="292893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8"/>
          <p:cNvGrpSpPr/>
          <p:nvPr/>
        </p:nvGrpSpPr>
        <p:grpSpPr>
          <a:xfrm>
            <a:off x="1961845" y="2588121"/>
            <a:ext cx="1610023" cy="1483821"/>
            <a:chOff x="857224" y="3857628"/>
            <a:chExt cx="1610023" cy="1483821"/>
          </a:xfrm>
        </p:grpSpPr>
        <p:sp>
          <p:nvSpPr>
            <p:cNvPr id="27" name="TextBox 26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90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258878" y="300686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22200" y="413802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22134" y="4127003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Группа 8"/>
          <p:cNvGrpSpPr/>
          <p:nvPr/>
        </p:nvGrpSpPr>
        <p:grpSpPr>
          <a:xfrm>
            <a:off x="2022266" y="3786190"/>
            <a:ext cx="1610023" cy="1483821"/>
            <a:chOff x="857224" y="3857628"/>
            <a:chExt cx="1610023" cy="1483821"/>
          </a:xfrm>
        </p:grpSpPr>
        <p:sp>
          <p:nvSpPr>
            <p:cNvPr id="35" name="TextBox 34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66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90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2961977" y="4204935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90275" y="5572140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" name="Группа 8"/>
          <p:cNvGrpSpPr/>
          <p:nvPr/>
        </p:nvGrpSpPr>
        <p:grpSpPr>
          <a:xfrm>
            <a:off x="2676225" y="5159889"/>
            <a:ext cx="1610023" cy="1483821"/>
            <a:chOff x="857224" y="3857628"/>
            <a:chExt cx="1610023" cy="1483821"/>
          </a:xfrm>
        </p:grpSpPr>
        <p:sp>
          <p:nvSpPr>
            <p:cNvPr id="41" name="TextBox 40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66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90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Скругленный прямоугольник 39"/>
          <p:cNvSpPr/>
          <p:nvPr/>
        </p:nvSpPr>
        <p:spPr>
          <a:xfrm>
            <a:off x="4786314" y="1142984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Выражение в левой части уравнения является разностью.</a:t>
            </a: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786314" y="2857496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уменьшаемое – вычитаемое = разность</a:t>
            </a:r>
            <a:endParaRPr lang="ru-RU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786314" y="4572008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Чтобы найди неизвестное вычитаемое, надо из уменьшаемого вычесть разность.</a:t>
            </a:r>
            <a:endParaRPr lang="ru-RU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786314" y="1142984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  1</a:t>
            </a:r>
            <a:endParaRPr lang="ru-RU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786314" y="2857496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  2</a:t>
            </a:r>
            <a:endParaRPr lang="ru-RU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786314" y="4572008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 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7" grpId="0"/>
      <p:bldP spid="23" grpId="0"/>
      <p:bldP spid="24" grpId="0"/>
      <p:bldP spid="25" grpId="0"/>
      <p:bldP spid="30" grpId="0"/>
      <p:bldP spid="32" grpId="0"/>
      <p:bldP spid="33" grpId="0"/>
      <p:bldP spid="38" grpId="0"/>
      <p:bldP spid="39" grpId="0"/>
      <p:bldP spid="46" grpId="0" animBg="1"/>
      <p:bldP spid="47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714348" y="214290"/>
            <a:ext cx="7851648" cy="90010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Решите уравнение.</a:t>
            </a:r>
            <a:endParaRPr kumimoji="0" lang="ru-RU" sz="44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1928794" y="1357298"/>
            <a:ext cx="1610023" cy="1483821"/>
            <a:chOff x="857224" y="3857628"/>
            <a:chExt cx="1610023" cy="1483821"/>
          </a:xfrm>
        </p:grpSpPr>
        <p:sp>
          <p:nvSpPr>
            <p:cNvPr id="6" name="TextBox 5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428728" y="178592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8926" y="178592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1538" y="178592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Группа 8"/>
          <p:cNvGrpSpPr/>
          <p:nvPr/>
        </p:nvGrpSpPr>
        <p:grpSpPr>
          <a:xfrm>
            <a:off x="3500430" y="1412383"/>
            <a:ext cx="1610023" cy="1483821"/>
            <a:chOff x="857224" y="3857628"/>
            <a:chExt cx="1610023" cy="1483821"/>
          </a:xfrm>
        </p:grpSpPr>
        <p:sp>
          <p:nvSpPr>
            <p:cNvPr id="14" name="TextBox 13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357686" y="179242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Группа 8"/>
          <p:cNvGrpSpPr/>
          <p:nvPr/>
        </p:nvGrpSpPr>
        <p:grpSpPr>
          <a:xfrm>
            <a:off x="3462043" y="2643182"/>
            <a:ext cx="1610023" cy="1483821"/>
            <a:chOff x="857224" y="3857628"/>
            <a:chExt cx="1610023" cy="1483821"/>
          </a:xfrm>
        </p:grpSpPr>
        <p:sp>
          <p:nvSpPr>
            <p:cNvPr id="19" name="TextBox 18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3000364" y="304977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71604" y="301138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1538" y="300037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8"/>
          <p:cNvGrpSpPr/>
          <p:nvPr/>
        </p:nvGrpSpPr>
        <p:grpSpPr>
          <a:xfrm>
            <a:off x="2071670" y="2714620"/>
            <a:ext cx="1610023" cy="1428760"/>
            <a:chOff x="857224" y="3912689"/>
            <a:chExt cx="1610023" cy="1428760"/>
          </a:xfrm>
        </p:grpSpPr>
        <p:sp>
          <p:nvSpPr>
            <p:cNvPr id="27" name="TextBox 26"/>
            <p:cNvSpPr txBox="1"/>
            <p:nvPr/>
          </p:nvSpPr>
          <p:spPr>
            <a:xfrm>
              <a:off x="1000100" y="3912689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368703" y="307830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32025" y="435233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31959" y="4341317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Группа 8"/>
          <p:cNvGrpSpPr/>
          <p:nvPr/>
        </p:nvGrpSpPr>
        <p:grpSpPr>
          <a:xfrm>
            <a:off x="2132091" y="4000504"/>
            <a:ext cx="1610023" cy="1483821"/>
            <a:chOff x="857224" y="3857628"/>
            <a:chExt cx="1610023" cy="1483821"/>
          </a:xfrm>
        </p:grpSpPr>
        <p:sp>
          <p:nvSpPr>
            <p:cNvPr id="35" name="TextBox 34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3071802" y="441924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00100" y="5572140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" name="Группа 8"/>
          <p:cNvGrpSpPr/>
          <p:nvPr/>
        </p:nvGrpSpPr>
        <p:grpSpPr>
          <a:xfrm>
            <a:off x="2786050" y="5159889"/>
            <a:ext cx="1610023" cy="1483821"/>
            <a:chOff x="857224" y="3857628"/>
            <a:chExt cx="1610023" cy="1483821"/>
          </a:xfrm>
        </p:grpSpPr>
        <p:sp>
          <p:nvSpPr>
            <p:cNvPr id="41" name="TextBox 40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Скругленный прямоугольник 39"/>
          <p:cNvSpPr/>
          <p:nvPr/>
        </p:nvSpPr>
        <p:spPr>
          <a:xfrm>
            <a:off x="4786314" y="1214422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Выражение в левой части уравнения является разностью.</a:t>
            </a: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786314" y="2928934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уменьшаемое – вычитаемое = разность</a:t>
            </a:r>
            <a:endParaRPr lang="ru-RU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786314" y="4643446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Чтобы найди неизвестное  уменьшаемое, надо к разности прибавить вычитаемое. </a:t>
            </a:r>
            <a:endParaRPr lang="ru-RU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786314" y="1214422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  1</a:t>
            </a:r>
            <a:endParaRPr lang="ru-RU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786314" y="2928934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  2</a:t>
            </a:r>
            <a:endParaRPr lang="ru-RU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786314" y="4643446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 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7" grpId="0"/>
      <p:bldP spid="23" grpId="0"/>
      <p:bldP spid="24" grpId="0"/>
      <p:bldP spid="25" grpId="0"/>
      <p:bldP spid="30" grpId="0"/>
      <p:bldP spid="32" grpId="0"/>
      <p:bldP spid="33" grpId="0"/>
      <p:bldP spid="38" grpId="0"/>
      <p:bldP spid="39" grpId="0"/>
      <p:bldP spid="46" grpId="0" animBg="1"/>
      <p:bldP spid="47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кругленный прямоугольник 44"/>
          <p:cNvSpPr/>
          <p:nvPr/>
        </p:nvSpPr>
        <p:spPr>
          <a:xfrm>
            <a:off x="4786314" y="1571612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левой части уравнения  выражение является суммой.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14348" y="-285776"/>
            <a:ext cx="7851648" cy="90010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Решите уравнение.</a:t>
            </a:r>
            <a:endParaRPr kumimoji="0" lang="ru-RU" sz="44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357158" y="500042"/>
            <a:ext cx="1610023" cy="1483821"/>
            <a:chOff x="857224" y="3857628"/>
            <a:chExt cx="1610023" cy="1483821"/>
          </a:xfrm>
        </p:grpSpPr>
        <p:sp>
          <p:nvSpPr>
            <p:cNvPr id="6" name="TextBox 5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000100" y="902113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1802" y="9286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89149" y="87926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Группа 8"/>
          <p:cNvGrpSpPr/>
          <p:nvPr/>
        </p:nvGrpSpPr>
        <p:grpSpPr>
          <a:xfrm>
            <a:off x="3571868" y="555103"/>
            <a:ext cx="1610023" cy="1483821"/>
            <a:chOff x="857224" y="3857628"/>
            <a:chExt cx="1610023" cy="1483821"/>
          </a:xfrm>
        </p:grpSpPr>
        <p:sp>
          <p:nvSpPr>
            <p:cNvPr id="14" name="TextBox 13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143372" y="97271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8837" y="572600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8771" y="571499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Группа 8"/>
          <p:cNvGrpSpPr/>
          <p:nvPr/>
        </p:nvGrpSpPr>
        <p:grpSpPr>
          <a:xfrm>
            <a:off x="1318903" y="5374179"/>
            <a:ext cx="1610023" cy="1483821"/>
            <a:chOff x="857224" y="3857628"/>
            <a:chExt cx="1610023" cy="1483821"/>
          </a:xfrm>
        </p:grpSpPr>
        <p:sp>
          <p:nvSpPr>
            <p:cNvPr id="35" name="TextBox 34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3571868" y="5770077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8"/>
          <p:cNvGrpSpPr/>
          <p:nvPr/>
        </p:nvGrpSpPr>
        <p:grpSpPr>
          <a:xfrm>
            <a:off x="5357818" y="5357826"/>
            <a:ext cx="1610023" cy="1483821"/>
            <a:chOff x="857224" y="3857628"/>
            <a:chExt cx="1610023" cy="1483821"/>
          </a:xfrm>
        </p:grpSpPr>
        <p:sp>
          <p:nvSpPr>
            <p:cNvPr id="41" name="TextBox 40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Скругленный прямоугольник 45"/>
          <p:cNvSpPr/>
          <p:nvPr/>
        </p:nvSpPr>
        <p:spPr>
          <a:xfrm>
            <a:off x="4786314" y="3286124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Неизвестное содержится  в  слагаемом.</a:t>
            </a: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786314" y="1571612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  1</a:t>
            </a:r>
            <a:endParaRPr lang="ru-RU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786314" y="3286124"/>
            <a:ext cx="414340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  2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1285852" y="9286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785918" y="868249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Группа 8"/>
          <p:cNvGrpSpPr/>
          <p:nvPr/>
        </p:nvGrpSpPr>
        <p:grpSpPr>
          <a:xfrm>
            <a:off x="2247597" y="516419"/>
            <a:ext cx="1610023" cy="1483821"/>
            <a:chOff x="714348" y="3857628"/>
            <a:chExt cx="1610023" cy="1483821"/>
          </a:xfrm>
        </p:grpSpPr>
        <p:sp>
          <p:nvSpPr>
            <p:cNvPr id="53" name="TextBox 52"/>
            <p:cNvSpPr txBox="1"/>
            <p:nvPr/>
          </p:nvSpPr>
          <p:spPr>
            <a:xfrm>
              <a:off x="824173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52735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>
              <a:off x="714348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 rot="10800000">
            <a:off x="2582754" y="1006601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" name="Группа 8"/>
          <p:cNvGrpSpPr/>
          <p:nvPr/>
        </p:nvGrpSpPr>
        <p:grpSpPr>
          <a:xfrm>
            <a:off x="3511447" y="1785926"/>
            <a:ext cx="1610023" cy="1483821"/>
            <a:chOff x="857224" y="3857628"/>
            <a:chExt cx="1610023" cy="1483821"/>
          </a:xfrm>
        </p:grpSpPr>
        <p:sp>
          <p:nvSpPr>
            <p:cNvPr id="60" name="TextBox 59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2" name="Прямая соединительная линия 61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3143240" y="219252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61845" y="214311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428728" y="214311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" name="Группа 8"/>
          <p:cNvGrpSpPr/>
          <p:nvPr/>
        </p:nvGrpSpPr>
        <p:grpSpPr>
          <a:xfrm>
            <a:off x="2461911" y="1769549"/>
            <a:ext cx="1610023" cy="1483821"/>
            <a:chOff x="857224" y="3857628"/>
            <a:chExt cx="1610023" cy="1483821"/>
          </a:xfrm>
        </p:grpSpPr>
        <p:sp>
          <p:nvSpPr>
            <p:cNvPr id="67" name="TextBox 66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4214810" y="214311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67049" y="2138593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" name="Группа 8"/>
          <p:cNvGrpSpPr/>
          <p:nvPr/>
        </p:nvGrpSpPr>
        <p:grpSpPr>
          <a:xfrm>
            <a:off x="357158" y="1736522"/>
            <a:ext cx="1610023" cy="1483821"/>
            <a:chOff x="714348" y="3857628"/>
            <a:chExt cx="1610023" cy="1483821"/>
          </a:xfrm>
        </p:grpSpPr>
        <p:sp>
          <p:nvSpPr>
            <p:cNvPr id="74" name="TextBox 73"/>
            <p:cNvSpPr txBox="1"/>
            <p:nvPr/>
          </p:nvSpPr>
          <p:spPr>
            <a:xfrm>
              <a:off x="824173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52735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6" name="Прямая соединительная линия 75"/>
            <p:cNvCxnSpPr/>
            <p:nvPr/>
          </p:nvCxnSpPr>
          <p:spPr>
            <a:xfrm>
              <a:off x="714348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8"/>
          <p:cNvGrpSpPr/>
          <p:nvPr/>
        </p:nvGrpSpPr>
        <p:grpSpPr>
          <a:xfrm>
            <a:off x="285720" y="2851839"/>
            <a:ext cx="1610023" cy="1483821"/>
            <a:chOff x="857224" y="3857628"/>
            <a:chExt cx="1610023" cy="1483821"/>
          </a:xfrm>
        </p:grpSpPr>
        <p:sp>
          <p:nvSpPr>
            <p:cNvPr id="98" name="TextBox 97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0" name="Прямая соединительная линия 99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/>
          <p:nvPr/>
        </p:nvSpPr>
        <p:spPr>
          <a:xfrm>
            <a:off x="1654059" y="3225703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296869" y="324205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2" name="Группа 8"/>
          <p:cNvGrpSpPr/>
          <p:nvPr/>
        </p:nvGrpSpPr>
        <p:grpSpPr>
          <a:xfrm>
            <a:off x="2104721" y="2857496"/>
            <a:ext cx="1610023" cy="1483821"/>
            <a:chOff x="857224" y="3857628"/>
            <a:chExt cx="1610023" cy="1483821"/>
          </a:xfrm>
        </p:grpSpPr>
        <p:sp>
          <p:nvSpPr>
            <p:cNvPr id="105" name="TextBox 104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7" name="Прямая соединительная линия 106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2714612" y="328612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906628" y="3259567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3" name="Группа 8"/>
          <p:cNvGrpSpPr/>
          <p:nvPr/>
        </p:nvGrpSpPr>
        <p:grpSpPr>
          <a:xfrm>
            <a:off x="2247597" y="4088319"/>
            <a:ext cx="1610023" cy="1483821"/>
            <a:chOff x="857224" y="3857628"/>
            <a:chExt cx="1610023" cy="1483821"/>
          </a:xfrm>
        </p:grpSpPr>
        <p:sp>
          <p:nvSpPr>
            <p:cNvPr id="115" name="TextBox 114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17" name="Прямая соединительная линия 116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TextBox 117"/>
          <p:cNvSpPr txBox="1"/>
          <p:nvPr/>
        </p:nvSpPr>
        <p:spPr>
          <a:xfrm>
            <a:off x="642910" y="45005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85720" y="45005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" name="Группа 8"/>
          <p:cNvGrpSpPr/>
          <p:nvPr/>
        </p:nvGrpSpPr>
        <p:grpSpPr>
          <a:xfrm>
            <a:off x="1071538" y="4071942"/>
            <a:ext cx="1610023" cy="1483821"/>
            <a:chOff x="857224" y="3857628"/>
            <a:chExt cx="1610023" cy="1483821"/>
          </a:xfrm>
        </p:grpSpPr>
        <p:sp>
          <p:nvSpPr>
            <p:cNvPr id="121" name="TextBox 120"/>
            <p:cNvSpPr txBox="1"/>
            <p:nvPr/>
          </p:nvSpPr>
          <p:spPr>
            <a:xfrm>
              <a:off x="928662" y="3857628"/>
              <a:ext cx="8572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en-US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895611" y="4572008"/>
              <a:ext cx="15716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</a:t>
              </a:r>
              <a:endPara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857224" y="4643446"/>
              <a:ext cx="61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TextBox 123"/>
          <p:cNvSpPr txBox="1"/>
          <p:nvPr/>
        </p:nvSpPr>
        <p:spPr>
          <a:xfrm>
            <a:off x="2928926" y="45005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785918" y="450057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000232" y="572151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86380" y="642918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ИСПОЛЬЗОВАНИЕ ПРАВИЛ РЕШЕНИЯ УРАВНЕНИЙ.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7" grpId="0"/>
      <p:bldP spid="32" grpId="0"/>
      <p:bldP spid="33" grpId="0"/>
      <p:bldP spid="39" grpId="0"/>
      <p:bldP spid="44" grpId="0" animBg="1"/>
      <p:bldP spid="48" grpId="0" animBg="1"/>
      <p:bldP spid="50" grpId="0"/>
      <p:bldP spid="51" grpId="0"/>
      <p:bldP spid="58" grpId="0"/>
      <p:bldP spid="63" grpId="0"/>
      <p:bldP spid="64" grpId="0"/>
      <p:bldP spid="65" grpId="0"/>
      <p:bldP spid="70" grpId="0"/>
      <p:bldP spid="72" grpId="0"/>
      <p:bldP spid="102" grpId="0"/>
      <p:bldP spid="103" grpId="0"/>
      <p:bldP spid="108" grpId="0"/>
      <p:bldP spid="109" grpId="0"/>
      <p:bldP spid="118" grpId="0"/>
      <p:bldP spid="119" grpId="0"/>
      <p:bldP spid="124" grpId="0"/>
      <p:bldP spid="125" grpId="0"/>
      <p:bldP spid="1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</TotalTime>
  <Words>883</Words>
  <Application>Microsoft Office PowerPoint</Application>
  <PresentationFormat>Экран (4:3)</PresentationFormat>
  <Paragraphs>508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Смешанные числа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Решение задач.</vt:lpstr>
      <vt:lpstr>Решение задач.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Компоненты дроби</dc:title>
  <dc:creator>1</dc:creator>
  <cp:lastModifiedBy>1</cp:lastModifiedBy>
  <cp:revision>59</cp:revision>
  <dcterms:created xsi:type="dcterms:W3CDTF">2016-01-26T10:54:15Z</dcterms:created>
  <dcterms:modified xsi:type="dcterms:W3CDTF">2016-01-29T07:47:37Z</dcterms:modified>
</cp:coreProperties>
</file>