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E7F4-BC75-4744-A1C2-6E543C51DA93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B5170DC-BA32-4557-B5B8-F8A234747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E7F4-BC75-4744-A1C2-6E543C51DA93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70DC-BA32-4557-B5B8-F8A234747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E7F4-BC75-4744-A1C2-6E543C51DA93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70DC-BA32-4557-B5B8-F8A234747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E7F4-BC75-4744-A1C2-6E543C51DA93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B5170DC-BA32-4557-B5B8-F8A234747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E7F4-BC75-4744-A1C2-6E543C51DA93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70DC-BA32-4557-B5B8-F8A234747C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E7F4-BC75-4744-A1C2-6E543C51DA93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70DC-BA32-4557-B5B8-F8A234747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E7F4-BC75-4744-A1C2-6E543C51DA93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B5170DC-BA32-4557-B5B8-F8A234747CC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E7F4-BC75-4744-A1C2-6E543C51DA93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70DC-BA32-4557-B5B8-F8A234747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E7F4-BC75-4744-A1C2-6E543C51DA93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70DC-BA32-4557-B5B8-F8A234747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E7F4-BC75-4744-A1C2-6E543C51DA93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70DC-BA32-4557-B5B8-F8A234747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E7F4-BC75-4744-A1C2-6E543C51DA93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170DC-BA32-4557-B5B8-F8A234747CC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3EE7F4-BC75-4744-A1C2-6E543C51DA93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5170DC-BA32-4557-B5B8-F8A234747CC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8136904" cy="5040560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chemeClr val="tx2"/>
                </a:solidFill>
              </a:rPr>
              <a:t>ИНТЕГРИРОВАННЫЙ УРОК </a:t>
            </a:r>
            <a:br>
              <a:rPr lang="ru-RU" sz="3100" b="1" dirty="0" smtClean="0">
                <a:solidFill>
                  <a:schemeClr val="tx2"/>
                </a:solidFill>
              </a:rPr>
            </a:br>
            <a:r>
              <a:rPr lang="ru-RU" sz="3100" dirty="0" smtClean="0">
                <a:solidFill>
                  <a:srgbClr val="7030A0"/>
                </a:solidFill>
              </a:rPr>
              <a:t>ТЕХНОЛОГИЯ,  МАТЕМАТИКА, ОКРУЖАЮЩИЙ МИР </a:t>
            </a:r>
            <a:br>
              <a:rPr lang="ru-RU" sz="3100" dirty="0" smtClean="0">
                <a:solidFill>
                  <a:srgbClr val="7030A0"/>
                </a:solidFill>
              </a:rPr>
            </a:br>
            <a:r>
              <a:rPr lang="ru-RU" sz="3100" dirty="0" smtClean="0">
                <a:solidFill>
                  <a:srgbClr val="7030A0"/>
                </a:solidFill>
              </a:rPr>
              <a:t>по теме:</a:t>
            </a:r>
            <a:br>
              <a:rPr lang="ru-RU" sz="31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«Аппликация из геометрических фигур»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>
                <a:solidFill>
                  <a:srgbClr val="7030A0"/>
                </a:solidFill>
              </a:rPr>
              <a:t/>
            </a:r>
            <a:br>
              <a:rPr lang="ru-RU" sz="4000" dirty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FF99FF"/>
                </a:solidFill>
              </a:rPr>
              <a:t> </a:t>
            </a:r>
            <a:r>
              <a:rPr lang="ru-RU" dirty="0" smtClean="0">
                <a:solidFill>
                  <a:srgbClr val="FF99FF"/>
                </a:solidFill>
              </a:rPr>
              <a:t/>
            </a:r>
            <a:br>
              <a:rPr lang="ru-RU" dirty="0" smtClean="0">
                <a:solidFill>
                  <a:srgbClr val="FF99FF"/>
                </a:solidFill>
              </a:rPr>
            </a:br>
            <a:r>
              <a:rPr lang="ru-RU" sz="1800" dirty="0" smtClean="0">
                <a:solidFill>
                  <a:srgbClr val="FF99FF"/>
                </a:solidFill>
              </a:rPr>
              <a:t> </a:t>
            </a:r>
            <a:endParaRPr lang="ru-RU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233916" y="4442618"/>
            <a:ext cx="373380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Учитель начальных классов </a:t>
            </a:r>
          </a:p>
          <a:p>
            <a:pPr eaLnBrk="1" hangingPunct="1">
              <a:spcBef>
                <a:spcPct val="50000"/>
              </a:spcBef>
            </a:pPr>
            <a:r>
              <a:rPr lang="ru-RU" dirty="0"/>
              <a:t>Гордеевой М.Н.</a:t>
            </a:r>
          </a:p>
          <a:p>
            <a:pPr eaLnBrk="1" hangingPunct="1">
              <a:spcBef>
                <a:spcPct val="50000"/>
              </a:spcBef>
            </a:pPr>
            <a:r>
              <a:rPr lang="ru-RU" dirty="0"/>
              <a:t>МАОУ  «Медико-биологический лицей» г. Саратова</a:t>
            </a:r>
          </a:p>
        </p:txBody>
      </p:sp>
    </p:spTree>
    <p:extLst>
      <p:ext uri="{BB962C8B-B14F-4D97-AF65-F5344CB8AC3E}">
        <p14:creationId xmlns:p14="http://schemas.microsoft.com/office/powerpoint/2010/main" val="25632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1207469" y="1028262"/>
            <a:ext cx="628227" cy="54006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 rot="2540211">
            <a:off x="287525" y="3041566"/>
            <a:ext cx="1873151" cy="900236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 rot="9416302">
            <a:off x="2721403" y="4310134"/>
            <a:ext cx="3269141" cy="2983192"/>
          </a:xfrm>
          <a:prstGeom prst="rtTriangle">
            <a:avLst/>
          </a:prstGeo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897252" y="604664"/>
            <a:ext cx="2952328" cy="361642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8117749" y="4673689"/>
            <a:ext cx="385626" cy="1080120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970194" y="1028262"/>
            <a:ext cx="2393894" cy="2184713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62356" y="5310533"/>
            <a:ext cx="1445347" cy="710755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5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3429000" cy="685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 Н Е Г    </a:t>
            </a: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5105400" y="228600"/>
            <a:ext cx="3429000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  Л Ё Д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929058" y="1371600"/>
            <a:ext cx="1252542" cy="646331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FF0000"/>
                </a:solidFill>
              </a:rPr>
              <a:t>цвет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657600" y="2667000"/>
            <a:ext cx="2286000" cy="46166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прозрачность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810000" y="3962400"/>
            <a:ext cx="2133600" cy="954107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</a:rPr>
              <a:t>По  ощущению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733800" y="5410200"/>
            <a:ext cx="2362200" cy="830997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Состояние в тепле</a:t>
            </a:r>
          </a:p>
        </p:txBody>
      </p:sp>
      <p:pic>
        <p:nvPicPr>
          <p:cNvPr id="16397" name="Picture 13" descr="сканирование0001"/>
          <p:cNvPicPr>
            <a:picLocks noChangeAspect="1" noChangeArrowheads="1"/>
          </p:cNvPicPr>
          <p:nvPr/>
        </p:nvPicPr>
        <p:blipFill>
          <a:blip r:embed="rId2"/>
          <a:srcRect l="10001" t="26427" r="47501" b="54355"/>
          <a:stretch>
            <a:fillRect/>
          </a:stretch>
        </p:blipFill>
        <p:spPr bwMode="auto">
          <a:xfrm>
            <a:off x="609600" y="1066800"/>
            <a:ext cx="2514600" cy="990600"/>
          </a:xfrm>
          <a:prstGeom prst="rect">
            <a:avLst/>
          </a:prstGeom>
          <a:noFill/>
        </p:spPr>
      </p:pic>
      <p:pic>
        <p:nvPicPr>
          <p:cNvPr id="16398" name="Picture 14" descr="сканирование0001"/>
          <p:cNvPicPr>
            <a:picLocks noChangeAspect="1" noChangeArrowheads="1"/>
          </p:cNvPicPr>
          <p:nvPr/>
        </p:nvPicPr>
        <p:blipFill>
          <a:blip r:embed="rId2"/>
          <a:srcRect l="11226" t="48936" r="48363" b="32497"/>
          <a:stretch>
            <a:fillRect/>
          </a:stretch>
        </p:blipFill>
        <p:spPr bwMode="auto">
          <a:xfrm>
            <a:off x="609600" y="2362200"/>
            <a:ext cx="2514600" cy="1143000"/>
          </a:xfrm>
          <a:prstGeom prst="rect">
            <a:avLst/>
          </a:prstGeom>
          <a:noFill/>
        </p:spPr>
      </p:pic>
      <p:pic>
        <p:nvPicPr>
          <p:cNvPr id="16399" name="Picture 15" descr="сканирование0001"/>
          <p:cNvPicPr>
            <a:picLocks noChangeAspect="1" noChangeArrowheads="1"/>
          </p:cNvPicPr>
          <p:nvPr/>
        </p:nvPicPr>
        <p:blipFill>
          <a:blip r:embed="rId2"/>
          <a:srcRect l="48178" t="26427" r="23930" b="54355"/>
          <a:stretch>
            <a:fillRect/>
          </a:stretch>
        </p:blipFill>
        <p:spPr bwMode="auto">
          <a:xfrm>
            <a:off x="6248400" y="1066800"/>
            <a:ext cx="2438400" cy="914400"/>
          </a:xfrm>
          <a:prstGeom prst="rect">
            <a:avLst/>
          </a:prstGeom>
          <a:noFill/>
        </p:spPr>
      </p:pic>
      <p:pic>
        <p:nvPicPr>
          <p:cNvPr id="16400" name="Picture 16" descr="сканирование0001"/>
          <p:cNvPicPr>
            <a:picLocks noChangeAspect="1" noChangeArrowheads="1"/>
          </p:cNvPicPr>
          <p:nvPr/>
        </p:nvPicPr>
        <p:blipFill>
          <a:blip r:embed="rId2"/>
          <a:srcRect l="10379" t="71289" r="60216" b="9836"/>
          <a:stretch>
            <a:fillRect/>
          </a:stretch>
        </p:blipFill>
        <p:spPr bwMode="auto">
          <a:xfrm>
            <a:off x="685800" y="3810000"/>
            <a:ext cx="2501900" cy="990600"/>
          </a:xfrm>
          <a:prstGeom prst="rect">
            <a:avLst/>
          </a:prstGeom>
          <a:noFill/>
        </p:spPr>
      </p:pic>
      <p:pic>
        <p:nvPicPr>
          <p:cNvPr id="16401" name="Picture 17" descr="сканирование0001"/>
          <p:cNvPicPr>
            <a:picLocks noChangeAspect="1" noChangeArrowheads="1"/>
          </p:cNvPicPr>
          <p:nvPr/>
        </p:nvPicPr>
        <p:blipFill>
          <a:blip r:embed="rId2"/>
          <a:srcRect l="50769" t="48936" r="12079" b="31915"/>
          <a:stretch>
            <a:fillRect/>
          </a:stretch>
        </p:blipFill>
        <p:spPr bwMode="auto">
          <a:xfrm>
            <a:off x="6324600" y="2286000"/>
            <a:ext cx="2438400" cy="1143000"/>
          </a:xfrm>
          <a:prstGeom prst="rect">
            <a:avLst/>
          </a:prstGeom>
          <a:noFill/>
        </p:spPr>
      </p:pic>
      <p:pic>
        <p:nvPicPr>
          <p:cNvPr id="16403" name="Picture 19" descr="сканирование0001"/>
          <p:cNvPicPr>
            <a:picLocks noChangeAspect="1" noChangeArrowheads="1"/>
          </p:cNvPicPr>
          <p:nvPr/>
        </p:nvPicPr>
        <p:blipFill>
          <a:blip r:embed="rId2"/>
          <a:srcRect l="44974" t="71524" r="25621" b="9836"/>
          <a:stretch>
            <a:fillRect/>
          </a:stretch>
        </p:blipFill>
        <p:spPr bwMode="auto">
          <a:xfrm>
            <a:off x="6400800" y="3733800"/>
            <a:ext cx="2362200" cy="1066800"/>
          </a:xfrm>
          <a:prstGeom prst="rect">
            <a:avLst/>
          </a:prstGeom>
          <a:noFill/>
        </p:spPr>
      </p:pic>
      <p:pic>
        <p:nvPicPr>
          <p:cNvPr id="16404" name="Picture 20" descr="сканирование0001"/>
          <p:cNvPicPr>
            <a:picLocks noChangeAspect="1" noChangeArrowheads="1"/>
          </p:cNvPicPr>
          <p:nvPr/>
        </p:nvPicPr>
        <p:blipFill>
          <a:blip r:embed="rId2"/>
          <a:srcRect l="12549" t="1201" r="53120" b="79575"/>
          <a:stretch>
            <a:fillRect/>
          </a:stretch>
        </p:blipFill>
        <p:spPr bwMode="auto">
          <a:xfrm>
            <a:off x="762000" y="5181600"/>
            <a:ext cx="2438400" cy="990600"/>
          </a:xfrm>
          <a:prstGeom prst="rect">
            <a:avLst/>
          </a:prstGeom>
          <a:noFill/>
        </p:spPr>
      </p:pic>
      <p:pic>
        <p:nvPicPr>
          <p:cNvPr id="16405" name="Picture 21" descr="сканирование0001"/>
          <p:cNvPicPr>
            <a:picLocks noChangeAspect="1" noChangeArrowheads="1"/>
          </p:cNvPicPr>
          <p:nvPr/>
        </p:nvPicPr>
        <p:blipFill>
          <a:blip r:embed="rId2"/>
          <a:srcRect l="53120" t="1201" r="12549" b="79575"/>
          <a:stretch>
            <a:fillRect/>
          </a:stretch>
        </p:blipFill>
        <p:spPr bwMode="auto">
          <a:xfrm>
            <a:off x="6400800" y="5181600"/>
            <a:ext cx="2362200" cy="990600"/>
          </a:xfrm>
          <a:prstGeom prst="rect">
            <a:avLst/>
          </a:prstGeom>
          <a:noFill/>
        </p:spPr>
      </p:pic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2063750" y="1735138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</a:rPr>
              <a:t>БЕЛЫЙ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6184900" y="164465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</a:rPr>
              <a:t>БЕСЦВЕТНЫЙ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784225" y="31877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</a:rPr>
              <a:t>НЕПРОЗРАЧНЫЙ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6245225" y="3095625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</a:rPr>
              <a:t>ПРОЗРАЧНЫЙ</a:t>
            </a: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1828800" y="447675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</a:rPr>
              <a:t>РЫХЛЫЙ</a:t>
            </a: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6334125" y="446405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</a:rPr>
              <a:t>ХРУПКИЙ</a:t>
            </a:r>
          </a:p>
        </p:txBody>
      </p:sp>
    </p:spTree>
    <p:extLst>
      <p:ext uri="{BB962C8B-B14F-4D97-AF65-F5344CB8AC3E}">
        <p14:creationId xmlns:p14="http://schemas.microsoft.com/office/powerpoint/2010/main" val="207282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 animBg="1"/>
      <p:bldP spid="16392" grpId="0" animBg="1"/>
      <p:bldP spid="16393" grpId="0" animBg="1"/>
      <p:bldP spid="16406" grpId="0"/>
      <p:bldP spid="16407" grpId="0"/>
      <p:bldP spid="16408" grpId="0"/>
      <p:bldP spid="16409" grpId="0"/>
      <p:bldP spid="16410" grpId="0"/>
      <p:bldP spid="164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54239"/>
              </p:ext>
            </p:extLst>
          </p:nvPr>
        </p:nvGraphicFramePr>
        <p:xfrm>
          <a:off x="899592" y="260648"/>
          <a:ext cx="7128792" cy="60590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98056"/>
                <a:gridCol w="2330736"/>
              </a:tblGrid>
              <a:tr h="17613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Фигуры не выходят за пределы листа.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Работа выполнена  аккуратно. 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 своей работе мы использовали не только основные фигуры. Мы очень довольны своей работой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3448" marR="63448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48" marR="63448" marT="0" marB="0">
                    <a:noFill/>
                  </a:tcPr>
                </a:tc>
              </a:tr>
              <a:tr h="18620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Работа выполнена  аккуратно. 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Мы использовали не только основные фигуры.  Работа нам нравится, но есть ошибки. В следующий раз мы будем стараться.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48" marR="63448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48" marR="63448" marT="0" marB="0">
                    <a:noFill/>
                  </a:tcPr>
                </a:tc>
              </a:tr>
              <a:tr h="17613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Мы не соблюдали правила. В следующий раз мы будем стараться и у нас всё получится.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48" marR="63448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3</a:t>
                      </a:r>
                      <a:endParaRPr lang="ru-RU" sz="10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48" marR="63448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1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352928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/>
          </a:p>
          <a:p>
            <a:endParaRPr lang="ru-RU" sz="1000" dirty="0" smtClean="0"/>
          </a:p>
          <a:p>
            <a:r>
              <a:rPr lang="ru-RU" sz="4800" dirty="0" smtClean="0"/>
              <a:t>1</a:t>
            </a:r>
            <a:r>
              <a:rPr lang="ru-RU" sz="4800" dirty="0"/>
              <a:t>) С миру по нитке –голому рубаха.</a:t>
            </a:r>
          </a:p>
          <a:p>
            <a:r>
              <a:rPr lang="en-US" sz="4800" dirty="0" smtClean="0"/>
              <a:t> </a:t>
            </a:r>
            <a:endParaRPr lang="ru-RU" sz="4800" dirty="0"/>
          </a:p>
          <a:p>
            <a:r>
              <a:rPr lang="ru-RU" sz="4800" dirty="0"/>
              <a:t>2) Берись дружно, не будет грузно.</a:t>
            </a:r>
          </a:p>
          <a:p>
            <a:r>
              <a:rPr lang="en-US" sz="4800" dirty="0" smtClean="0"/>
              <a:t> </a:t>
            </a:r>
            <a:endParaRPr lang="ru-RU" sz="4800" dirty="0"/>
          </a:p>
          <a:p>
            <a:r>
              <a:rPr lang="ru-RU" sz="4800" dirty="0"/>
              <a:t>3) Добро сеять — добро и пожинать. </a:t>
            </a:r>
          </a:p>
          <a:p>
            <a:r>
              <a:rPr lang="en-US" sz="4800" dirty="0" smtClean="0"/>
              <a:t>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9089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3"/>
            <a:ext cx="691276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/>
              <a:t>Раздражение</a:t>
            </a:r>
          </a:p>
          <a:p>
            <a:pPr lvl="0" algn="ctr"/>
            <a:r>
              <a:rPr lang="ru-RU" sz="3200" dirty="0"/>
              <a:t>Злость</a:t>
            </a:r>
          </a:p>
          <a:p>
            <a:pPr lvl="0" algn="ctr"/>
            <a:r>
              <a:rPr lang="ru-RU" sz="3200" dirty="0"/>
              <a:t>Радость</a:t>
            </a:r>
          </a:p>
          <a:p>
            <a:pPr lvl="0" algn="ctr"/>
            <a:r>
              <a:rPr lang="ru-RU" sz="3200" dirty="0" smtClean="0"/>
              <a:t>Равнодушие</a:t>
            </a:r>
            <a:endParaRPr lang="ru-RU" sz="3200" dirty="0"/>
          </a:p>
          <a:p>
            <a:pPr lvl="0" algn="ctr"/>
            <a:r>
              <a:rPr lang="ru-RU" sz="3200" dirty="0"/>
              <a:t>Удовлетворение</a:t>
            </a:r>
          </a:p>
          <a:p>
            <a:pPr lvl="0" algn="ctr"/>
            <a:r>
              <a:rPr lang="ru-RU" sz="3200" dirty="0"/>
              <a:t>Вдохновение</a:t>
            </a:r>
          </a:p>
          <a:p>
            <a:pPr lvl="0" algn="ctr"/>
            <a:r>
              <a:rPr lang="ru-RU" sz="3200" dirty="0" smtClean="0"/>
              <a:t>Скука</a:t>
            </a:r>
            <a:endParaRPr lang="ru-RU" sz="3200" dirty="0"/>
          </a:p>
          <a:p>
            <a:pPr lvl="0" algn="ctr"/>
            <a:r>
              <a:rPr lang="ru-RU" sz="3200" dirty="0" smtClean="0"/>
              <a:t>Тревога</a:t>
            </a:r>
            <a:endParaRPr lang="ru-RU" sz="3200" dirty="0"/>
          </a:p>
          <a:p>
            <a:pPr lvl="0" algn="ctr"/>
            <a:r>
              <a:rPr lang="ru-RU" sz="3200" dirty="0" smtClean="0"/>
              <a:t>Покой</a:t>
            </a:r>
            <a:endParaRPr lang="ru-RU" sz="3200" dirty="0"/>
          </a:p>
          <a:p>
            <a:pPr lvl="0" algn="ctr"/>
            <a:r>
              <a:rPr lang="ru-RU" sz="3200" dirty="0"/>
              <a:t>Уверенность</a:t>
            </a:r>
          </a:p>
          <a:p>
            <a:pPr lvl="0" algn="ctr"/>
            <a:r>
              <a:rPr lang="ru-RU" sz="3200" dirty="0" smtClean="0"/>
              <a:t>Неуверенность</a:t>
            </a:r>
            <a:endParaRPr lang="ru-RU" sz="3200" dirty="0"/>
          </a:p>
          <a:p>
            <a:pPr lvl="0" algn="ctr"/>
            <a:r>
              <a:rPr lang="ru-RU" sz="3200" dirty="0" smtClean="0"/>
              <a:t>Наслаждение</a:t>
            </a:r>
            <a:endParaRPr lang="ru-RU" sz="3200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0141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163258"/>
            <a:ext cx="2266950" cy="23955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836712"/>
            <a:ext cx="64624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/>
              <a:t>Домашнее задание</a:t>
            </a:r>
          </a:p>
          <a:p>
            <a:r>
              <a:rPr lang="ru-RU" sz="3600" dirty="0" smtClean="0"/>
              <a:t>1)Найти </a:t>
            </a:r>
            <a:r>
              <a:rPr lang="ru-RU" sz="3600" dirty="0"/>
              <a:t>из разных источников материал о том, как же на самом деле зимуют лиса и </a:t>
            </a:r>
            <a:r>
              <a:rPr lang="ru-RU" sz="3600" dirty="0" smtClean="0"/>
              <a:t>заяц.</a:t>
            </a:r>
            <a:endParaRPr lang="ru-RU" sz="3600" dirty="0"/>
          </a:p>
          <a:p>
            <a:r>
              <a:rPr lang="ru-RU" sz="3600" dirty="0"/>
              <a:t>2) </a:t>
            </a:r>
            <a:r>
              <a:rPr lang="ru-RU" sz="3600" dirty="0" smtClean="0"/>
              <a:t>Подумайте</a:t>
            </a:r>
            <a:r>
              <a:rPr lang="ru-RU" sz="3600" dirty="0"/>
              <a:t>, а из чего ещё можно построить необычный </a:t>
            </a:r>
            <a:r>
              <a:rPr lang="ru-RU" sz="3600" dirty="0" smtClean="0"/>
              <a:t>домик. </a:t>
            </a:r>
            <a:r>
              <a:rPr lang="ru-RU" sz="3600" dirty="0"/>
              <a:t>И</a:t>
            </a:r>
            <a:r>
              <a:rPr lang="ru-RU" sz="3600" dirty="0" smtClean="0"/>
              <a:t>зготовьте </a:t>
            </a:r>
            <a:r>
              <a:rPr lang="ru-RU" sz="3600" dirty="0"/>
              <a:t>такой домик дома.</a:t>
            </a:r>
          </a:p>
        </p:txBody>
      </p:sp>
    </p:spTree>
    <p:extLst>
      <p:ext uri="{BB962C8B-B14F-4D97-AF65-F5344CB8AC3E}">
        <p14:creationId xmlns:p14="http://schemas.microsoft.com/office/powerpoint/2010/main" val="1134224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484438" y="1412875"/>
            <a:ext cx="66595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0" dirty="0">
                <a:solidFill>
                  <a:srgbClr val="990099"/>
                </a:solidFill>
                <a:latin typeface="Algerian" pitchFamily="82" charset="0"/>
              </a:rPr>
              <a:t>МОЛОДЦЫ !</a:t>
            </a:r>
          </a:p>
        </p:txBody>
      </p:sp>
      <p:pic>
        <p:nvPicPr>
          <p:cNvPr id="26628" name="Picture 4" descr="колокольчи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143986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101949"/>
            <a:ext cx="3094828" cy="25989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47616"/>
            <a:ext cx="3096344" cy="257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20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66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Сконструировать домик для лисы, используя геометрические фигуры.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96952"/>
            <a:ext cx="3384376" cy="35874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87321"/>
            <a:ext cx="38100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1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40926" cy="6468285"/>
          </a:xfrm>
        </p:spPr>
      </p:pic>
    </p:spTree>
    <p:extLst>
      <p:ext uri="{BB962C8B-B14F-4D97-AF65-F5344CB8AC3E}">
        <p14:creationId xmlns:p14="http://schemas.microsoft.com/office/powerpoint/2010/main" val="91039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332656"/>
            <a:ext cx="2748015" cy="2748015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07504" y="2708920"/>
            <a:ext cx="5976663" cy="3898975"/>
          </a:xfrm>
        </p:spPr>
        <p:txBody>
          <a:bodyPr>
            <a:normAutofit/>
          </a:bodyPr>
          <a:lstStyle/>
          <a:p>
            <a:r>
              <a:rPr lang="ru-RU" sz="2800" dirty="0"/>
              <a:t>Сестрица Аленушка и братец Иванушка убегали от гусей-лебедей. На пути им встретилась яблонька, на которой росло 56 яблок. Алёнушка съела 4 яблока, а Иванушка 2. Сколько яблочек осталось на яблоньке?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34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79512" y="663091"/>
            <a:ext cx="6624736" cy="4691063"/>
          </a:xfrm>
        </p:spPr>
        <p:txBody>
          <a:bodyPr/>
          <a:lstStyle/>
          <a:p>
            <a:r>
              <a:rPr lang="ru-RU" sz="2800" dirty="0"/>
              <a:t>Сова подарила 15 бочонков с мёдом поровну Винни-Пуху, Пятачку и ослику </a:t>
            </a:r>
            <a:r>
              <a:rPr lang="ru-RU" sz="2800" dirty="0" err="1"/>
              <a:t>Иа</a:t>
            </a:r>
            <a:r>
              <a:rPr lang="ru-RU" sz="2800" dirty="0"/>
              <a:t>.  </a:t>
            </a:r>
            <a:r>
              <a:rPr lang="ru-RU" sz="2800"/>
              <a:t>Сколько бочонков с мёдом у каждого сказочного героя?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50958"/>
            <a:ext cx="4472045" cy="335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519264" y="3356992"/>
            <a:ext cx="6624736" cy="3394919"/>
          </a:xfrm>
        </p:spPr>
        <p:txBody>
          <a:bodyPr/>
          <a:lstStyle/>
          <a:p>
            <a:r>
              <a:rPr lang="ru-RU" sz="2800" dirty="0"/>
              <a:t>Мышонок Пик, чтобы спрятаться от врагов, построил себе жилище из трёх ходов. Какова общая длина всех ходов, если первый ход был протяженностью </a:t>
            </a:r>
            <a:endParaRPr lang="ru-RU" sz="2800" dirty="0" smtClean="0"/>
          </a:p>
          <a:p>
            <a:r>
              <a:rPr lang="ru-RU" sz="2800" dirty="0" smtClean="0"/>
              <a:t>23 </a:t>
            </a:r>
            <a:r>
              <a:rPr lang="ru-RU" sz="2800" dirty="0" err="1"/>
              <a:t>д</a:t>
            </a:r>
            <a:r>
              <a:rPr lang="ru-RU" sz="2800" dirty="0" err="1" smtClean="0"/>
              <a:t>м</a:t>
            </a:r>
            <a:r>
              <a:rPr lang="ru-RU" sz="2800" dirty="0"/>
              <a:t>,  второй 7 </a:t>
            </a:r>
            <a:r>
              <a:rPr lang="ru-RU" sz="2800" dirty="0" err="1" smtClean="0"/>
              <a:t>дм</a:t>
            </a:r>
            <a:r>
              <a:rPr lang="ru-RU" sz="2800" dirty="0"/>
              <a:t>,  а третий 4 </a:t>
            </a:r>
            <a:r>
              <a:rPr lang="ru-RU" sz="2800" dirty="0" err="1" smtClean="0"/>
              <a:t>дм</a:t>
            </a:r>
            <a:r>
              <a:rPr lang="ru-RU" sz="2800" dirty="0"/>
              <a:t>?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384376" cy="25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6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23528" y="260648"/>
            <a:ext cx="8568952" cy="4691063"/>
          </a:xfrm>
        </p:spPr>
        <p:txBody>
          <a:bodyPr/>
          <a:lstStyle/>
          <a:p>
            <a:pPr algn="just"/>
            <a:r>
              <a:rPr lang="ru-RU" sz="2800" dirty="0"/>
              <a:t>«Вылетает чудо-юдо 12-головое. Все 12 голов свистят, все 12 огнем-пламенем пышут… Размахнулся тут Иван своим острым мечом и срубил чуду-</a:t>
            </a:r>
            <a:r>
              <a:rPr lang="ru-RU" sz="2800" dirty="0" err="1"/>
              <a:t>юду</a:t>
            </a:r>
            <a:r>
              <a:rPr lang="ru-RU" sz="2800" dirty="0"/>
              <a:t> половину голов». Сколько голов осталось у чуда-</a:t>
            </a:r>
            <a:r>
              <a:rPr lang="ru-RU" sz="2800" dirty="0" err="1"/>
              <a:t>юда</a:t>
            </a:r>
            <a:r>
              <a:rPr lang="ru-RU" sz="2800" dirty="0"/>
              <a:t>?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85" y="2924944"/>
            <a:ext cx="4409431" cy="374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8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0" y="260648"/>
            <a:ext cx="4248472" cy="4691063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Поросёнок </a:t>
            </a:r>
            <a:r>
              <a:rPr lang="ru-RU" sz="2800" dirty="0" err="1"/>
              <a:t>Ниф-ниф</a:t>
            </a:r>
            <a:r>
              <a:rPr lang="ru-RU" sz="2800" dirty="0"/>
              <a:t> решил построить себе кирпичный дом. Он положил    4 ряда по 5 кирпичей. Сколько кирпичей потребовалось </a:t>
            </a:r>
            <a:r>
              <a:rPr lang="ru-RU" sz="2800" dirty="0" err="1"/>
              <a:t>Ниф</a:t>
            </a:r>
            <a:r>
              <a:rPr lang="ru-RU" sz="2800" dirty="0"/>
              <a:t>- </a:t>
            </a:r>
            <a:r>
              <a:rPr lang="ru-RU" sz="2800" dirty="0" err="1"/>
              <a:t>нифу</a:t>
            </a:r>
            <a:r>
              <a:rPr lang="ru-RU" sz="2800" dirty="0"/>
              <a:t>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564904"/>
            <a:ext cx="4168785" cy="37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3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1042988" y="5084763"/>
            <a:ext cx="6985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        Жили-были </a:t>
            </a:r>
            <a:r>
              <a:rPr lang="ru-RU" sz="3200" dirty="0">
                <a:latin typeface="Comic Sans MS" pitchFamily="66" charset="0"/>
              </a:rPr>
              <a:t>лиса да </a:t>
            </a:r>
            <a:r>
              <a:rPr lang="ru-RU" sz="3200" dirty="0" smtClean="0">
                <a:latin typeface="Comic Sans MS" pitchFamily="66" charset="0"/>
              </a:rPr>
              <a:t>заяц…  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3075" name="Picture 6" descr="http://im8-tub-ru.yandex.net/i?id=190042689-46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r="16667"/>
          <a:stretch>
            <a:fillRect/>
          </a:stretch>
        </p:blipFill>
        <p:spPr bwMode="auto">
          <a:xfrm>
            <a:off x="2447925" y="620713"/>
            <a:ext cx="3779838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60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</TotalTime>
  <Words>273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    ИНТЕГРИРОВАННЫЙ УРОК  ТЕХНОЛОГИЯ,  МАТЕМАТИКА, ОКРУЖАЮЩИЙ МИР  по теме: «Аппликация из геометрических фигур»     </vt:lpstr>
      <vt:lpstr>Цель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ИНТЕГРИРОВАННЫЙ УРОК  ТЕХНОЛОГИЯ,  МАТЕМАТИКА, ОКРУЖАЮЩИЙ МИР  по теме: «Аппликация из геометрических фигур»     </dc:title>
  <dc:creator>Marina</dc:creator>
  <cp:lastModifiedBy>Marina</cp:lastModifiedBy>
  <cp:revision>1</cp:revision>
  <dcterms:created xsi:type="dcterms:W3CDTF">2015-02-21T10:25:03Z</dcterms:created>
  <dcterms:modified xsi:type="dcterms:W3CDTF">2015-02-21T10:28:25Z</dcterms:modified>
</cp:coreProperties>
</file>