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73" r:id="rId5"/>
    <p:sldId id="274" r:id="rId6"/>
    <p:sldId id="275" r:id="rId7"/>
    <p:sldId id="304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8" r:id="rId29"/>
    <p:sldId id="297" r:id="rId30"/>
    <p:sldId id="299" r:id="rId31"/>
    <p:sldId id="300" r:id="rId32"/>
    <p:sldId id="301" r:id="rId33"/>
    <p:sldId id="302" r:id="rId34"/>
    <p:sldId id="303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257D"/>
    <a:srgbClr val="873A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A112157-C914-4D49-9ECF-267414F081A4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7F17A49-3F0A-40C8-928C-5E125EFCB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2157-C914-4D49-9ECF-267414F081A4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7A49-3F0A-40C8-928C-5E125EFCB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2157-C914-4D49-9ECF-267414F081A4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7A49-3F0A-40C8-928C-5E125EFCB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2157-C914-4D49-9ECF-267414F081A4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7A49-3F0A-40C8-928C-5E125EFCB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2157-C914-4D49-9ECF-267414F081A4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7A49-3F0A-40C8-928C-5E125EFCB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2157-C914-4D49-9ECF-267414F081A4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7A49-3F0A-40C8-928C-5E125EFCB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112157-C914-4D49-9ECF-267414F081A4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F17A49-3F0A-40C8-928C-5E125EFCB7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A112157-C914-4D49-9ECF-267414F081A4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7F17A49-3F0A-40C8-928C-5E125EFCB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2157-C914-4D49-9ECF-267414F081A4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7A49-3F0A-40C8-928C-5E125EFCB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2157-C914-4D49-9ECF-267414F081A4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7A49-3F0A-40C8-928C-5E125EFCB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2157-C914-4D49-9ECF-267414F081A4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7A49-3F0A-40C8-928C-5E125EFCB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A112157-C914-4D49-9ECF-267414F081A4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7F17A49-3F0A-40C8-928C-5E125EFCB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lesya\Desktop\Top_top_&#1086;&#1073;&#1088;&#1077;&#1079;&#1082;&#1072;.net.mp3" TargetMode="Externa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lesya\Desktop\Detskie-pesni-Pust_-begut-neuklyuzhe(muzofon.com).mp3" TargetMode="External"/><Relationship Id="rId4" Type="http://schemas.openxmlformats.org/officeDocument/2006/relationships/image" Target="../media/image11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762885_6350066927312525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3998" cy="6857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25818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764704"/>
            <a:ext cx="7139136" cy="352839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>Какая рыба в праздничные дни надевает «шубу»?</a:t>
            </a:r>
            <a:endParaRPr lang="ru-RU" sz="72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25818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764704"/>
            <a:ext cx="7139136" cy="3960440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>Что общего в разных растениях?</a:t>
            </a:r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</a:br>
            <a:endParaRPr lang="ru-RU" sz="72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25818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556792"/>
            <a:ext cx="7139136" cy="39604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8900" dirty="0" smtClean="0">
                <a:solidFill>
                  <a:schemeClr val="tx1"/>
                </a:solidFill>
                <a:latin typeface="Monotype Corsiva" pitchFamily="66" charset="0"/>
              </a:rPr>
              <a:t>Сколько цветов у радуги?</a:t>
            </a: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</a:br>
            <a:endParaRPr lang="ru-RU" sz="72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25818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196752"/>
            <a:ext cx="7139136" cy="39604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8000" dirty="0" smtClean="0">
                <a:solidFill>
                  <a:schemeClr val="tx1"/>
                </a:solidFill>
                <a:latin typeface="Monotype Corsiva" pitchFamily="66" charset="0"/>
              </a:rPr>
              <a:t>Назови фамилию нашего президента.</a:t>
            </a:r>
            <a:br>
              <a:rPr lang="ru-RU" sz="80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</a:br>
            <a:endParaRPr lang="ru-RU" sz="72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25818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412776"/>
            <a:ext cx="7139136" cy="39604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8900" dirty="0" smtClean="0">
                <a:solidFill>
                  <a:schemeClr val="tx1"/>
                </a:solidFill>
                <a:latin typeface="Monotype Corsiva" pitchFamily="66" charset="0"/>
              </a:rPr>
              <a:t>Сколько учеников в нашем классе?</a:t>
            </a:r>
            <a:br>
              <a:rPr lang="ru-RU" sz="89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</a:br>
            <a:endParaRPr lang="ru-RU" sz="72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25818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196752"/>
            <a:ext cx="7139136" cy="39604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>Как писать слова, где встречаются сочетания </a:t>
            </a:r>
            <a:r>
              <a:rPr lang="ru-RU" sz="7200" dirty="0" err="1" smtClean="0">
                <a:solidFill>
                  <a:schemeClr val="tx1"/>
                </a:solidFill>
                <a:latin typeface="Monotype Corsiva" pitchFamily="66" charset="0"/>
              </a:rPr>
              <a:t>ч..,щ</a:t>
            </a:r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>..?</a:t>
            </a:r>
            <a:r>
              <a:rPr lang="ru-RU" sz="7200" dirty="0" smtClean="0"/>
              <a:t/>
            </a:r>
            <a:br>
              <a:rPr lang="ru-RU" sz="7200" dirty="0" smtClean="0"/>
            </a:br>
            <a:endParaRPr lang="ru-RU" sz="72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25818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196752"/>
            <a:ext cx="7139136" cy="39604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5300" dirty="0" smtClean="0">
                <a:solidFill>
                  <a:schemeClr val="tx1"/>
                </a:solidFill>
                <a:latin typeface="Monotype Corsiva" pitchFamily="66" charset="0"/>
              </a:rPr>
              <a:t>На какую орфограмму все вот эти слова: Мария, Енисей, Франция, </a:t>
            </a:r>
            <a:r>
              <a:rPr lang="ru-RU" sz="5300" dirty="0" err="1" smtClean="0">
                <a:solidFill>
                  <a:schemeClr val="tx1"/>
                </a:solidFill>
                <a:latin typeface="Monotype Corsiva" pitchFamily="66" charset="0"/>
              </a:rPr>
              <a:t>Барсик</a:t>
            </a:r>
            <a:r>
              <a:rPr lang="ru-RU" sz="5300" dirty="0" smtClean="0">
                <a:solidFill>
                  <a:schemeClr val="tx1"/>
                </a:solidFill>
                <a:latin typeface="Monotype Corsiva" pitchFamily="66" charset="0"/>
              </a:rPr>
              <a:t>, Ломоносов?</a:t>
            </a: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</a:br>
            <a:endParaRPr lang="ru-RU" sz="72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25818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980728"/>
            <a:ext cx="7139136" cy="27363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200" dirty="0" smtClean="0"/>
              <a:t> </a:t>
            </a:r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>Что такое Байкал? </a:t>
            </a:r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</a:br>
            <a:endParaRPr lang="ru-RU" sz="72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25818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412776"/>
            <a:ext cx="7139136" cy="39604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8000" dirty="0" smtClean="0">
                <a:solidFill>
                  <a:schemeClr val="tx1"/>
                </a:solidFill>
                <a:latin typeface="Monotype Corsiva" pitchFamily="66" charset="0"/>
              </a:rPr>
              <a:t>Что относится к живой природе?</a:t>
            </a:r>
            <a:br>
              <a:rPr lang="ru-RU" sz="80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80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8000" dirty="0" smtClean="0">
                <a:solidFill>
                  <a:schemeClr val="tx1"/>
                </a:solidFill>
                <a:latin typeface="Monotype Corsiva" pitchFamily="66" charset="0"/>
              </a:rPr>
            </a:br>
            <a:endParaRPr lang="ru-RU" sz="80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25818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196752"/>
            <a:ext cx="7139136" cy="39604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8000" dirty="0" smtClean="0">
                <a:solidFill>
                  <a:schemeClr val="tx1"/>
                </a:solidFill>
                <a:latin typeface="Monotype Corsiva" pitchFamily="66" charset="0"/>
              </a:rPr>
              <a:t>Что относится к неживой природе?</a:t>
            </a:r>
            <a:br>
              <a:rPr lang="ru-RU" sz="80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</a:br>
            <a:endParaRPr lang="ru-RU" sz="72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63379887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700808"/>
            <a:ext cx="5616624" cy="2808312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latin typeface="Monotype Corsiva" pitchFamily="66" charset="0"/>
              </a:rPr>
              <a:t/>
            </a:r>
            <a:br>
              <a:rPr lang="ru-RU" sz="6600" b="1" dirty="0" smtClean="0">
                <a:latin typeface="Monotype Corsiva" pitchFamily="66" charset="0"/>
              </a:rPr>
            </a:br>
            <a:r>
              <a:rPr lang="ru-RU" sz="6600" b="1" dirty="0">
                <a:latin typeface="Monotype Corsiva" pitchFamily="66" charset="0"/>
              </a:rPr>
              <a:t/>
            </a:r>
            <a:br>
              <a:rPr lang="ru-RU" sz="6600" b="1" dirty="0">
                <a:latin typeface="Monotype Corsiva" pitchFamily="66" charset="0"/>
              </a:rPr>
            </a:br>
            <a:r>
              <a:rPr lang="ru-RU" sz="6600" b="1" dirty="0" smtClean="0">
                <a:solidFill>
                  <a:srgbClr val="FFFF00"/>
                </a:solidFill>
                <a:latin typeface="Monotype Corsiva" pitchFamily="66" charset="0"/>
              </a:rPr>
              <a:t>Песня </a:t>
            </a:r>
            <a:r>
              <a:rPr lang="ru-RU" sz="6600" b="1" dirty="0">
                <a:solidFill>
                  <a:srgbClr val="FFFF00"/>
                </a:solidFill>
                <a:latin typeface="Monotype Corsiva" pitchFamily="66" charset="0"/>
              </a:rPr>
              <a:t>про наши шаги в обучении.</a:t>
            </a:r>
            <a:r>
              <a:rPr lang="ru-RU" sz="6600" dirty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6600" dirty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6600" b="1" dirty="0">
                <a:solidFill>
                  <a:srgbClr val="FFFF00"/>
                </a:solidFill>
              </a:rPr>
              <a:t> </a:t>
            </a:r>
            <a:r>
              <a:rPr lang="ru-RU" sz="6600" dirty="0">
                <a:solidFill>
                  <a:srgbClr val="FFFF00"/>
                </a:solidFill>
              </a:rPr>
              <a:t/>
            </a:r>
            <a:br>
              <a:rPr lang="ru-RU" sz="6600" dirty="0">
                <a:solidFill>
                  <a:srgbClr val="FFFF00"/>
                </a:solidFill>
              </a:rPr>
            </a:br>
            <a:endParaRPr lang="ru-RU" sz="6600" dirty="0">
              <a:solidFill>
                <a:srgbClr val="FFFF00"/>
              </a:solidFill>
            </a:endParaRPr>
          </a:p>
        </p:txBody>
      </p:sp>
      <p:pic>
        <p:nvPicPr>
          <p:cNvPr id="6" name="Top_top_обрезка.ne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372200" y="5157192"/>
            <a:ext cx="432048" cy="432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174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25818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196752"/>
            <a:ext cx="7139136" cy="39604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7300" dirty="0" smtClean="0">
                <a:solidFill>
                  <a:schemeClr val="tx1"/>
                </a:solidFill>
                <a:latin typeface="Monotype Corsiva" pitchFamily="66" charset="0"/>
              </a:rPr>
              <a:t>Если ты купишь шоколадку за 30 </a:t>
            </a:r>
            <a:r>
              <a:rPr lang="ru-RU" sz="7300" dirty="0" err="1" smtClean="0">
                <a:solidFill>
                  <a:schemeClr val="tx1"/>
                </a:solidFill>
                <a:latin typeface="Monotype Corsiva" pitchFamily="66" charset="0"/>
              </a:rPr>
              <a:t>р</a:t>
            </a:r>
            <a:r>
              <a:rPr lang="ru-RU" sz="7300" dirty="0" smtClean="0">
                <a:solidFill>
                  <a:schemeClr val="tx1"/>
                </a:solidFill>
                <a:latin typeface="Monotype Corsiva" pitchFamily="66" charset="0"/>
              </a:rPr>
              <a:t> и сок за 10р. Сколько ты получишь сдачи с 50р?</a:t>
            </a:r>
            <a:endParaRPr lang="ru-RU" sz="73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25818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196752"/>
            <a:ext cx="7139136" cy="39604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6000" dirty="0" smtClean="0">
                <a:solidFill>
                  <a:schemeClr val="tx1"/>
                </a:solidFill>
                <a:latin typeface="Monotype Corsiva" pitchFamily="66" charset="0"/>
              </a:rPr>
              <a:t>Какая птица со времён древних греков считается символом мудрости и познания? </a:t>
            </a:r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</a:br>
            <a:endParaRPr lang="ru-RU" sz="72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25818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764704"/>
            <a:ext cx="7139136" cy="33123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>Продолжи пословицу </a:t>
            </a:r>
            <a:b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>Труд человека кормит, а …</a:t>
            </a:r>
            <a:endParaRPr lang="ru-RU" sz="72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25818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764704"/>
            <a:ext cx="7139136" cy="36724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>Как всегда пишется сочетание </a:t>
            </a:r>
            <a:r>
              <a:rPr lang="ru-RU" sz="7200" dirty="0" err="1" smtClean="0">
                <a:solidFill>
                  <a:schemeClr val="tx1"/>
                </a:solidFill>
                <a:latin typeface="Monotype Corsiva" pitchFamily="66" charset="0"/>
              </a:rPr>
              <a:t>ж..,ш</a:t>
            </a:r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>..? </a:t>
            </a:r>
            <a:r>
              <a:rPr lang="ru-RU" sz="7200" dirty="0" smtClean="0"/>
              <a:t/>
            </a:r>
            <a:br>
              <a:rPr lang="ru-RU" sz="7200" dirty="0" smtClean="0"/>
            </a:br>
            <a:endParaRPr lang="ru-RU" sz="72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25818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268760"/>
            <a:ext cx="7139136" cy="41764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8900" dirty="0" smtClean="0">
                <a:solidFill>
                  <a:schemeClr val="tx1"/>
                </a:solidFill>
                <a:latin typeface="Monotype Corsiva" pitchFamily="66" charset="0"/>
              </a:rPr>
              <a:t>Какое число на 20 больше чем 5?</a:t>
            </a:r>
            <a:br>
              <a:rPr lang="ru-RU" sz="89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</a:br>
            <a:endParaRPr lang="ru-RU" sz="72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25818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196752"/>
            <a:ext cx="7139136" cy="396044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8000" dirty="0" smtClean="0">
                <a:solidFill>
                  <a:schemeClr val="tx1"/>
                </a:solidFill>
                <a:latin typeface="Monotype Corsiva" pitchFamily="66" charset="0"/>
              </a:rPr>
              <a:t>Назови несколько деревьев. </a:t>
            </a:r>
            <a:r>
              <a:rPr lang="ru-RU" sz="80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8000" dirty="0" smtClean="0">
                <a:solidFill>
                  <a:schemeClr val="tx1"/>
                </a:solidFill>
                <a:latin typeface="Monotype Corsiva" pitchFamily="66" charset="0"/>
              </a:rPr>
            </a:br>
            <a:endParaRPr lang="ru-RU" sz="80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25818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628800"/>
            <a:ext cx="7139136" cy="39604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8900" dirty="0" smtClean="0">
                <a:solidFill>
                  <a:schemeClr val="tx1"/>
                </a:solidFill>
                <a:latin typeface="Monotype Corsiva" pitchFamily="66" charset="0"/>
              </a:rPr>
              <a:t>Назови столицу нашей Родины.</a:t>
            </a:r>
            <a:br>
              <a:rPr lang="ru-RU" sz="89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89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8900" dirty="0" smtClean="0">
                <a:solidFill>
                  <a:schemeClr val="tx1"/>
                </a:solidFill>
                <a:latin typeface="Monotype Corsiva" pitchFamily="66" charset="0"/>
              </a:rPr>
            </a:br>
            <a:endParaRPr lang="ru-RU" sz="89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25818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332656"/>
            <a:ext cx="7139136" cy="396044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5300" dirty="0" smtClean="0">
                <a:solidFill>
                  <a:schemeClr val="tx1"/>
                </a:solidFill>
                <a:latin typeface="Monotype Corsiva" pitchFamily="66" charset="0"/>
              </a:rPr>
              <a:t>Что за цифра –</a:t>
            </a:r>
            <a:r>
              <a:rPr lang="ru-RU" sz="5300" dirty="0" smtClean="0">
                <a:solidFill>
                  <a:schemeClr val="tx1"/>
                </a:solidFill>
                <a:latin typeface="Monotype Corsiva" pitchFamily="66" charset="0"/>
              </a:rPr>
              <a:t>акробатка </a:t>
            </a:r>
            <a:r>
              <a:rPr lang="ru-RU" sz="53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53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5300" dirty="0" smtClean="0">
                <a:solidFill>
                  <a:schemeClr val="tx1"/>
                </a:solidFill>
                <a:latin typeface="Monotype Corsiva" pitchFamily="66" charset="0"/>
              </a:rPr>
              <a:t>      Если на голову встанет </a:t>
            </a:r>
            <a:br>
              <a:rPr lang="ru-RU" sz="53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5300" dirty="0" smtClean="0">
                <a:solidFill>
                  <a:schemeClr val="tx1"/>
                </a:solidFill>
                <a:latin typeface="Monotype Corsiva" pitchFamily="66" charset="0"/>
              </a:rPr>
              <a:t>      Ровно на 3 меньше </a:t>
            </a:r>
            <a:r>
              <a:rPr lang="ru-RU" sz="5300" dirty="0" smtClean="0">
                <a:solidFill>
                  <a:schemeClr val="tx1"/>
                </a:solidFill>
                <a:latin typeface="Monotype Corsiva" pitchFamily="66" charset="0"/>
              </a:rPr>
              <a:t>станет.</a:t>
            </a:r>
            <a:endParaRPr lang="ru-RU" sz="53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762885_6350066927312525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3998" cy="6857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97152" y="260648"/>
            <a:ext cx="4546848" cy="62507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>
                <a:solidFill>
                  <a:srgbClr val="57257D"/>
                </a:solidFill>
                <a:latin typeface="Monotype Corsiva" pitchFamily="66" charset="0"/>
              </a:rPr>
              <a:t/>
            </a:r>
            <a:br>
              <a:rPr lang="ru-RU" sz="5400" dirty="0" smtClean="0">
                <a:solidFill>
                  <a:srgbClr val="57257D"/>
                </a:solidFill>
                <a:latin typeface="Monotype Corsiva" pitchFamily="66" charset="0"/>
              </a:rPr>
            </a:br>
            <a:r>
              <a:rPr lang="ru-RU" sz="5400" dirty="0" smtClean="0">
                <a:solidFill>
                  <a:srgbClr val="C00000"/>
                </a:solidFill>
                <a:latin typeface="Monotype Corsiva" pitchFamily="66" charset="0"/>
              </a:rPr>
              <a:t>Награждение ребят </a:t>
            </a:r>
            <a:r>
              <a:rPr lang="ru-RU" sz="5400" dirty="0">
                <a:solidFill>
                  <a:srgbClr val="C00000"/>
                </a:solidFill>
                <a:latin typeface="Monotype Corsiva" pitchFamily="66" charset="0"/>
              </a:rPr>
              <a:t>за их творческие способности и вокальные данные.</a:t>
            </a:r>
            <a:br>
              <a:rPr lang="ru-RU" sz="5400" dirty="0">
                <a:solidFill>
                  <a:srgbClr val="C00000"/>
                </a:solidFill>
                <a:latin typeface="Monotype Corsiva" pitchFamily="66" charset="0"/>
              </a:rPr>
            </a:br>
            <a:endParaRPr lang="ru-RU" sz="54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4" name="Содержимое 3" descr="1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476672"/>
            <a:ext cx="4211960" cy="6213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25818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196752"/>
            <a:ext cx="7139136" cy="396044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>Сколько букв в слове школа?</a:t>
            </a:r>
            <a:b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</a:br>
            <a:endParaRPr lang="ru-RU" sz="72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229600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dirty="0" smtClean="0">
                <a:solidFill>
                  <a:srgbClr val="FF0000"/>
                </a:solidFill>
                <a:latin typeface="Monotype Corsiva" pitchFamily="66" charset="0"/>
              </a:rPr>
              <a:t>Награждение </a:t>
            </a:r>
            <a:r>
              <a:rPr lang="ru-RU" sz="5300" dirty="0" smtClean="0">
                <a:solidFill>
                  <a:srgbClr val="FF0000"/>
                </a:solidFill>
                <a:latin typeface="Monotype Corsiva" pitchFamily="66" charset="0"/>
              </a:rPr>
              <a:t>победителей в номинации “Самая чистая тетрадь”.</a:t>
            </a:r>
            <a:r>
              <a:rPr lang="ru-RU" sz="5300" dirty="0" smtClean="0">
                <a:solidFill>
                  <a:srgbClr val="7030A0"/>
                </a:solidFill>
                <a:latin typeface="Monotype Corsiva" pitchFamily="66" charset="0"/>
              </a:rPr>
              <a:t/>
            </a:r>
            <a:br>
              <a:rPr lang="ru-RU" sz="53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5300" dirty="0" smtClean="0">
                <a:solidFill>
                  <a:srgbClr val="7030A0"/>
                </a:solidFill>
                <a:latin typeface="Monotype Corsiva" pitchFamily="66" charset="0"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5" descr="detail-of-pen-and-blank-sheet-of-notebook-paper-on-a-white-background_32426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3284984"/>
            <a:ext cx="7848872" cy="37400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46003_html_755a902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2204864"/>
            <a:ext cx="5760640" cy="424183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  <a:latin typeface="Monotype Corsiva" pitchFamily="66" charset="0"/>
              </a:rPr>
              <a:t>Награждение самых </a:t>
            </a:r>
            <a:r>
              <a:rPr lang="ru-RU" sz="5400" dirty="0" smtClean="0">
                <a:solidFill>
                  <a:srgbClr val="C00000"/>
                </a:solidFill>
                <a:latin typeface="Monotype Corsiva" pitchFamily="66" charset="0"/>
              </a:rPr>
              <a:t>быстрых чтецов нашего класса.</a:t>
            </a:r>
            <a:r>
              <a:rPr lang="ru-RU" sz="6000" dirty="0" smtClean="0">
                <a:solidFill>
                  <a:srgbClr val="002060"/>
                </a:solidFill>
                <a:latin typeface="Monotype Corsiva" pitchFamily="66" charset="0"/>
              </a:rPr>
              <a:t/>
            </a:r>
            <a:br>
              <a:rPr lang="ru-RU" sz="6000" dirty="0" smtClean="0">
                <a:solidFill>
                  <a:srgbClr val="002060"/>
                </a:solidFill>
                <a:latin typeface="Monotype Corsiva" pitchFamily="66" charset="0"/>
              </a:rPr>
            </a:br>
            <a:endParaRPr lang="ru-RU" sz="6000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dirty="0" smtClean="0">
                <a:solidFill>
                  <a:srgbClr val="C00000"/>
                </a:solidFill>
                <a:latin typeface="Monotype Corsiva" pitchFamily="66" charset="0"/>
              </a:rPr>
              <a:t>Награждение знатоков </a:t>
            </a:r>
            <a:r>
              <a:rPr lang="ru-RU" sz="4900" dirty="0" smtClean="0">
                <a:solidFill>
                  <a:srgbClr val="C00000"/>
                </a:solidFill>
                <a:latin typeface="Monotype Corsiva" pitchFamily="66" charset="0"/>
              </a:rPr>
              <a:t>математики и русского языка нашего класса.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lkn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2269970"/>
            <a:ext cx="6264696" cy="458803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2408f07ba6b64168e96889e125977116b2fc7f142107316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7" name="Detskie-pesni-Pust_-begut-neuklyuzhe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884368" y="3501008"/>
            <a:ext cx="296416" cy="296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307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9069_0e4018ac0df0b70674e493146d5cd9d2.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25818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196752"/>
            <a:ext cx="7139136" cy="396044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>Как перенести слово класс?</a:t>
            </a:r>
            <a:b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</a:br>
            <a:endParaRPr lang="ru-RU" sz="72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25818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196752"/>
            <a:ext cx="7139136" cy="39604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>Как называются числа при сложении?</a:t>
            </a: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</a:br>
            <a:endParaRPr lang="ru-RU" sz="72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25818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196752"/>
            <a:ext cx="7139136" cy="396044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>Сколько звуков в слове маяк?</a:t>
            </a:r>
            <a:b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</a:br>
            <a:endParaRPr lang="ru-RU" sz="72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25818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196752"/>
            <a:ext cx="7139136" cy="39604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>Как называется самая маленькая лошадь</a:t>
            </a:r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>?</a:t>
            </a:r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</a:br>
            <a:endParaRPr lang="ru-RU" sz="72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25818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196752"/>
            <a:ext cx="7139136" cy="396044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>Скажи название нашей страны.</a:t>
            </a:r>
            <a:b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</a:br>
            <a:endParaRPr lang="ru-RU" sz="72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25818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196752"/>
            <a:ext cx="7139136" cy="396044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8800" dirty="0" smtClean="0">
                <a:solidFill>
                  <a:schemeClr val="tx1"/>
                </a:solidFill>
                <a:latin typeface="Monotype Corsiva" pitchFamily="66" charset="0"/>
              </a:rPr>
              <a:t>Назови соседей числа 100.</a:t>
            </a:r>
            <a:r>
              <a:rPr lang="ru-RU" sz="7200" dirty="0" smtClean="0"/>
              <a:t/>
            </a:r>
            <a:br>
              <a:rPr lang="ru-RU" sz="7200" dirty="0" smtClean="0"/>
            </a:br>
            <a:endParaRPr lang="ru-RU" sz="72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119</TotalTime>
  <Words>228</Words>
  <Application>Microsoft Office PowerPoint</Application>
  <PresentationFormat>Экран (4:3)</PresentationFormat>
  <Paragraphs>30</Paragraphs>
  <Slides>34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Городская</vt:lpstr>
      <vt:lpstr>Слайд 1</vt:lpstr>
      <vt:lpstr>  Песня про наши шаги в обучении.   </vt:lpstr>
      <vt:lpstr> Сколько букв в слове школа? </vt:lpstr>
      <vt:lpstr> Как перенести слово класс? </vt:lpstr>
      <vt:lpstr> Как называются числа при сложении?  </vt:lpstr>
      <vt:lpstr> Сколько звуков в слове маяк? </vt:lpstr>
      <vt:lpstr> Как называется самая маленькая лошадь? </vt:lpstr>
      <vt:lpstr> Скажи название нашей страны. </vt:lpstr>
      <vt:lpstr> Назови соседей числа 100. </vt:lpstr>
      <vt:lpstr> Какая рыба в праздничные дни надевает «шубу»?</vt:lpstr>
      <vt:lpstr> Что общего в разных растениях? </vt:lpstr>
      <vt:lpstr> Сколько цветов у радуги?  </vt:lpstr>
      <vt:lpstr> Назови фамилию нашего президента.  </vt:lpstr>
      <vt:lpstr> Сколько учеников в нашем классе?  </vt:lpstr>
      <vt:lpstr> Как писать слова, где встречаются сочетания ч..,щ..? </vt:lpstr>
      <vt:lpstr> На какую орфограмму все вот эти слова: Мария, Енисей, Франция, Барсик, Ломоносов?  </vt:lpstr>
      <vt:lpstr> Что такое Байкал?  </vt:lpstr>
      <vt:lpstr> Что относится к живой природе?  </vt:lpstr>
      <vt:lpstr> Что относится к неживой природе?  </vt:lpstr>
      <vt:lpstr> Если ты купишь шоколадку за 30 р и сок за 10р. Сколько ты получишь сдачи с 50р?</vt:lpstr>
      <vt:lpstr> Какая птица со времён древних греков считается символом мудрости и познания?  </vt:lpstr>
      <vt:lpstr> Продолжи пословицу  Труд человека кормит, а …</vt:lpstr>
      <vt:lpstr> Как всегда пишется сочетание ж..,ш..?  </vt:lpstr>
      <vt:lpstr> Какое число на 20 больше чем 5?  </vt:lpstr>
      <vt:lpstr> Назови несколько деревьев.  </vt:lpstr>
      <vt:lpstr> Назови столицу нашей Родины.  </vt:lpstr>
      <vt:lpstr> Что за цифра –акробатка        Если на голову встанет        Ровно на 3 меньше станет.</vt:lpstr>
      <vt:lpstr>Слайд 28</vt:lpstr>
      <vt:lpstr> Награждение ребят за их творческие способности и вокальные данные. </vt:lpstr>
      <vt:lpstr>Награждение победителей в номинации “Самая чистая тетрадь”.   </vt:lpstr>
      <vt:lpstr>Награждение самых быстрых чтецов нашего класса. </vt:lpstr>
      <vt:lpstr>Награждение знатоков математики и русского языка нашего класса. </vt:lpstr>
      <vt:lpstr>Слайд 33</vt:lpstr>
      <vt:lpstr>Слайд 34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Microsoft Office</dc:creator>
  <cp:lastModifiedBy>Microsoft Office</cp:lastModifiedBy>
  <cp:revision>58</cp:revision>
  <dcterms:created xsi:type="dcterms:W3CDTF">2015-05-20T14:28:46Z</dcterms:created>
  <dcterms:modified xsi:type="dcterms:W3CDTF">2015-05-20T19:28:04Z</dcterms:modified>
</cp:coreProperties>
</file>