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8" r:id="rId2"/>
    <p:sldId id="319" r:id="rId3"/>
    <p:sldId id="280" r:id="rId4"/>
    <p:sldId id="279" r:id="rId5"/>
    <p:sldId id="281" r:id="rId6"/>
    <p:sldId id="282" r:id="rId7"/>
    <p:sldId id="287" r:id="rId8"/>
    <p:sldId id="308" r:id="rId9"/>
    <p:sldId id="291" r:id="rId10"/>
    <p:sldId id="321" r:id="rId11"/>
    <p:sldId id="322" r:id="rId12"/>
    <p:sldId id="290" r:id="rId13"/>
    <p:sldId id="284" r:id="rId14"/>
    <p:sldId id="283" r:id="rId15"/>
    <p:sldId id="316" r:id="rId16"/>
    <p:sldId id="324" r:id="rId17"/>
    <p:sldId id="325" r:id="rId18"/>
    <p:sldId id="326" r:id="rId19"/>
    <p:sldId id="294" r:id="rId20"/>
    <p:sldId id="298" r:id="rId21"/>
    <p:sldId id="299" r:id="rId22"/>
    <p:sldId id="306" r:id="rId23"/>
    <p:sldId id="300" r:id="rId24"/>
    <p:sldId id="301" r:id="rId25"/>
    <p:sldId id="302" r:id="rId26"/>
    <p:sldId id="304" r:id="rId27"/>
    <p:sldId id="305" r:id="rId28"/>
    <p:sldId id="327" r:id="rId29"/>
    <p:sldId id="329" r:id="rId30"/>
    <p:sldId id="330" r:id="rId31"/>
    <p:sldId id="331" r:id="rId32"/>
    <p:sldId id="310" r:id="rId33"/>
    <p:sldId id="333" r:id="rId34"/>
    <p:sldId id="314" r:id="rId35"/>
    <p:sldId id="31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6EC3-1EDB-43F5-91A1-BEE48EC47D26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036577-06A8-4AD2-814E-E8C13386A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191E-738F-4444-82D6-0C25A3BF9EC3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E051-F3DB-4898-888E-4BEAE74B9D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FEA0-BD9A-4012-8779-451CEA1E4714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08CD-9902-40AC-B124-EE43ACCF3A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5C27-AD8A-489C-92D8-CB1BB6116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BC61-F0A6-412A-9D8C-01CBAB000574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05A1-2EB0-4F4B-BD67-65278AA29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0BD2-EA3D-4F0C-9A5B-145B497418E9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7C8E-8CD1-4E5A-805A-76870AE1B3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9A25-5832-4E74-9507-AD1581281F4D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7E86-938A-4426-BDB4-EBC5CA4DF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5AF92F-05A1-4E63-9844-BA32ACBF41E0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774AF4-6CB1-4358-A3E8-9A9AF00AE0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990C-1402-42AD-BE62-F4D2F7F64B76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6468-F5EA-4CCD-9944-0A095F001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0E24-1489-411E-9A2B-A40CA869A364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3A01-4029-4D78-9C1A-567D4D829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C9D1-D30F-4E40-A76C-60C08C813840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3B97-CF8C-429C-8070-CB155679D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ACC6-FC77-4A26-B941-DF04FFD03901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36C-C74C-43AA-BC30-88090CDBE6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F4EDF5B-73CA-4026-BFBC-6807C9713CE5}" type="datetimeFigureOut">
              <a:rPr lang="ru-RU"/>
              <a:pPr>
                <a:defRPr/>
              </a:pPr>
              <a:t>25.02.2015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dirty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73DA9B-8C61-49D8-8A9D-E941247BC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9" r:id="rId5"/>
    <p:sldLayoutId id="2147483770" r:id="rId6"/>
    <p:sldLayoutId id="2147483764" r:id="rId7"/>
    <p:sldLayoutId id="2147483763" r:id="rId8"/>
    <p:sldLayoutId id="2147483762" r:id="rId9"/>
    <p:sldLayoutId id="2147483761" r:id="rId10"/>
    <p:sldLayoutId id="2147483760" r:id="rId11"/>
    <p:sldLayoutId id="214748377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▫"/>
        <a:defRPr sz="2000" kern="1200">
          <a:solidFill>
            <a:srgbClr val="E7BC2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«ИНТЕРЕСНЫЙ УРОК-ЭТО 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       НАШЕ ОБЩЕЕ ДЕЛО»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Отделы головного мозга животных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2868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1000132"/>
          </a:xfrm>
        </p:spPr>
        <p:txBody>
          <a:bodyPr/>
          <a:lstStyle/>
          <a:p>
            <a:r>
              <a:rPr lang="ru-RU" dirty="0" smtClean="0"/>
              <a:t>Строение головного мозга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571875"/>
            <a:ext cx="3571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86750" cy="4324350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r>
              <a:rPr lang="ru-RU" smtClean="0"/>
              <a:t>Головной мозг - передний отдел центральной нервной системы позвоночных животных и человека. Он находится в мозговом отделе черепа, который защищает его от механических повреждений. Снаружи мозг покрыт тремя мозговыми оболочками. </a:t>
            </a:r>
            <a:r>
              <a:rPr lang="ru-RU" smtClean="0">
                <a:solidFill>
                  <a:srgbClr val="FF0000"/>
                </a:solidFill>
              </a:rPr>
              <a:t>Масса мозга</a:t>
            </a:r>
            <a:r>
              <a:rPr lang="ru-RU" smtClean="0"/>
              <a:t> у взрослого человека обычно составляет около </a:t>
            </a:r>
            <a:r>
              <a:rPr lang="ru-RU" smtClean="0">
                <a:solidFill>
                  <a:srgbClr val="FF0000"/>
                </a:solidFill>
              </a:rPr>
              <a:t>1400—1600 г</a:t>
            </a:r>
            <a:r>
              <a:rPr lang="ru-RU" smtClean="0"/>
              <a:t>. От головного мозга отходят </a:t>
            </a:r>
            <a:r>
              <a:rPr lang="ru-RU" smtClean="0">
                <a:solidFill>
                  <a:srgbClr val="FF0000"/>
                </a:solidFill>
              </a:rPr>
              <a:t>12 пар нервов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Экстремальные виды спорта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214311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22860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143116"/>
            <a:ext cx="2000264" cy="20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3214710" cy="21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429132"/>
            <a:ext cx="26432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429132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Купание в запрещённых местах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2786058"/>
            <a:ext cx="392909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3619500" cy="325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43388"/>
          </a:xfrm>
        </p:spPr>
        <p:txBody>
          <a:bodyPr/>
          <a:lstStyle/>
          <a:p>
            <a:pPr algn="ctr"/>
            <a:r>
              <a:rPr lang="ru-RU" sz="6000" dirty="0" smtClean="0"/>
              <a:t>«Мозг(голову) надо беречь, в меру нагружать и не травмировать»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1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Cerveau_WMV V9[(001971)19-27-29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000500"/>
            <a:ext cx="31178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066800"/>
          </a:xfrm>
        </p:spPr>
        <p:txBody>
          <a:bodyPr/>
          <a:lstStyle/>
          <a:p>
            <a:pPr algn="ctr"/>
            <a:r>
              <a:rPr lang="ru-RU" smtClean="0"/>
              <a:t>Строение головного мозга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145088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Белое и серое вещество головного мозга составляет основу его функционирования.</a:t>
            </a:r>
          </a:p>
          <a:p>
            <a:pPr algn="just">
              <a:buFont typeface="Georgia" pitchFamily="18" charset="0"/>
              <a:buNone/>
            </a:pPr>
            <a:r>
              <a:rPr lang="ru-RU" smtClean="0">
                <a:solidFill>
                  <a:srgbClr val="0070C0"/>
                </a:solidFill>
              </a:rPr>
              <a:t> </a:t>
            </a:r>
          </a:p>
          <a:p>
            <a:pPr algn="just">
              <a:buFont typeface="Georgia" pitchFamily="18" charset="0"/>
              <a:buNone/>
            </a:pPr>
            <a:r>
              <a:rPr lang="ru-RU" smtClean="0">
                <a:solidFill>
                  <a:srgbClr val="0070C0"/>
                </a:solidFill>
              </a:rPr>
              <a:t> Белое вещество </a:t>
            </a:r>
            <a:r>
              <a:rPr lang="ru-RU" smtClean="0"/>
              <a:t>образует </a:t>
            </a:r>
            <a:r>
              <a:rPr lang="ru-RU" smtClean="0">
                <a:solidFill>
                  <a:srgbClr val="0070C0"/>
                </a:solidFill>
              </a:rPr>
              <a:t>проводящие пути. </a:t>
            </a:r>
            <a:r>
              <a:rPr lang="ru-RU" smtClean="0"/>
              <a:t>Они связывают головной мозг со спинным, а также части головного мозга между собой.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7972425" cy="5359400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Серое вещество </a:t>
            </a:r>
            <a:r>
              <a:rPr lang="ru-RU" dirty="0" smtClean="0"/>
              <a:t>в виде отдельных скоплений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ядер </a:t>
            </a:r>
            <a:r>
              <a:rPr lang="ru-RU" dirty="0" smtClean="0"/>
              <a:t>- располагается внутри белого вещества. Серое вещество образует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кору</a:t>
            </a:r>
            <a:r>
              <a:rPr lang="ru-RU" dirty="0" smtClean="0"/>
              <a:t> головного мозга., на поверхности головного мозга. От скоплений серого вещества разных отделов головного мозга отходит 12 пар черепно-мозговых нервов</a:t>
            </a:r>
            <a:endParaRPr lang="ru-RU" dirty="0"/>
          </a:p>
        </p:txBody>
      </p:sp>
      <p:pic>
        <p:nvPicPr>
          <p:cNvPr id="5" name="Рисунок 4" descr="Cerveau_WMV V9[(001971)19-27-29].JPG"/>
          <p:cNvPicPr>
            <a:picLocks noChangeAspect="1"/>
          </p:cNvPicPr>
          <p:nvPr/>
        </p:nvPicPr>
        <p:blipFill>
          <a:blip r:embed="rId2">
            <a:lum contrast="-2000"/>
          </a:blip>
          <a:srcRect/>
          <a:stretch>
            <a:fillRect/>
          </a:stretch>
        </p:blipFill>
        <p:spPr bwMode="auto">
          <a:xfrm>
            <a:off x="3000375" y="4071938"/>
            <a:ext cx="32416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428860" y="4000504"/>
            <a:ext cx="392908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928687"/>
          </a:xfrm>
        </p:spPr>
        <p:txBody>
          <a:bodyPr/>
          <a:lstStyle/>
          <a:p>
            <a:pPr algn="ctr"/>
            <a:r>
              <a:rPr lang="ru-RU" smtClean="0"/>
              <a:t>Головной мозг</a:t>
            </a:r>
          </a:p>
        </p:txBody>
      </p:sp>
      <p:sp>
        <p:nvSpPr>
          <p:cNvPr id="4" name="Стрелка вправо 3"/>
          <p:cNvSpPr/>
          <p:nvPr/>
        </p:nvSpPr>
        <p:spPr>
          <a:xfrm rot="8218272">
            <a:off x="1785938" y="1306513"/>
            <a:ext cx="915987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643188" y="2786063"/>
            <a:ext cx="3429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529567">
            <a:off x="6078538" y="1365250"/>
            <a:ext cx="8826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71500" y="1928813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Задний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429000" y="4786313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Средний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6000750" y="21431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Передний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214313" y="3000375"/>
            <a:ext cx="3214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Продолговатый</a:t>
            </a:r>
          </a:p>
          <a:p>
            <a:pPr>
              <a:buFont typeface="Arial" charset="0"/>
              <a:buChar char="•"/>
            </a:pPr>
            <a:endParaRPr lang="ru-RU" sz="28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Мост</a:t>
            </a:r>
          </a:p>
          <a:p>
            <a:pPr>
              <a:buFont typeface="Arial" charset="0"/>
              <a:buChar char="•"/>
            </a:pPr>
            <a:endParaRPr lang="ru-RU" sz="28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Мозжечка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5572125" y="2714625"/>
            <a:ext cx="3214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Промежуточный </a:t>
            </a:r>
          </a:p>
          <a:p>
            <a:pPr>
              <a:buFont typeface="Arial" charset="0"/>
              <a:buChar char="•"/>
            </a:pPr>
            <a:endParaRPr lang="ru-RU" sz="28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Большие полушария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143000"/>
            <a:ext cx="5862637" cy="5500688"/>
          </a:xfrm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928813" y="642938"/>
            <a:ext cx="578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Georgia" pitchFamily="18" charset="0"/>
              </a:rPr>
              <a:t>Отделы головного мозга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458200" cy="45720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и функции 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головного мозга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 самое совершенное и  сложное создание земной природы»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И.П.Павлов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r="12413"/>
          <a:stretch>
            <a:fillRect/>
          </a:stretch>
        </p:blipFill>
        <p:spPr bwMode="auto">
          <a:xfrm>
            <a:off x="0" y="1428750"/>
            <a:ext cx="321468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066800"/>
          </a:xfrm>
        </p:spPr>
        <p:txBody>
          <a:bodyPr/>
          <a:lstStyle/>
          <a:p>
            <a:pPr algn="ctr"/>
            <a:r>
              <a:rPr lang="ru-RU" smtClean="0"/>
              <a:t>Продолговатый мозг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3" y="1143000"/>
            <a:ext cx="5900737" cy="5430838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Продолговатый мозг - жизненно важный отдел ЦНС, представляющий собой продолжение спинного мозга. Продолговатый мозг выполняет </a:t>
            </a:r>
            <a:r>
              <a:rPr lang="ru-RU" dirty="0" smtClean="0">
                <a:solidFill>
                  <a:srgbClr val="FF0000"/>
                </a:solidFill>
              </a:rPr>
              <a:t>рефлекторную и проводниковую </a:t>
            </a:r>
            <a:r>
              <a:rPr lang="ru-RU" dirty="0" smtClean="0"/>
              <a:t>функции: регулирует пищеварение, дыхание, сердечнососудистую деятельность, жевание, глотание, а также такие защитные рефлексы, как кашель, чихание, рвота.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Копия 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2313" y="1268413"/>
            <a:ext cx="4611687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066800"/>
          </a:xfrm>
        </p:spPr>
        <p:txBody>
          <a:bodyPr/>
          <a:lstStyle/>
          <a:p>
            <a:pPr algn="ctr"/>
            <a:r>
              <a:rPr lang="ru-RU" smtClean="0"/>
              <a:t>Мост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4714875" cy="489585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Мост - это место, где располагаются нервные волокна, по которым нервные импульсы идут вверх в кору большого мозга или обратно, вниз – в спинной мозг, к мозжечку, к продолговатому мозгу. Здесь же находятся центры, связанные с мимикой, жевательными функциями.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Физкультминутка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3325" y="3792538"/>
            <a:ext cx="1657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1436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066800"/>
          </a:xfrm>
        </p:spPr>
        <p:txBody>
          <a:bodyPr/>
          <a:lstStyle/>
          <a:p>
            <a:pPr algn="ctr"/>
            <a:r>
              <a:rPr lang="ru-RU" smtClean="0"/>
              <a:t>Мозжечок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4329113" cy="53594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Мозжечок принимает участие в координации движений, делает их точными, целенаправленными. При повреждении мозжечка движения человека нарушены, ему трудно удержать равновесие, его походка напоминает походку потерявшего ориентацию человека.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28675" name="Рисунок 3" descr="Копия view.jpg"/>
          <p:cNvPicPr>
            <a:picLocks noChangeAspect="1"/>
          </p:cNvPicPr>
          <p:nvPr/>
        </p:nvPicPr>
        <p:blipFill>
          <a:blip r:embed="rId2"/>
          <a:srcRect l="7509"/>
          <a:stretch>
            <a:fillRect/>
          </a:stretch>
        </p:blipFill>
        <p:spPr bwMode="auto">
          <a:xfrm>
            <a:off x="4745038" y="1143000"/>
            <a:ext cx="4398962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6357938" y="4500563"/>
            <a:ext cx="1500187" cy="1000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643563" y="57150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мозжечок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Копия view.jpg"/>
          <p:cNvPicPr>
            <a:picLocks noChangeAspect="1"/>
          </p:cNvPicPr>
          <p:nvPr/>
        </p:nvPicPr>
        <p:blipFill>
          <a:blip r:embed="rId2"/>
          <a:srcRect l="7509"/>
          <a:stretch>
            <a:fillRect/>
          </a:stretch>
        </p:blipFill>
        <p:spPr bwMode="auto">
          <a:xfrm>
            <a:off x="142875" y="1285875"/>
            <a:ext cx="439896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066800"/>
          </a:xfrm>
        </p:spPr>
        <p:txBody>
          <a:bodyPr/>
          <a:lstStyle/>
          <a:p>
            <a:pPr algn="ctr"/>
            <a:r>
              <a:rPr lang="ru-RU" smtClean="0"/>
              <a:t>Средний мозг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285875"/>
            <a:ext cx="4829175" cy="5216525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Средний мозг – участвует в рефлекторной регуляции различного рода движений,  возникающих под влиянием зрительных и слуховых импульсов. Например, он обеспечивает изменение величины зрачка, кривизны хрусталика в зависимости от яркости света или поворот головы, глаз в сторону источника света.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071563" y="3857625"/>
            <a:ext cx="1285875" cy="714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57188" y="507206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Средний мозг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066800"/>
          </a:xfrm>
        </p:spPr>
        <p:txBody>
          <a:bodyPr/>
          <a:lstStyle/>
          <a:p>
            <a:pPr algn="ctr"/>
            <a:r>
              <a:rPr lang="ru-RU" smtClean="0"/>
              <a:t>Промежуточный мозг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4714875" cy="5643562"/>
          </a:xfrm>
        </p:spPr>
        <p:txBody>
          <a:bodyPr>
            <a:normAutofit fontScale="85000" lnSpcReduction="2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Промежуточный мозг расположен над средним мозгом и под большими полушариями переднего мозга. Он имеет два главных отдела: зрительные бугры (таламус) и подбугровую область (гипоталамус). В его отделах расположены также центры жажды, голода, поддержания постоянства внутренней среды организма. С участием промежуточного мозга осуществляются функции желез внутренней секреции, вегетативной нервной системы.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30723" name="Рисунок 3" descr="Копия view.jpg"/>
          <p:cNvPicPr>
            <a:picLocks noChangeAspect="1"/>
          </p:cNvPicPr>
          <p:nvPr/>
        </p:nvPicPr>
        <p:blipFill>
          <a:blip r:embed="rId2"/>
          <a:srcRect l="7509"/>
          <a:stretch>
            <a:fillRect/>
          </a:stretch>
        </p:blipFill>
        <p:spPr bwMode="auto">
          <a:xfrm>
            <a:off x="4745038" y="1285875"/>
            <a:ext cx="4398962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5143500" y="3857625"/>
            <a:ext cx="2143125" cy="714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000625" y="55006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Промежуточный мозг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Копия view.jpg"/>
          <p:cNvPicPr>
            <a:picLocks noChangeAspect="1"/>
          </p:cNvPicPr>
          <p:nvPr/>
        </p:nvPicPr>
        <p:blipFill>
          <a:blip r:embed="rId2"/>
          <a:srcRect l="7509"/>
          <a:stretch>
            <a:fillRect/>
          </a:stretch>
        </p:blipFill>
        <p:spPr bwMode="auto">
          <a:xfrm>
            <a:off x="142875" y="1285875"/>
            <a:ext cx="439896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066800"/>
          </a:xfrm>
        </p:spPr>
        <p:txBody>
          <a:bodyPr/>
          <a:lstStyle/>
          <a:p>
            <a:pPr algn="ctr"/>
            <a:r>
              <a:rPr lang="ru-RU" smtClean="0"/>
              <a:t>Большие полушарий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14438"/>
            <a:ext cx="4614862" cy="5643562"/>
          </a:xfrm>
        </p:spPr>
        <p:txBody>
          <a:bodyPr>
            <a:normAutofit fontScale="92500" lnSpcReduction="2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Кора больших полушарий - это высший отдел ЦНС. Он отвечает за речь, мышление, память, поведение, за поступление и восприятие информации. В ней расположены вкусовая и обонятельная зоны, а также чувствительные центры, отвечающие за трудовую деятельность. От развития лобной доли зависит уровень психического состояния человека.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321594" y="3178969"/>
            <a:ext cx="2500313" cy="2143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571500" y="5715000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Большие полушарии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1928813" y="642938"/>
            <a:ext cx="578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Georgia" pitchFamily="18" charset="0"/>
              </a:rPr>
              <a:t>Проверь себя!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6443663" y="1341438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1</a:t>
            </a:r>
          </a:p>
        </p:txBody>
      </p:sp>
      <p:pic>
        <p:nvPicPr>
          <p:cNvPr id="33795" name="Содержимое 7" descr="Копия 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341438"/>
            <a:ext cx="4887912" cy="4800600"/>
          </a:xfr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284663" y="1773238"/>
            <a:ext cx="2232025" cy="5032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6588125" y="3141663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2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643438" y="3500438"/>
            <a:ext cx="2089150" cy="6492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27313" y="3716338"/>
            <a:ext cx="1368425" cy="7207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32138" y="4805363"/>
            <a:ext cx="130492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908175" y="3213100"/>
            <a:ext cx="1800225" cy="936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22"/>
          <p:cNvSpPr txBox="1">
            <a:spLocks noChangeArrowheads="1"/>
          </p:cNvSpPr>
          <p:nvPr/>
        </p:nvSpPr>
        <p:spPr bwMode="auto">
          <a:xfrm>
            <a:off x="2771775" y="5445125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Georgia" pitchFamily="18" charset="0"/>
              </a:rPr>
              <a:t>3</a:t>
            </a:r>
          </a:p>
        </p:txBody>
      </p:sp>
      <p:sp>
        <p:nvSpPr>
          <p:cNvPr id="33803" name="TextBox 23"/>
          <p:cNvSpPr txBox="1">
            <a:spLocks noChangeArrowheads="1"/>
          </p:cNvSpPr>
          <p:nvPr/>
        </p:nvSpPr>
        <p:spPr bwMode="auto">
          <a:xfrm>
            <a:off x="2195513" y="4437063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Georgia" pitchFamily="18" charset="0"/>
              </a:rPr>
              <a:t>5</a:t>
            </a:r>
          </a:p>
        </p:txBody>
      </p:sp>
      <p:sp>
        <p:nvSpPr>
          <p:cNvPr id="33804" name="TextBox 24"/>
          <p:cNvSpPr txBox="1">
            <a:spLocks noChangeArrowheads="1"/>
          </p:cNvSpPr>
          <p:nvPr/>
        </p:nvSpPr>
        <p:spPr bwMode="auto">
          <a:xfrm>
            <a:off x="1476375" y="3933825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Georgia" pitchFamily="18" charset="0"/>
              </a:rPr>
              <a:t>6</a:t>
            </a:r>
          </a:p>
        </p:txBody>
      </p:sp>
      <p:sp>
        <p:nvSpPr>
          <p:cNvPr id="33805" name="TextBox 25"/>
          <p:cNvSpPr txBox="1">
            <a:spLocks noChangeArrowheads="1"/>
          </p:cNvSpPr>
          <p:nvPr/>
        </p:nvSpPr>
        <p:spPr bwMode="auto">
          <a:xfrm>
            <a:off x="2555875" y="4797425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Georgia" pitchFamily="18" charset="0"/>
              </a:rPr>
              <a:t>4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916238" y="4365625"/>
            <a:ext cx="107950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bg2"/>
                </a:solidFill>
              </a:rPr>
              <a:t>Виды томографов</a:t>
            </a:r>
          </a:p>
        </p:txBody>
      </p:sp>
      <p:pic>
        <p:nvPicPr>
          <p:cNvPr id="17411" name="Picture 13" descr="3doct-1000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0188"/>
            <a:ext cx="3733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2_ct-t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91000"/>
            <a:ext cx="2438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otdrad50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00200"/>
            <a:ext cx="27432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vatech_p_03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993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: </a:t>
            </a:r>
            <a:r>
              <a:rPr lang="ru-RU" sz="4000" b="1" dirty="0" smtClean="0"/>
              <a:t>изучить строение и функции головного мозга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928826"/>
          </a:xfrm>
        </p:spPr>
        <p:txBody>
          <a:bodyPr/>
          <a:lstStyle/>
          <a:p>
            <a:r>
              <a:rPr lang="ru-RU" sz="2400" dirty="0" smtClean="0"/>
              <a:t>Полное управление процессом съёмки и детальный компьютерный томограф, включающий в себя функции цифрового панорамного рентген аппарата.</a:t>
            </a:r>
            <a:br>
              <a:rPr lang="ru-RU" sz="2400" dirty="0" smtClean="0"/>
            </a:br>
            <a:r>
              <a:rPr lang="ru-RU" sz="2400" dirty="0" smtClean="0"/>
              <a:t>(14 проекций)</a:t>
            </a:r>
            <a:endParaRPr lang="ru-RU" sz="2400" dirty="0"/>
          </a:p>
        </p:txBody>
      </p:sp>
      <p:pic>
        <p:nvPicPr>
          <p:cNvPr id="4" name="Picture 6" descr="otdrad500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4137" y="2773363"/>
            <a:ext cx="38957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tdrad50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486400" cy="397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Томограмма</a:t>
            </a:r>
            <a:r>
              <a:rPr lang="ru-RU" dirty="0" smtClean="0"/>
              <a:t> головного мозга</a:t>
            </a:r>
            <a:endParaRPr lang="ru-RU" dirty="0"/>
          </a:p>
        </p:txBody>
      </p:sp>
      <p:pic>
        <p:nvPicPr>
          <p:cNvPr id="4" name="Picture 6" descr="a070170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2214554"/>
            <a:ext cx="6500858" cy="43577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Институт головного мозга </a:t>
            </a:r>
            <a:br>
              <a:rPr lang="ru-RU" sz="4000" smtClean="0"/>
            </a:br>
            <a:r>
              <a:rPr lang="ru-RU" sz="4000" smtClean="0"/>
              <a:t>им. В.М. Бехтерева </a:t>
            </a:r>
          </a:p>
        </p:txBody>
      </p:sp>
      <p:pic>
        <p:nvPicPr>
          <p:cNvPr id="16387" name="Picture 7" descr="институт головного моз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1713" y="2285992"/>
            <a:ext cx="3494087" cy="3505208"/>
          </a:xfrm>
          <a:noFill/>
        </p:spPr>
      </p:pic>
      <p:pic>
        <p:nvPicPr>
          <p:cNvPr id="16388" name="Picture 8" descr="бехтере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2428868"/>
            <a:ext cx="3497263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4364"/>
          </a:xfrm>
        </p:spPr>
        <p:txBody>
          <a:bodyPr/>
          <a:lstStyle/>
          <a:p>
            <a:pPr algn="ctr"/>
            <a:r>
              <a:rPr lang="ru-RU" dirty="0" smtClean="0"/>
              <a:t>Людвиг </a:t>
            </a:r>
            <a:r>
              <a:rPr lang="ru-RU" dirty="0" err="1" smtClean="0"/>
              <a:t>ван</a:t>
            </a:r>
            <a:r>
              <a:rPr lang="ru-RU" dirty="0" smtClean="0"/>
              <a:t> Бетховен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50720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/>
              <a:t>Мозг человека самый сложный объект Вселенной, чем больше мы понимаем, как он устроен, тем лучше мы можем заботиться о нём»</a:t>
            </a:r>
            <a:endParaRPr lang="ru-RU" sz="3200" dirty="0"/>
          </a:p>
        </p:txBody>
      </p:sp>
      <p:pic>
        <p:nvPicPr>
          <p:cNvPr id="4" name="Picture 4" descr="genii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500306"/>
            <a:ext cx="6286544" cy="414340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500462"/>
          </a:xfrm>
        </p:spPr>
        <p:txBody>
          <a:bodyPr/>
          <a:lstStyle/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1.параграф 45</a:t>
            </a:r>
            <a:br>
              <a:rPr lang="ru-RU" dirty="0" smtClean="0"/>
            </a:br>
            <a:r>
              <a:rPr lang="ru-RU" dirty="0" smtClean="0"/>
              <a:t>2. ответить на вопросы стр.330</a:t>
            </a:r>
            <a:br>
              <a:rPr lang="ru-RU" dirty="0" smtClean="0"/>
            </a:br>
            <a:r>
              <a:rPr lang="ru-RU" dirty="0" smtClean="0"/>
              <a:t>3. подготовить сообщение о жизни и деятельности И.М.Сеченова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Мозг человека –самое мало изученное место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И.М.Сеченов          И.П.Павлов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основатели современной науки о мозге.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67866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Гиппократ сказал: </a:t>
            </a:r>
            <a:r>
              <a:rPr lang="ru-RU" dirty="0" smtClean="0"/>
              <a:t>«</a:t>
            </a:r>
            <a:r>
              <a:rPr lang="ru-RU" sz="3600" b="1" dirty="0" smtClean="0">
                <a:solidFill>
                  <a:schemeClr val="tx1"/>
                </a:solidFill>
              </a:rPr>
              <a:t>Мозг-центр всех центров»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35785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000500"/>
            <a:ext cx="24050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316706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00750" y="857250"/>
            <a:ext cx="2682875" cy="2840038"/>
          </a:xfrm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1214438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143375"/>
            <a:ext cx="24542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428625" y="35718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Georgia" pitchFamily="18" charset="0"/>
              </a:rPr>
              <a:t>Масса головного мозга разных организмов</a:t>
            </a:r>
          </a:p>
        </p:txBody>
      </p:sp>
      <p:sp>
        <p:nvSpPr>
          <p:cNvPr id="15367" name="TextBox 16"/>
          <p:cNvSpPr txBox="1">
            <a:spLocks noChangeArrowheads="1"/>
          </p:cNvSpPr>
          <p:nvPr/>
        </p:nvSpPr>
        <p:spPr bwMode="auto">
          <a:xfrm>
            <a:off x="1285875" y="35004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4700 г.</a:t>
            </a: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4000500" y="35718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355  г.</a:t>
            </a:r>
          </a:p>
        </p:txBody>
      </p:sp>
      <p:sp>
        <p:nvSpPr>
          <p:cNvPr id="15369" name="TextBox 18"/>
          <p:cNvSpPr txBox="1">
            <a:spLocks noChangeArrowheads="1"/>
          </p:cNvSpPr>
          <p:nvPr/>
        </p:nvSpPr>
        <p:spPr bwMode="auto">
          <a:xfrm>
            <a:off x="6858000" y="36433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1400 г.</a:t>
            </a:r>
          </a:p>
        </p:txBody>
      </p:sp>
      <p:sp>
        <p:nvSpPr>
          <p:cNvPr id="15370" name="TextBox 19"/>
          <p:cNvSpPr txBox="1">
            <a:spLocks noChangeArrowheads="1"/>
          </p:cNvSpPr>
          <p:nvPr/>
        </p:nvSpPr>
        <p:spPr bwMode="auto">
          <a:xfrm>
            <a:off x="1000125" y="57150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1,6 г.</a:t>
            </a: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428625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23"/>
          <p:cNvSpPr txBox="1">
            <a:spLocks noChangeArrowheads="1"/>
          </p:cNvSpPr>
          <p:nvPr/>
        </p:nvSpPr>
        <p:spPr bwMode="auto">
          <a:xfrm>
            <a:off x="6715125" y="61436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1700 г.</a:t>
            </a:r>
          </a:p>
        </p:txBody>
      </p:sp>
      <p:sp>
        <p:nvSpPr>
          <p:cNvPr id="15373" name="TextBox 24"/>
          <p:cNvSpPr txBox="1">
            <a:spLocks noChangeArrowheads="1"/>
          </p:cNvSpPr>
          <p:nvPr/>
        </p:nvSpPr>
        <p:spPr bwMode="auto">
          <a:xfrm>
            <a:off x="4286250" y="5643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0,02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0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24272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714500" y="4714875"/>
            <a:ext cx="2214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И.С. Тургенева вес мозга - 2012 г.</a:t>
            </a:r>
          </a:p>
          <a:p>
            <a:pPr algn="ctr"/>
            <a:r>
              <a:rPr lang="ru-RU">
                <a:latin typeface="Georgia" pitchFamily="18" charset="0"/>
              </a:rPr>
              <a:t>Великий писатель</a:t>
            </a:r>
          </a:p>
        </p:txBody>
      </p:sp>
      <p:pic>
        <p:nvPicPr>
          <p:cNvPr id="17411" name="Рисунок 5" descr="st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643063"/>
            <a:ext cx="27209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076825" y="4714875"/>
            <a:ext cx="2808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В.И. Ленин вес мозга - 1340 г.</a:t>
            </a:r>
          </a:p>
          <a:p>
            <a:pPr algn="ctr"/>
            <a:r>
              <a:rPr lang="ru-RU">
                <a:latin typeface="Georgia" pitchFamily="18" charset="0"/>
              </a:rPr>
              <a:t>Известный политик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1071563" y="642938"/>
            <a:ext cx="657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Многие думают, что чем больше мозг, тем умнее человек.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857250" y="5572125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eorgia" pitchFamily="18" charset="0"/>
              </a:rPr>
              <a:t>Самый  большой мозг  2850 г. принадлежал пациенту психиатрической лечебницы.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643063"/>
          </a:xfrm>
        </p:spPr>
        <p:txBody>
          <a:bodyPr/>
          <a:lstStyle/>
          <a:p>
            <a:pPr algn="ctr"/>
            <a:r>
              <a:rPr lang="ru-RU" smtClean="0"/>
              <a:t>Значит дело не в массе мозга, а в чем то другом…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42938" y="3571875"/>
            <a:ext cx="8229600" cy="1608138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5400" smtClean="0"/>
              <a:t>Строении 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662</Words>
  <Application>Microsoft Office PowerPoint</Application>
  <PresentationFormat>Экран (4:3)</PresentationFormat>
  <Paragraphs>78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Слайд 1</vt:lpstr>
      <vt:lpstr>Строение и функции  головного мозга   «Мозг самое совершенное и  сложное создание земной природы» И.П.Павлов</vt:lpstr>
      <vt:lpstr>Слайд 3</vt:lpstr>
      <vt:lpstr>Мозг человека –самое мало изученное место</vt:lpstr>
      <vt:lpstr>И.М.Сеченов          И.П.Павлов основатели современной науки о мозге.</vt:lpstr>
      <vt:lpstr>Гиппократ сказал: «Мозг-центр всех центров»</vt:lpstr>
      <vt:lpstr>Слайд 7</vt:lpstr>
      <vt:lpstr>Слайд 8</vt:lpstr>
      <vt:lpstr>Значит дело не в массе мозга, а в чем то другом…</vt:lpstr>
      <vt:lpstr>Отделы головного мозга животных</vt:lpstr>
      <vt:lpstr>Строение головного мозга</vt:lpstr>
      <vt:lpstr>Слайд 12</vt:lpstr>
      <vt:lpstr>Экстремальные виды спорта</vt:lpstr>
      <vt:lpstr>Купание в запрещённых местах</vt:lpstr>
      <vt:lpstr>«Мозг(голову) надо беречь, в меру нагружать и не травмировать»</vt:lpstr>
      <vt:lpstr>Строение головного мозга</vt:lpstr>
      <vt:lpstr>Слайд 17</vt:lpstr>
      <vt:lpstr>Головной мозг</vt:lpstr>
      <vt:lpstr>Слайд 19</vt:lpstr>
      <vt:lpstr>Продолговатый мозг</vt:lpstr>
      <vt:lpstr>Мост</vt:lpstr>
      <vt:lpstr>Физкультминутка</vt:lpstr>
      <vt:lpstr>Мозжечок</vt:lpstr>
      <vt:lpstr>Средний мозг</vt:lpstr>
      <vt:lpstr>Промежуточный мозг</vt:lpstr>
      <vt:lpstr>Большие полушарий</vt:lpstr>
      <vt:lpstr>Слайд 27</vt:lpstr>
      <vt:lpstr>Слайд 28</vt:lpstr>
      <vt:lpstr>Виды томографов</vt:lpstr>
      <vt:lpstr>Полное управление процессом съёмки и детальный компьютерный томограф, включающий в себя функции цифрового панорамного рентген аппарата. (14 проекций)</vt:lpstr>
      <vt:lpstr>Томограмма головного мозга</vt:lpstr>
      <vt:lpstr>Институт головного мозга  им. В.М. Бехтерева </vt:lpstr>
      <vt:lpstr>Людвиг ван Бетховен</vt:lpstr>
      <vt:lpstr>«Мозг человека самый сложный объект Вселенной, чем больше мы понимаем, как он устроен, тем лучше мы можем заботиться о нём»</vt:lpstr>
      <vt:lpstr>Д/з  1.параграф 45 2. ответить на вопросы стр.330 3. подготовить сообщение о жизни и деятельности И.М.Сеченова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60</cp:revision>
  <dcterms:created xsi:type="dcterms:W3CDTF">2011-12-29T13:17:35Z</dcterms:created>
  <dcterms:modified xsi:type="dcterms:W3CDTF">2015-02-25T12:40:00Z</dcterms:modified>
</cp:coreProperties>
</file>