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68" r:id="rId15"/>
    <p:sldId id="269" r:id="rId16"/>
    <p:sldId id="273" r:id="rId17"/>
    <p:sldId id="270" r:id="rId18"/>
    <p:sldId id="271" r:id="rId19"/>
    <p:sldId id="279" r:id="rId20"/>
    <p:sldId id="272" r:id="rId21"/>
    <p:sldId id="274" r:id="rId22"/>
    <p:sldId id="276" r:id="rId23"/>
    <p:sldId id="275" r:id="rId24"/>
    <p:sldId id="277" r:id="rId25"/>
    <p:sldId id="278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1A1E1-5B74-4DA8-87B4-EBF08444BCC5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7AD66-4F9F-4686-9844-8FB209A2B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37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kiwix.org/wikipedia_ru_all/A/html/6/7/0/_/670.html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library.kiwix.org/wikipedia_ru_all/A/html/5/9/8/_/59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rary.kiwix.org/wikipedia_ru_all/A/html/%D0%A3/%D0%B4/%D0%B4/%D0%B6/%D0%A3%D0%B4%D0%B4%D0%B6%D0%B0%D0%B9%D0%BD.html" TargetMode="External"/><Relationship Id="rId5" Type="http://schemas.openxmlformats.org/officeDocument/2006/relationships/hyperlink" Target="http://library.kiwix.org/wikipedia_ru_all/A/html/%D0%90/%D1%81/%D1%82/%D1%80/%D0%90%D1%81%D1%82%D1%80%D0%BE%D0%BD%D0%BE%D0%BC.html" TargetMode="External"/><Relationship Id="rId4" Type="http://schemas.openxmlformats.org/officeDocument/2006/relationships/hyperlink" Target="http://library.kiwix.org/wikipedia_ru_all/A/html/%D0%9C/%D0%B0/%D1%82/%D0%B5/%D0%9C%D0%B0%D1%82%D0%B5%D0%BC%D0%B0%D1%82%D0%B8%D0%BA%D0%B0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andex.ru/search/?clid=9582&amp;text=%D0%9F%D0%B8%D0%B7%D0%B0&amp;lr=11007&amp;nomisspell=1&amp;ento=0oCglydXcxMjgxMTYYArUgaKI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Урок по теме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Решение задач </a:t>
            </a:r>
            <a:r>
              <a:rPr lang="ru-RU" sz="3600" dirty="0" smtClean="0"/>
              <a:t>с помощью</a:t>
            </a:r>
            <a:r>
              <a:rPr lang="ru-RU" sz="3600" dirty="0" smtClean="0"/>
              <a:t> </a:t>
            </a:r>
            <a:r>
              <a:rPr lang="ru-RU" sz="3600" dirty="0" smtClean="0"/>
              <a:t>квадратных уравнений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Матвиенко Петр Федорович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98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2492896"/>
                <a:ext cx="7408333" cy="3450696"/>
              </a:xfrm>
            </p:spPr>
            <p:txBody>
              <a:bodyPr/>
              <a:lstStyle/>
              <a:p>
                <a:r>
                  <a:rPr lang="ru-RU" dirty="0" smtClean="0"/>
                  <a:t>1)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 + </a:t>
                </a:r>
                <a:r>
                  <a:rPr lang="ru-RU" dirty="0" smtClean="0"/>
                  <a:t>х </a:t>
                </a:r>
                <a:r>
                  <a:rPr lang="ru-RU" dirty="0"/>
                  <a:t>– 16 = </a:t>
                </a:r>
                <a:r>
                  <a:rPr lang="ru-RU" dirty="0" smtClean="0"/>
                  <a:t>0</a:t>
                </a:r>
              </a:p>
              <a:p>
                <a:r>
                  <a:rPr lang="ru-RU" dirty="0"/>
                  <a:t> </a:t>
                </a:r>
                <a:r>
                  <a:rPr lang="ru-RU" dirty="0" smtClean="0"/>
                  <a:t>   а=1   </a:t>
                </a:r>
                <a:r>
                  <a:rPr lang="en-US" dirty="0" smtClean="0"/>
                  <a:t>b</a:t>
                </a:r>
                <a:r>
                  <a:rPr lang="ru-RU" dirty="0" smtClean="0"/>
                  <a:t>=2   с=-16</a:t>
                </a:r>
              </a:p>
              <a:p>
                <a:r>
                  <a:rPr lang="ru-RU" dirty="0" smtClean="0"/>
                  <a:t>2)  Д=0  уравнение имеет два корня</a:t>
                </a:r>
              </a:p>
              <a:p>
                <a:r>
                  <a:rPr lang="ru-RU" dirty="0" smtClean="0"/>
                  <a:t>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 - 2х </a:t>
                </a:r>
                <a:r>
                  <a:rPr lang="ru-RU" dirty="0" smtClean="0"/>
                  <a:t>- 6 </a:t>
                </a:r>
                <a:r>
                  <a:rPr lang="ru-RU" dirty="0"/>
                  <a:t>= 0 </a:t>
                </a:r>
                <a:endParaRPr lang="ru-RU" dirty="0" smtClean="0"/>
              </a:p>
              <a:p>
                <a:r>
                  <a:rPr lang="ru-RU" dirty="0"/>
                  <a:t> </a:t>
                </a:r>
                <a:r>
                  <a:rPr lang="ru-RU" dirty="0" smtClean="0"/>
                  <a:t>    а=1  </a:t>
                </a:r>
                <a:r>
                  <a:rPr lang="en-US" dirty="0" smtClean="0"/>
                  <a:t>b</a:t>
                </a:r>
                <a:r>
                  <a:rPr lang="ru-RU" dirty="0" smtClean="0"/>
                  <a:t> =2  с=6</a:t>
                </a:r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2492896"/>
                <a:ext cx="7408333" cy="3450696"/>
              </a:xfrm>
              <a:blipFill rotWithShape="1">
                <a:blip r:embed="rId2"/>
                <a:stretch>
                  <a:fillRect l="-1317" t="-19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7</a:t>
            </a:r>
            <a:br>
              <a:rPr lang="ru-RU" dirty="0" smtClean="0"/>
            </a:br>
            <a:r>
              <a:rPr lang="ru-RU" dirty="0"/>
              <a:t>Найди ошибку</a:t>
            </a:r>
          </a:p>
        </p:txBody>
      </p:sp>
    </p:spTree>
    <p:extLst>
      <p:ext uri="{BB962C8B-B14F-4D97-AF65-F5344CB8AC3E}">
        <p14:creationId xmlns:p14="http://schemas.microsoft.com/office/powerpoint/2010/main" val="23879145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smtClean="0"/>
                  <a:t>№ 561 Необходимо </a:t>
                </a:r>
                <a:r>
                  <a:rPr lang="ru-RU" dirty="0" smtClean="0"/>
                  <a:t>обнести </a:t>
                </a:r>
                <a:r>
                  <a:rPr lang="ru-RU" dirty="0"/>
                  <a:t>изгородью огородный участок, он имеет прямоугольную форму. Одна из сторон на 10 метров больше другой, площадь всего участка </a:t>
                </a:r>
                <a:r>
                  <a:rPr lang="ru-RU" dirty="0" smtClean="0"/>
                  <a:t>1200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. Сколько необходимо </a:t>
                </a:r>
                <a:r>
                  <a:rPr lang="ru-RU" dirty="0" smtClean="0"/>
                  <a:t> </a:t>
                </a:r>
                <a:r>
                  <a:rPr lang="ru-RU" dirty="0"/>
                  <a:t>закупить материала? Возможно ли, решить задачу с помощью квадратного уравнения?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35" t="-1943" r="-1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Огороди участок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09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872067" y="1844824"/>
                <a:ext cx="7408333" cy="4281339"/>
              </a:xfrm>
            </p:spPr>
            <p:txBody>
              <a:bodyPr>
                <a:normAutofit/>
              </a:bodyPr>
              <a:lstStyle/>
              <a:p>
                <a:r>
                  <a:rPr lang="ru-RU" sz="1800" dirty="0" smtClean="0"/>
                  <a:t>Меньшую </a:t>
                </a:r>
                <a:r>
                  <a:rPr lang="ru-RU" sz="1800" dirty="0"/>
                  <a:t>из </a:t>
                </a:r>
                <a:r>
                  <a:rPr lang="ru-RU" sz="1800" dirty="0" smtClean="0"/>
                  <a:t>сторон </a:t>
                </a:r>
                <a:r>
                  <a:rPr lang="ru-RU" sz="1800" dirty="0"/>
                  <a:t>обозначаем </a:t>
                </a:r>
                <a:r>
                  <a:rPr lang="ru-RU" sz="1800" dirty="0" smtClean="0"/>
                  <a:t> </a:t>
                </a:r>
                <a:r>
                  <a:rPr lang="ru-RU" sz="1800" dirty="0"/>
                  <a:t>– х метров. </a:t>
                </a:r>
                <a:endParaRPr lang="ru-RU" sz="1800" dirty="0" smtClean="0"/>
              </a:p>
              <a:p>
                <a:r>
                  <a:rPr lang="ru-RU" sz="1800" dirty="0" smtClean="0"/>
                  <a:t>Тогда </a:t>
                </a:r>
                <a:r>
                  <a:rPr lang="ru-RU" sz="1800" dirty="0"/>
                  <a:t>большая сторона (</a:t>
                </a:r>
                <a:r>
                  <a:rPr lang="ru-RU" sz="1800" dirty="0" smtClean="0"/>
                  <a:t>х+10</a:t>
                </a:r>
                <a:r>
                  <a:rPr lang="ru-RU" sz="1800" dirty="0"/>
                  <a:t>) метров. </a:t>
                </a:r>
                <a:endParaRPr lang="ru-RU" sz="1800" dirty="0" smtClean="0"/>
              </a:p>
              <a:p>
                <a:r>
                  <a:rPr lang="ru-RU" sz="1800" dirty="0" smtClean="0"/>
                  <a:t>Знаем</a:t>
                </a:r>
                <a:r>
                  <a:rPr lang="ru-RU" sz="1800" dirty="0"/>
                  <a:t>, что площадь всего участка 1200 </a:t>
                </a:r>
                <a:r>
                  <a:rPr lang="ru-RU" sz="1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800" b="0" i="1" smtClean="0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800" dirty="0" smtClean="0"/>
                  <a:t>.</a:t>
                </a:r>
              </a:p>
              <a:p>
                <a:r>
                  <a:rPr lang="ru-RU" sz="1800" dirty="0" smtClean="0"/>
                  <a:t> </a:t>
                </a:r>
                <a:r>
                  <a:rPr lang="ru-RU" sz="1800" dirty="0"/>
                  <a:t>Получаем уравнение:</a:t>
                </a:r>
              </a:p>
              <a:p>
                <a:r>
                  <a:rPr lang="ru-RU" sz="1800" dirty="0" smtClean="0"/>
                  <a:t> х(х+10)=1200,                                    х=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800" b="0" i="1" smtClean="0">
                            <a:latin typeface="Cambria Math"/>
                          </a:rPr>
                          <m:t>−10−70</m:t>
                        </m:r>
                      </m:num>
                      <m:den>
                        <m:r>
                          <a:rPr lang="ru-RU" sz="1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800" dirty="0" smtClean="0"/>
                  <a:t> 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800" b="0" i="1" dirty="0" smtClean="0">
                            <a:latin typeface="Cambria Math"/>
                          </a:rPr>
                          <m:t>80</m:t>
                        </m:r>
                      </m:num>
                      <m:den>
                        <m:r>
                          <a:rPr lang="ru-RU" sz="18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18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ru-RU" sz="1800" dirty="0" smtClean="0"/>
                  <a:t>-40 не удовлетворяет </a:t>
                </a:r>
              </a:p>
              <a:p>
                <a:r>
                  <a:rPr lang="ru-RU" sz="1800" dirty="0"/>
                  <a:t> </a:t>
                </a:r>
                <a:r>
                  <a:rPr lang="ru-RU" sz="1800" dirty="0" smtClean="0"/>
                  <a:t>                                                                  смыслу задачи</a:t>
                </a:r>
              </a:p>
              <a:p>
                <a:r>
                  <a:rPr lang="ru-RU" sz="1800" dirty="0" smtClean="0"/>
                  <a:t>Раскроем </a:t>
                </a:r>
                <a:r>
                  <a:rPr lang="ru-RU" sz="1800" dirty="0"/>
                  <a:t>скобки.</a:t>
                </a:r>
              </a:p>
              <a:p>
                <a:r>
                  <a:rPr lang="ru-RU" sz="1800" dirty="0" smtClean="0"/>
                  <a:t>?+</a:t>
                </a:r>
                <a:r>
                  <a:rPr lang="ru-RU" sz="1800" dirty="0"/>
                  <a:t>10х=1200</a:t>
                </a:r>
                <a:r>
                  <a:rPr lang="ru-RU" sz="1800" dirty="0" smtClean="0"/>
                  <a:t>,                                          х=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/>
                          </a:rPr>
                          <m:t>−10</m:t>
                        </m:r>
                        <m:r>
                          <a:rPr lang="ru-RU" sz="1800" b="0" i="1" smtClean="0">
                            <a:latin typeface="Cambria Math"/>
                          </a:rPr>
                          <m:t>+</m:t>
                        </m:r>
                        <m:r>
                          <a:rPr lang="ru-RU" sz="1800" i="1">
                            <a:latin typeface="Cambria Math"/>
                          </a:rPr>
                          <m:t>70</m:t>
                        </m:r>
                      </m:num>
                      <m:den>
                        <m:r>
                          <a:rPr lang="ru-RU" sz="1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8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800" b="0" i="1" dirty="0" smtClean="0">
                            <a:latin typeface="Cambria Math"/>
                          </a:rPr>
                          <m:t>60</m:t>
                        </m:r>
                      </m:num>
                      <m:den>
                        <m:r>
                          <a:rPr lang="ru-RU" sz="18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800" dirty="0" smtClean="0"/>
                  <a:t> =30</a:t>
                </a:r>
                <a:endParaRPr lang="ru-RU" sz="1800" dirty="0"/>
              </a:p>
              <a:p>
                <a:r>
                  <a:rPr lang="ru-RU" sz="1800" dirty="0" smtClean="0"/>
                  <a:t>?+</a:t>
                </a:r>
                <a:r>
                  <a:rPr lang="ru-RU" sz="1800" dirty="0"/>
                  <a:t>10х-1200=0</a:t>
                </a:r>
                <a:r>
                  <a:rPr lang="ru-RU" sz="1800" dirty="0" smtClean="0"/>
                  <a:t>,                                       х=30 м одна сторона участка</a:t>
                </a:r>
                <a:endParaRPr lang="ru-RU" sz="1800" dirty="0"/>
              </a:p>
              <a:p>
                <a:r>
                  <a:rPr lang="ru-RU" sz="1800" dirty="0"/>
                  <a:t>D=100+4800=4900</a:t>
                </a:r>
                <a:r>
                  <a:rPr lang="ru-RU" sz="1800" dirty="0" smtClean="0"/>
                  <a:t>,                            30+10=40 м другая сторона</a:t>
                </a:r>
                <a:endParaRPr lang="ru-RU" sz="1800" dirty="0"/>
              </a:p>
              <a:p>
                <a:r>
                  <a:rPr lang="ru-RU" sz="1800" dirty="0" smtClean="0"/>
                  <a:t>                                                                   Р= 2(30+40)=140 м </a:t>
                </a:r>
              </a:p>
              <a:p>
                <a:r>
                  <a:rPr lang="ru-RU" sz="1800" dirty="0" smtClean="0"/>
                  <a:t>                  Необходимо купить 140 м материала             Ответ  140 м</a:t>
                </a:r>
                <a:endParaRPr lang="ru-RU" sz="1800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7" y="1844824"/>
                <a:ext cx="7408333" cy="4281339"/>
              </a:xfrm>
              <a:blipFill rotWithShape="1">
                <a:blip r:embed="rId2"/>
                <a:stretch>
                  <a:fillRect l="-658" t="-997" b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139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872067" y="1844824"/>
                <a:ext cx="7408333" cy="4281339"/>
              </a:xfrm>
            </p:spPr>
            <p:txBody>
              <a:bodyPr>
                <a:normAutofit/>
              </a:bodyPr>
              <a:lstStyle/>
              <a:p>
                <a:r>
                  <a:rPr lang="ru-RU" sz="1800" dirty="0" smtClean="0"/>
                  <a:t>Меньшую </a:t>
                </a:r>
                <a:r>
                  <a:rPr lang="ru-RU" sz="1800" dirty="0"/>
                  <a:t>из </a:t>
                </a:r>
                <a:r>
                  <a:rPr lang="ru-RU" sz="1800" dirty="0" smtClean="0"/>
                  <a:t>сторон </a:t>
                </a:r>
                <a:r>
                  <a:rPr lang="ru-RU" sz="1800" dirty="0"/>
                  <a:t>обозначаем </a:t>
                </a:r>
                <a:r>
                  <a:rPr lang="ru-RU" sz="1800" dirty="0" smtClean="0"/>
                  <a:t> </a:t>
                </a:r>
                <a:r>
                  <a:rPr lang="ru-RU" sz="1800" dirty="0"/>
                  <a:t>– х метров. </a:t>
                </a:r>
                <a:endParaRPr lang="ru-RU" sz="1800" dirty="0" smtClean="0"/>
              </a:p>
              <a:p>
                <a:r>
                  <a:rPr lang="ru-RU" sz="1800" dirty="0" smtClean="0"/>
                  <a:t>Тогда </a:t>
                </a:r>
                <a:r>
                  <a:rPr lang="ru-RU" sz="1800" dirty="0"/>
                  <a:t>большая сторона (</a:t>
                </a:r>
                <a:r>
                  <a:rPr lang="ru-RU" sz="1800" dirty="0" smtClean="0"/>
                  <a:t>х+10</a:t>
                </a:r>
                <a:r>
                  <a:rPr lang="ru-RU" sz="1800" dirty="0"/>
                  <a:t>) метров. </a:t>
                </a:r>
                <a:endParaRPr lang="ru-RU" sz="1800" dirty="0" smtClean="0"/>
              </a:p>
              <a:p>
                <a:r>
                  <a:rPr lang="ru-RU" sz="1800" dirty="0" smtClean="0"/>
                  <a:t>Знаем</a:t>
                </a:r>
                <a:r>
                  <a:rPr lang="ru-RU" sz="1800" dirty="0"/>
                  <a:t>, что площадь всего участка 1200 </a:t>
                </a:r>
                <a:r>
                  <a:rPr lang="ru-RU" sz="1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800" b="0" i="1" smtClean="0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800" dirty="0" smtClean="0"/>
                  <a:t>.</a:t>
                </a:r>
              </a:p>
              <a:p>
                <a:r>
                  <a:rPr lang="ru-RU" sz="1800" dirty="0" smtClean="0"/>
                  <a:t> </a:t>
                </a:r>
                <a:r>
                  <a:rPr lang="ru-RU" sz="1800" dirty="0"/>
                  <a:t>Получаем уравнение:</a:t>
                </a:r>
              </a:p>
              <a:p>
                <a:r>
                  <a:rPr lang="ru-RU" sz="1800" dirty="0" smtClean="0"/>
                  <a:t> х(х+10)=1200,                                    х=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800" b="0" i="1" smtClean="0">
                            <a:latin typeface="Cambria Math"/>
                          </a:rPr>
                          <m:t>−10−70</m:t>
                        </m:r>
                      </m:num>
                      <m:den>
                        <m:r>
                          <a:rPr lang="ru-RU" sz="1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800" dirty="0" smtClean="0"/>
                  <a:t> 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800" b="0" i="1" dirty="0" smtClean="0">
                            <a:latin typeface="Cambria Math"/>
                          </a:rPr>
                          <m:t>80</m:t>
                        </m:r>
                      </m:num>
                      <m:den>
                        <m:r>
                          <a:rPr lang="ru-RU" sz="18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18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ru-RU" sz="1800" dirty="0" smtClean="0"/>
                  <a:t>-40 не удовлетворяет </a:t>
                </a:r>
              </a:p>
              <a:p>
                <a:r>
                  <a:rPr lang="ru-RU" sz="1800" dirty="0"/>
                  <a:t> </a:t>
                </a:r>
                <a:r>
                  <a:rPr lang="ru-RU" sz="1800" dirty="0" smtClean="0"/>
                  <a:t>                                                                  смыслу задачи</a:t>
                </a:r>
              </a:p>
              <a:p>
                <a:r>
                  <a:rPr lang="ru-RU" sz="1800" dirty="0" smtClean="0"/>
                  <a:t>Раскроем </a:t>
                </a:r>
                <a:r>
                  <a:rPr lang="ru-RU" sz="1800" dirty="0"/>
                  <a:t>скобки.</a:t>
                </a:r>
              </a:p>
              <a:p>
                <a:r>
                  <a:rPr lang="ru-RU" sz="1800" dirty="0" smtClean="0"/>
                  <a:t>?+</a:t>
                </a:r>
                <a:r>
                  <a:rPr lang="ru-RU" sz="1800" dirty="0"/>
                  <a:t>10х=1200</a:t>
                </a:r>
                <a:r>
                  <a:rPr lang="ru-RU" sz="1800" dirty="0" smtClean="0"/>
                  <a:t>,                                          х=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/>
                          </a:rPr>
                          <m:t>−10</m:t>
                        </m:r>
                        <m:r>
                          <a:rPr lang="ru-RU" sz="1800" b="0" i="1" smtClean="0">
                            <a:latin typeface="Cambria Math"/>
                          </a:rPr>
                          <m:t>+</m:t>
                        </m:r>
                        <m:r>
                          <a:rPr lang="ru-RU" sz="1800" i="1">
                            <a:latin typeface="Cambria Math"/>
                          </a:rPr>
                          <m:t>70</m:t>
                        </m:r>
                      </m:num>
                      <m:den>
                        <m:r>
                          <a:rPr lang="ru-RU" sz="1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8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800" b="0" i="1" dirty="0" smtClean="0">
                            <a:latin typeface="Cambria Math"/>
                          </a:rPr>
                          <m:t>60</m:t>
                        </m:r>
                      </m:num>
                      <m:den>
                        <m:r>
                          <a:rPr lang="ru-RU" sz="18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800" dirty="0" smtClean="0"/>
                  <a:t> =30</a:t>
                </a:r>
                <a:endParaRPr lang="ru-RU" sz="1800" dirty="0"/>
              </a:p>
              <a:p>
                <a:r>
                  <a:rPr lang="ru-RU" sz="1800" dirty="0" smtClean="0"/>
                  <a:t>?+</a:t>
                </a:r>
                <a:r>
                  <a:rPr lang="ru-RU" sz="1800" dirty="0"/>
                  <a:t>10х-1200=0</a:t>
                </a:r>
                <a:r>
                  <a:rPr lang="ru-RU" sz="1800" dirty="0" smtClean="0"/>
                  <a:t>,                                       х=30 м одна сторона участка</a:t>
                </a:r>
                <a:endParaRPr lang="ru-RU" sz="1800" dirty="0"/>
              </a:p>
              <a:p>
                <a:r>
                  <a:rPr lang="ru-RU" sz="1800" dirty="0"/>
                  <a:t>D=100+4800=4900</a:t>
                </a:r>
                <a:r>
                  <a:rPr lang="ru-RU" sz="1800" dirty="0" smtClean="0"/>
                  <a:t>,                            30+10=40 м другая сторона</a:t>
                </a:r>
                <a:endParaRPr lang="ru-RU" sz="1800" dirty="0"/>
              </a:p>
              <a:p>
                <a:r>
                  <a:rPr lang="ru-RU" sz="1800" dirty="0" smtClean="0"/>
                  <a:t>                                                                   Р= 2(30+40)=140 м </a:t>
                </a:r>
              </a:p>
              <a:p>
                <a:r>
                  <a:rPr lang="ru-RU" sz="1800" dirty="0" smtClean="0"/>
                  <a:t>                  Необходимо купить 140 м материала             Ответ  140 м</a:t>
                </a:r>
                <a:endParaRPr lang="ru-RU" sz="1800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7" y="1844824"/>
                <a:ext cx="7408333" cy="4281339"/>
              </a:xfrm>
              <a:blipFill rotWithShape="1">
                <a:blip r:embed="rId2"/>
                <a:stretch>
                  <a:fillRect l="-658" t="-997" b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060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Выбрать </a:t>
            </a:r>
            <a:r>
              <a:rPr lang="ru-RU" dirty="0" smtClean="0"/>
              <a:t>неизвестное.</a:t>
            </a:r>
            <a:endParaRPr lang="ru-RU" dirty="0"/>
          </a:p>
          <a:p>
            <a:r>
              <a:rPr lang="ru-RU" dirty="0"/>
              <a:t>2. Затем составить уравнение.</a:t>
            </a:r>
          </a:p>
          <a:p>
            <a:r>
              <a:rPr lang="ru-RU" dirty="0"/>
              <a:t>3. Решить его.</a:t>
            </a:r>
          </a:p>
          <a:p>
            <a:r>
              <a:rPr lang="ru-RU" dirty="0"/>
              <a:t>4. Сделать вывод о корнях.</a:t>
            </a:r>
          </a:p>
          <a:p>
            <a:r>
              <a:rPr lang="ru-RU" dirty="0"/>
              <a:t>5. Выполнить дополнительные действия.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Этапы решения задачи алгебраическим </a:t>
            </a:r>
            <a:r>
              <a:rPr lang="ru-RU" dirty="0" smtClean="0"/>
              <a:t>методом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93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628800"/>
            <a:ext cx="7408333" cy="445880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</a:t>
            </a:r>
            <a:r>
              <a:rPr lang="ru-RU" dirty="0" smtClean="0"/>
              <a:t>. </a:t>
            </a:r>
            <a:r>
              <a:rPr lang="ru-RU" dirty="0"/>
              <a:t> Произведение двух натуральных чисел, одно из которых на 5 больше другого, равно 256. Найдите эти числа.</a:t>
            </a:r>
          </a:p>
          <a:p>
            <a:r>
              <a:rPr lang="ru-RU" dirty="0"/>
              <a:t>1)  х( х – 5) = 256;      2)  х(х + 5) = 256;     3)  2х</a:t>
            </a:r>
            <a:r>
              <a:rPr lang="ru-RU" baseline="30000" dirty="0"/>
              <a:t>2</a:t>
            </a:r>
            <a:r>
              <a:rPr lang="ru-RU" dirty="0"/>
              <a:t> + 5 = 256;        4)  2х – 5 = 256.</a:t>
            </a:r>
          </a:p>
          <a:p>
            <a:r>
              <a:rPr lang="ru-RU" dirty="0"/>
              <a:t>Ответ: х(х+5)=256.</a:t>
            </a:r>
          </a:p>
          <a:p>
            <a:r>
              <a:rPr lang="ru-RU" dirty="0"/>
              <a:t> </a:t>
            </a:r>
            <a:r>
              <a:rPr lang="ru-RU" dirty="0" smtClean="0"/>
              <a:t>2. </a:t>
            </a:r>
            <a:r>
              <a:rPr lang="ru-RU" dirty="0"/>
              <a:t>Одна из  сторон прямоугольника на 12 см больше другой. Площадь этого прямоугольника равна 405 см. Найдите стороны прямоугольника.</a:t>
            </a:r>
          </a:p>
          <a:p>
            <a:r>
              <a:rPr lang="ru-RU" dirty="0"/>
              <a:t>1) х( х + 12) = 405     2) х(х - 12) = 405      3)2х - 12 = 405        4)  2х + 12 = 405</a:t>
            </a:r>
          </a:p>
          <a:p>
            <a:r>
              <a:rPr lang="ru-RU" dirty="0"/>
              <a:t>Ответ: х(х+12)=405.</a:t>
            </a:r>
          </a:p>
          <a:p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/>
              <a:t>Высота треугольника на 4 см меньше основания этого треугольника, его площадь равна 48 . Найдите высоту треугольника.</a:t>
            </a:r>
          </a:p>
          <a:p>
            <a:r>
              <a:rPr lang="ru-RU" dirty="0"/>
              <a:t>1) х( х + 4) = 48     2)  </a:t>
            </a:r>
            <a:r>
              <a:rPr lang="ru-RU" dirty="0" smtClean="0"/>
              <a:t>(х</a:t>
            </a:r>
            <a:r>
              <a:rPr lang="ru-RU" dirty="0"/>
              <a:t> - </a:t>
            </a:r>
            <a:r>
              <a:rPr lang="ru-RU" dirty="0" smtClean="0"/>
              <a:t>4) </a:t>
            </a:r>
            <a:r>
              <a:rPr lang="ru-RU" dirty="0"/>
              <a:t>= 96      3) х(х - 4) = 48       4)  х(х + 4) = 96</a:t>
            </a:r>
          </a:p>
          <a:p>
            <a:r>
              <a:rPr lang="ru-RU" dirty="0"/>
              <a:t>Ответ: х(х+4)=96.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47248" cy="1074448"/>
          </a:xfrm>
        </p:spPr>
        <p:txBody>
          <a:bodyPr/>
          <a:lstStyle/>
          <a:p>
            <a:r>
              <a:rPr lang="ru-RU" dirty="0" smtClean="0"/>
              <a:t>Составить уравнение к задаче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708920"/>
            <a:ext cx="141845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293096"/>
            <a:ext cx="141845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5589240"/>
            <a:ext cx="1224136" cy="300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9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Закроем глаза, откроем глаза- повторить по 3 раза.</a:t>
            </a:r>
          </a:p>
          <a:p>
            <a:r>
              <a:rPr lang="ru-RU" dirty="0"/>
              <a:t>Закроем глаза и нарисуем сначала в одну сторону, а потом в другую вертикальную линию, горизонтальную линию, окружность, прямоугольник, треугольник.</a:t>
            </a:r>
          </a:p>
          <a:p>
            <a:r>
              <a:rPr lang="ru-RU" dirty="0"/>
              <a:t>Широко откроем глаза и постараемся не моргать 5 секунд, а теперь быстро поморгаем 5 секунд.</a:t>
            </a:r>
          </a:p>
          <a:p>
            <a:r>
              <a:rPr lang="ru-RU" dirty="0"/>
              <a:t>Посмотрите направо, затем налево, вверх, </a:t>
            </a:r>
            <a:r>
              <a:rPr lang="ru-RU" dirty="0" smtClean="0"/>
              <a:t>вниз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05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Тело брошено вертикально вверх с начальной скоростью 40м/с. Через сколько секунд оно окажется на высоте 60м?</a:t>
            </a:r>
          </a:p>
          <a:p>
            <a:r>
              <a:rPr lang="ru-RU" dirty="0"/>
              <a:t>Решение: из курса физики известно, что если не учитывать сопротивление воздуха, то высота h(м), на которой брошенное вертикально вверх тело окажется через t(с), может быть найдена по формуле</a:t>
            </a:r>
          </a:p>
          <a:p>
            <a:r>
              <a:rPr lang="ru-RU" dirty="0"/>
              <a:t>h=V</a:t>
            </a:r>
            <a:r>
              <a:rPr lang="ru-RU" baseline="-25000" dirty="0"/>
              <a:t>0</a:t>
            </a:r>
            <a:r>
              <a:rPr lang="ru-RU" dirty="0"/>
              <a:t>t-gt</a:t>
            </a:r>
            <a:r>
              <a:rPr lang="ru-RU" baseline="30000" dirty="0"/>
              <a:t>2</a:t>
            </a:r>
            <a:r>
              <a:rPr lang="ru-RU" dirty="0"/>
              <a:t>/2, где V</a:t>
            </a:r>
            <a:r>
              <a:rPr lang="ru-RU" baseline="-25000" dirty="0"/>
              <a:t>0</a:t>
            </a:r>
            <a:r>
              <a:rPr lang="ru-RU" dirty="0"/>
              <a:t>(м/с) – начальная скорость, g – ускорение свободного падения, приближенно равно 10 м/с</a:t>
            </a:r>
            <a:r>
              <a:rPr lang="ru-RU" baseline="30000" dirty="0"/>
              <a:t>2</a:t>
            </a:r>
            <a:r>
              <a:rPr lang="ru-RU" dirty="0"/>
              <a:t>. Подставив значения h и V</a:t>
            </a:r>
            <a:r>
              <a:rPr lang="ru-RU" baseline="-25000" dirty="0"/>
              <a:t>0</a:t>
            </a:r>
            <a:r>
              <a:rPr lang="ru-RU" dirty="0"/>
              <a:t> в формулу, </a:t>
            </a:r>
            <a:r>
              <a:rPr lang="ru-RU" dirty="0" smtClean="0"/>
              <a:t>получим: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2 (</a:t>
            </a:r>
            <a:r>
              <a:rPr lang="ru-RU" sz="2800" dirty="0"/>
              <a:t>связана с физикой</a:t>
            </a:r>
            <a:r>
              <a:rPr lang="ru-R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5501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r>
              <a:rPr lang="ru-RU" dirty="0"/>
              <a:t>60=40t-5t</a:t>
            </a:r>
            <a:r>
              <a:rPr lang="ru-RU" baseline="30000" dirty="0"/>
              <a:t>2</a:t>
            </a:r>
            <a:r>
              <a:rPr lang="ru-RU" dirty="0"/>
              <a:t>.</a:t>
            </a:r>
          </a:p>
          <a:p>
            <a:r>
              <a:rPr lang="ru-RU" dirty="0"/>
              <a:t>Отсюда  5t</a:t>
            </a:r>
            <a:r>
              <a:rPr lang="ru-RU" baseline="30000" dirty="0"/>
              <a:t>2</a:t>
            </a:r>
            <a:r>
              <a:rPr lang="ru-RU" dirty="0"/>
              <a:t>-40t+60=0,</a:t>
            </a:r>
          </a:p>
          <a:p>
            <a:r>
              <a:rPr lang="ru-RU" dirty="0"/>
              <a:t>                    t</a:t>
            </a:r>
            <a:r>
              <a:rPr lang="ru-RU" baseline="30000" dirty="0"/>
              <a:t>2</a:t>
            </a:r>
            <a:r>
              <a:rPr lang="ru-RU" dirty="0"/>
              <a:t>-8t+12=0.  Решив полученное уравнение, найдем, что t</a:t>
            </a:r>
            <a:r>
              <a:rPr lang="ru-RU" baseline="-25000" dirty="0"/>
              <a:t>1</a:t>
            </a:r>
            <a:r>
              <a:rPr lang="ru-RU" dirty="0"/>
              <a:t> = 2 ,  t</a:t>
            </a:r>
            <a:r>
              <a:rPr lang="ru-RU" baseline="-25000" dirty="0"/>
              <a:t>2</a:t>
            </a:r>
            <a:r>
              <a:rPr lang="ru-RU" dirty="0"/>
              <a:t> = 6.</a:t>
            </a:r>
          </a:p>
          <a:p>
            <a:r>
              <a:rPr lang="ru-RU" dirty="0" smtClean="0"/>
              <a:t> </a:t>
            </a:r>
            <a:r>
              <a:rPr lang="ru-RU" dirty="0"/>
              <a:t>Т</a:t>
            </a:r>
            <a:r>
              <a:rPr lang="ru-RU" dirty="0" smtClean="0"/>
              <a:t>ело</a:t>
            </a:r>
            <a:r>
              <a:rPr lang="ru-RU" dirty="0"/>
              <a:t>, брошенное вертикально вверх, в течение первых 4 с поднимается вверх до высоты 80м, а затем начинает падать. На высоте 60 м от земли оно оказывается дважды: через 2 с и через 6 с после броска. Условию задачи удовлетворяют оба найденных корня. Ответ: </a:t>
            </a:r>
            <a:r>
              <a:rPr lang="ru-RU" dirty="0">
                <a:solidFill>
                  <a:srgbClr val="FF0000"/>
                </a:solidFill>
              </a:rPr>
              <a:t>на высоте 60 м тело окажется через 2 с и через 6 с.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075240" cy="7144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Решение задачи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7397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Решить задачи №562  №568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парах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5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Закрепить умения решать квадратные уравнения</a:t>
            </a:r>
          </a:p>
          <a:p>
            <a:r>
              <a:rPr lang="ru-RU" sz="4000" dirty="0" smtClean="0"/>
              <a:t>Научиться решать задачи с помощью квадратных уравнений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Цели урока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221536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872067" y="1268760"/>
                <a:ext cx="7408333" cy="485740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sz="1600" dirty="0" smtClean="0"/>
                  <a:t>Решение №562</a:t>
                </a:r>
              </a:p>
              <a:p>
                <a:r>
                  <a:rPr lang="ru-RU" sz="1600" dirty="0" smtClean="0"/>
                  <a:t>По условию задачи Р=62 м, значит Р=2(а+</a:t>
                </a:r>
                <a:r>
                  <a:rPr lang="en-US" sz="1600" dirty="0" smtClean="0"/>
                  <a:t>b</a:t>
                </a:r>
                <a:r>
                  <a:rPr lang="ru-RU" sz="1600" dirty="0" smtClean="0"/>
                  <a:t>)=62, тогда половина периметра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/>
                          </a:rPr>
                          <m:t>Р</m:t>
                        </m:r>
                      </m:num>
                      <m:den>
                        <m:r>
                          <a:rPr lang="ru-RU" sz="1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600" dirty="0" smtClean="0"/>
                  <a:t> =31 (м).Пусть меньшая сторона прямоугольника равна х м, тогда большая сторона (31-х) м. По условию площадь прямоугольника 210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600" b="0" i="1" smtClean="0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16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600" dirty="0" smtClean="0"/>
                  <a:t>.</a:t>
                </a:r>
              </a:p>
              <a:p>
                <a:r>
                  <a:rPr lang="ru-RU" sz="1600" dirty="0" smtClean="0"/>
                  <a:t>Составим уравнение   х(31-х)=210;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6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16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600" dirty="0" smtClean="0"/>
                  <a:t>-? +210=0;   … ?   Д=121;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600" dirty="0"/>
                  <a:t>=…=10;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ru-RU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600" dirty="0"/>
                  <a:t>=…=</a:t>
                </a:r>
                <a:r>
                  <a:rPr lang="ru-RU" sz="1600" dirty="0" smtClean="0"/>
                  <a:t>21.</a:t>
                </a:r>
              </a:p>
              <a:p>
                <a:r>
                  <a:rPr lang="ru-RU" sz="1600" dirty="0" smtClean="0"/>
                  <a:t>Меньшая сторона прямоугольника 10 м, тогда большая сторона 31-10=21 м.</a:t>
                </a:r>
                <a:endParaRPr lang="ru-RU" sz="1600" dirty="0"/>
              </a:p>
              <a:p>
                <a:r>
                  <a:rPr lang="ru-RU" sz="1600" dirty="0"/>
                  <a:t> </a:t>
                </a:r>
                <a:r>
                  <a:rPr lang="ru-RU" sz="1600" dirty="0" smtClean="0"/>
                  <a:t>Ответ: 10 м; 21 м.</a:t>
                </a:r>
              </a:p>
              <a:p>
                <a:r>
                  <a:rPr lang="ru-RU" sz="1600" dirty="0" smtClean="0"/>
                  <a:t>Решение задачи №568</a:t>
                </a:r>
              </a:p>
              <a:p>
                <a:r>
                  <a:rPr lang="ru-RU" sz="1600" dirty="0"/>
                  <a:t>Пусть в кинотеатре х рядов, тогда </a:t>
                </a:r>
                <a:r>
                  <a:rPr lang="ru-RU" sz="1600" dirty="0" smtClean="0"/>
                  <a:t>мест -(х+8). </a:t>
                </a:r>
                <a:r>
                  <a:rPr lang="ru-RU" sz="1600" dirty="0"/>
                  <a:t>Всего в нем имеется </a:t>
                </a:r>
                <a:r>
                  <a:rPr lang="ru-RU" sz="1600" dirty="0" smtClean="0"/>
                  <a:t> 884 </a:t>
                </a:r>
                <a:r>
                  <a:rPr lang="ru-RU" sz="1600" dirty="0"/>
                  <a:t>места.</a:t>
                </a:r>
              </a:p>
              <a:p>
                <a:r>
                  <a:rPr lang="ru-RU" sz="1600" dirty="0"/>
                  <a:t>Составим и решим уравнение:</a:t>
                </a:r>
              </a:p>
              <a:p>
                <a:r>
                  <a:rPr lang="ru-RU" sz="1600" dirty="0"/>
                  <a:t> х ( </a:t>
                </a:r>
                <a:r>
                  <a:rPr lang="ru-RU" sz="1600" dirty="0" smtClean="0"/>
                  <a:t>?+?)= </a:t>
                </a:r>
                <a:r>
                  <a:rPr lang="ru-RU" sz="1600" dirty="0"/>
                  <a:t>884</a:t>
                </a:r>
              </a:p>
              <a:p>
                <a:r>
                  <a:rPr lang="ru-RU" sz="1600" dirty="0"/>
                  <a:t>D</a:t>
                </a:r>
                <a:r>
                  <a:rPr lang="ru-RU" sz="1600" baseline="-25000" dirty="0"/>
                  <a:t>1</a:t>
                </a:r>
                <a:r>
                  <a:rPr lang="ru-RU" sz="1600" dirty="0"/>
                  <a:t>= 900</a:t>
                </a:r>
              </a:p>
              <a:p>
                <a:r>
                  <a:rPr lang="ru-RU" sz="1600" dirty="0"/>
                  <a:t>Х</a:t>
                </a:r>
                <a:r>
                  <a:rPr lang="ru-RU" sz="1600" baseline="-25000" dirty="0"/>
                  <a:t>1</a:t>
                </a:r>
                <a:r>
                  <a:rPr lang="ru-RU" sz="1600" dirty="0"/>
                  <a:t>= -34 </a:t>
                </a:r>
                <a:r>
                  <a:rPr lang="ru-RU" sz="1600" dirty="0" smtClean="0"/>
                  <a:t>– (  удовлетворяет ли  </a:t>
                </a:r>
                <a:r>
                  <a:rPr lang="ru-RU" sz="1600" dirty="0"/>
                  <a:t>смыслу </a:t>
                </a:r>
                <a:r>
                  <a:rPr lang="ru-RU" sz="1600" dirty="0" smtClean="0"/>
                  <a:t>задачи данный корень?)</a:t>
                </a:r>
                <a:endParaRPr lang="ru-RU" sz="1600" dirty="0"/>
              </a:p>
              <a:p>
                <a:r>
                  <a:rPr lang="ru-RU" sz="1600" dirty="0"/>
                  <a:t>х</a:t>
                </a:r>
                <a:r>
                  <a:rPr lang="ru-RU" sz="1600" baseline="-25000" dirty="0"/>
                  <a:t>2</a:t>
                </a:r>
                <a:r>
                  <a:rPr lang="ru-RU" sz="1600" dirty="0"/>
                  <a:t>=26 .</a:t>
                </a:r>
              </a:p>
              <a:p>
                <a:r>
                  <a:rPr lang="ru-RU" sz="1600" dirty="0"/>
                  <a:t>Ответ:  26 рядов.</a:t>
                </a:r>
              </a:p>
              <a:p>
                <a:endParaRPr lang="ru-RU" sz="1600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7" y="1268760"/>
                <a:ext cx="7408333" cy="4857403"/>
              </a:xfrm>
              <a:blipFill rotWithShape="1">
                <a:blip r:embed="rId2"/>
                <a:stretch>
                  <a:fillRect l="-412" t="-1129" b="-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21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1700" dirty="0" smtClean="0"/>
                  <a:t>Основное произведение Диофанта – «Арифметика» в 13 книгах. К сожалению, сохранились только 6 первых книг из 13.</a:t>
                </a:r>
                <a:r>
                  <a:rPr lang="ru-RU" sz="1700" dirty="0"/>
                  <a:t> Большая часть труда – это сборник задач с решениями (в сохранившихся шести книгах их всего 189</a:t>
                </a:r>
                <a:r>
                  <a:rPr lang="ru-RU" sz="1700" dirty="0" smtClean="0"/>
                  <a:t>).  </a:t>
                </a:r>
                <a:r>
                  <a:rPr lang="ru-RU" sz="1700" dirty="0"/>
                  <a:t>Главная проблематика «Арифметики» – нахождение положительных рациональных решений неопределённых уравнений. </a:t>
                </a:r>
              </a:p>
              <a:p>
                <a:r>
                  <a:rPr lang="ru-RU" sz="1700" dirty="0"/>
                  <a:t>Сначала Диофант исследует системы уравнений 2-го порядка от 2 неизвестных; он указывает метод нахождения других решений, если одно уже известно. Затем аналогичные методы он применяет к уравнениям высших степеней</a:t>
                </a:r>
                <a:r>
                  <a:rPr lang="ru-RU" sz="1700" dirty="0" smtClean="0"/>
                  <a:t>. </a:t>
                </a:r>
                <a:r>
                  <a:rPr lang="ru-RU" sz="1700" dirty="0"/>
                  <a:t>С</a:t>
                </a:r>
                <a:r>
                  <a:rPr lang="ru-RU" sz="1700" dirty="0" smtClean="0"/>
                  <a:t>амым </a:t>
                </a:r>
                <a:r>
                  <a:rPr lang="ru-RU" sz="1700" dirty="0"/>
                  <a:t>известным </a:t>
                </a:r>
                <a:r>
                  <a:rPr lang="ru-RU" sz="1700" dirty="0" err="1"/>
                  <a:t>диофантовым</a:t>
                </a:r>
                <a:r>
                  <a:rPr lang="ru-RU" sz="1700" dirty="0"/>
                  <a:t> уравнением является  </a:t>
                </a:r>
                <a:r>
                  <a:rPr lang="ru-RU" sz="1700" dirty="0" smtClean="0"/>
                  <a:t>:</a:t>
                </a:r>
              </a:p>
              <a:p>
                <a:r>
                  <a:rPr lang="ru-RU" sz="17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7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700" b="0" i="1" smtClean="0">
                            <a:latin typeface="Cambria Math"/>
                          </a:rPr>
                          <m:t>    х</m:t>
                        </m:r>
                      </m:e>
                      <m:sup>
                        <m:r>
                          <a:rPr lang="ru-RU" sz="17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700" dirty="0" smtClean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7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700" b="0" i="1" smtClean="0">
                            <a:latin typeface="Cambria Math"/>
                          </a:rPr>
                          <m:t>у</m:t>
                        </m:r>
                      </m:e>
                      <m:sup>
                        <m:r>
                          <a:rPr lang="ru-RU" sz="17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70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7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7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ru-RU" sz="17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1700" dirty="0"/>
              </a:p>
              <a:p>
                <a:endParaRPr lang="ru-RU" sz="17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94" t="-8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Диофант (примерно 3в до н. э.)</a:t>
            </a:r>
            <a:br>
              <a:rPr lang="ru-RU" dirty="0" smtClean="0"/>
            </a:br>
            <a:r>
              <a:rPr lang="ru-RU" sz="2000" dirty="0" smtClean="0"/>
              <a:t>древнегреческий математик из </a:t>
            </a:r>
            <a:r>
              <a:rPr lang="ru-RU" sz="2000" dirty="0"/>
              <a:t>А</a:t>
            </a:r>
            <a:r>
              <a:rPr lang="ru-RU" sz="2000" dirty="0" smtClean="0"/>
              <a:t>лександрии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719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872067" y="2348881"/>
                <a:ext cx="7408333" cy="3528392"/>
              </a:xfrm>
            </p:spPr>
            <p:txBody>
              <a:bodyPr>
                <a:normAutofit/>
              </a:bodyPr>
              <a:lstStyle/>
              <a:p>
                <a:r>
                  <a:rPr lang="ru-RU" sz="1800" b="1" dirty="0" smtClean="0"/>
                  <a:t>Брахмагупта</a:t>
                </a:r>
                <a:r>
                  <a:rPr lang="ru-RU" sz="1800" dirty="0"/>
                  <a:t>, </a:t>
                </a:r>
                <a:r>
                  <a:rPr lang="ru-RU" sz="1800" b="1" dirty="0" err="1"/>
                  <a:t>Брамагупта</a:t>
                </a:r>
                <a:r>
                  <a:rPr lang="ru-RU" sz="1800" dirty="0"/>
                  <a:t> </a:t>
                </a:r>
                <a:r>
                  <a:rPr lang="ru-RU" sz="1800" dirty="0" smtClean="0"/>
                  <a:t>(</a:t>
                </a:r>
                <a:r>
                  <a:rPr lang="ru-RU" sz="1800" dirty="0"/>
                  <a:t> </a:t>
                </a:r>
                <a:r>
                  <a:rPr lang="ru-RU" sz="1800" dirty="0" err="1" smtClean="0"/>
                  <a:t>ок</a:t>
                </a:r>
                <a:r>
                  <a:rPr lang="ru-RU" sz="1800" dirty="0"/>
                  <a:t>. </a:t>
                </a:r>
                <a:r>
                  <a:rPr lang="ru-RU" sz="1800" dirty="0">
                    <a:hlinkClick r:id="rId2"/>
                  </a:rPr>
                  <a:t>598</a:t>
                </a:r>
                <a:r>
                  <a:rPr lang="ru-RU" sz="1800" dirty="0"/>
                  <a:t>—</a:t>
                </a:r>
                <a:r>
                  <a:rPr lang="ru-RU" sz="1800" dirty="0">
                    <a:hlinkClick r:id="rId3"/>
                  </a:rPr>
                  <a:t>670</a:t>
                </a:r>
                <a:r>
                  <a:rPr lang="ru-RU" sz="1800" dirty="0"/>
                  <a:t>) — индийский </a:t>
                </a:r>
                <a:r>
                  <a:rPr lang="ru-RU" sz="1800" dirty="0">
                    <a:hlinkClick r:id="rId4"/>
                  </a:rPr>
                  <a:t>математик</a:t>
                </a:r>
                <a:r>
                  <a:rPr lang="ru-RU" sz="1800" dirty="0"/>
                  <a:t> и </a:t>
                </a:r>
                <a:r>
                  <a:rPr lang="ru-RU" sz="1800" dirty="0">
                    <a:hlinkClick r:id="rId5"/>
                  </a:rPr>
                  <a:t>астроном</a:t>
                </a:r>
                <a:r>
                  <a:rPr lang="ru-RU" sz="1800" dirty="0"/>
                  <a:t>. Руководил обсерваторией в </a:t>
                </a:r>
                <a:r>
                  <a:rPr lang="ru-RU" sz="1800" dirty="0" err="1">
                    <a:hlinkClick r:id="rId6"/>
                  </a:rPr>
                  <a:t>Удджайне</a:t>
                </a:r>
                <a:r>
                  <a:rPr lang="ru-RU" sz="1800" dirty="0"/>
                  <a:t>. Оказал существенное влияние на развитие астрономии в Византии и странах ислама, стал использовать алгебраические методы для астрономических вычислений, ввёл правила операций с нулём, положительными и отрицательными величинами.. До нашего времени сохранилось его основное сочинение «Брахма-</a:t>
                </a:r>
                <a:r>
                  <a:rPr lang="ru-RU" sz="1800" dirty="0" err="1"/>
                  <a:t>спхута</a:t>
                </a:r>
                <a:r>
                  <a:rPr lang="ru-RU" sz="1800" dirty="0"/>
                  <a:t>-</a:t>
                </a:r>
                <a:r>
                  <a:rPr lang="ru-RU" sz="1800" dirty="0" err="1"/>
                  <a:t>сиддханта</a:t>
                </a:r>
                <a:r>
                  <a:rPr lang="ru-RU" sz="1800" dirty="0"/>
                  <a:t>» («Усовершенствованное учение Брахмы</a:t>
                </a:r>
                <a:r>
                  <a:rPr lang="ru-RU" sz="1800" dirty="0" smtClean="0"/>
                  <a:t>»). </a:t>
                </a:r>
                <a:r>
                  <a:rPr lang="ru-RU" sz="1800" dirty="0"/>
                  <a:t>Большая часть сочинения посвящена астрономии, две главы (12-я и 18-я) математике</a:t>
                </a:r>
                <a:r>
                  <a:rPr lang="ru-RU" sz="1800" dirty="0" smtClean="0"/>
                  <a:t>. </a:t>
                </a:r>
                <a:r>
                  <a:rPr lang="ru-RU" sz="1800" dirty="0"/>
                  <a:t> </a:t>
                </a:r>
                <a:r>
                  <a:rPr lang="ru-RU" sz="1800" dirty="0" smtClean="0"/>
                  <a:t>Дал правило решения квадратных уравнений , приведенных к виду   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800" dirty="0" smtClean="0"/>
                  <a:t>+</a:t>
                </a:r>
                <a:r>
                  <a:rPr lang="en-US" sz="1800" dirty="0" smtClean="0"/>
                  <a:t>b</a:t>
                </a:r>
                <a:r>
                  <a:rPr lang="ru-RU" sz="1800" dirty="0" smtClean="0"/>
                  <a:t>х =с.</a:t>
                </a:r>
                <a:endParaRPr lang="ru-RU" sz="1800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7" y="2348881"/>
                <a:ext cx="7408333" cy="3528392"/>
              </a:xfrm>
              <a:blipFill rotWithShape="1">
                <a:blip r:embed="rId7"/>
                <a:stretch>
                  <a:fillRect l="-658" t="-1209" r="-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Брахмагупта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3175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Фибоначчи</a:t>
            </a:r>
            <a:br>
              <a:rPr lang="ru-RU" dirty="0" smtClean="0"/>
            </a:br>
            <a:r>
              <a:rPr lang="ru-RU" sz="2800" dirty="0"/>
              <a:t>1170 г., </a:t>
            </a:r>
            <a:r>
              <a:rPr lang="ru-RU" sz="2800" dirty="0">
                <a:hlinkClick r:id="rId2"/>
              </a:rPr>
              <a:t>Пиза</a:t>
            </a:r>
            <a:r>
              <a:rPr lang="ru-RU" sz="2800" dirty="0"/>
              <a:t>, Пизанская республика</a:t>
            </a:r>
          </a:p>
        </p:txBody>
      </p:sp>
      <p:pic>
        <p:nvPicPr>
          <p:cNvPr id="4" name="Picture 2" descr="Леонардо Пизано Фибоначчи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0981" y="2679700"/>
            <a:ext cx="2833288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latin typeface="Tahoma" pitchFamily="34" charset="0"/>
              </a:rPr>
              <a:t>Формулы решения квадратных уравнений в Европе были впервые изложены </a:t>
            </a:r>
            <a:r>
              <a:rPr lang="ru-RU" b="1" dirty="0" err="1">
                <a:latin typeface="Tahoma" pitchFamily="34" charset="0"/>
              </a:rPr>
              <a:t>в”Книге</a:t>
            </a:r>
            <a:r>
              <a:rPr lang="ru-RU" b="1" dirty="0">
                <a:latin typeface="Tahoma" pitchFamily="34" charset="0"/>
              </a:rPr>
              <a:t> об абаке”, написанной в 1202 году итальянским математиком Леонардо Фибоначчи. Его книга способствовала распространению алгебраических знаний не только в Италии, но и Германии, Франции и других странах Европы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3374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</a:t>
            </a:r>
            <a:r>
              <a:rPr lang="ru-RU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. Штифель</a:t>
            </a:r>
            <a:r>
              <a:rPr lang="ru-RU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latin typeface="Tahoma" pitchFamily="34" charset="0"/>
              </a:rPr>
              <a:t>Но общее правило решения квадратных уравнений, при всевозможных комбинациях коэффициентов b и c было сформулировано  в Европе лишь в 1544 году немецким математиком </a:t>
            </a:r>
            <a:r>
              <a:rPr lang="ru-RU" b="1" dirty="0" err="1">
                <a:latin typeface="Tahoma" pitchFamily="34" charset="0"/>
              </a:rPr>
              <a:t>М.Штифелем</a:t>
            </a:r>
            <a:r>
              <a:rPr lang="ru-RU" dirty="0">
                <a:latin typeface="Tahoma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 descr="C:\Users\Учитель\Desktop\0016-020-Nemetskij-matematik-M.-SHtif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25622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5261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№ 564; №567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5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7200" dirty="0"/>
              <a:t>Спасибо за урок!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3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84900"/>
            <a:ext cx="8352928" cy="399785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165051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Сколько решений имеет квадратное уравнение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Проведи стрелки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627784" y="2084900"/>
                <a:ext cx="3384376" cy="55201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b="1" dirty="0"/>
                  <a:t>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1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32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3200" b="1" dirty="0"/>
                  <a:t> + </a:t>
                </a:r>
                <a:r>
                  <a:rPr lang="en-US" sz="3200" b="1" dirty="0"/>
                  <a:t>b</a:t>
                </a:r>
                <a:r>
                  <a:rPr lang="ru-RU" sz="3200" b="1" dirty="0"/>
                  <a:t>х + с = 0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084900"/>
                <a:ext cx="3384376" cy="552012"/>
              </a:xfrm>
              <a:prstGeom prst="rect">
                <a:avLst/>
              </a:prstGeom>
              <a:blipFill rotWithShape="1">
                <a:blip r:embed="rId2"/>
                <a:stretch>
                  <a:fillRect t="-12766" b="-372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187624" y="3284984"/>
            <a:ext cx="144016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Если Д&gt;0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284984"/>
            <a:ext cx="158417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Если Д˂0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04981" y="3284984"/>
            <a:ext cx="120243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Если Д = 0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4221088"/>
            <a:ext cx="1008112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5085184"/>
            <a:ext cx="1440160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Один корень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5085184"/>
            <a:ext cx="1584176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Два корня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5085184"/>
            <a:ext cx="1296144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 корней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5" idx="2"/>
          </p:cNvCxnSpPr>
          <p:nvPr/>
        </p:nvCxnSpPr>
        <p:spPr>
          <a:xfrm>
            <a:off x="1907704" y="3717032"/>
            <a:ext cx="223224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</p:cNvCxnSpPr>
          <p:nvPr/>
        </p:nvCxnSpPr>
        <p:spPr>
          <a:xfrm>
            <a:off x="4355976" y="3717032"/>
            <a:ext cx="216024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907704" y="3717032"/>
            <a:ext cx="4366445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654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2548888"/>
                <a:ext cx="7408333" cy="345069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sz="3600" dirty="0" smtClean="0"/>
                  <a:t>Какое </a:t>
                </a:r>
                <a:r>
                  <a:rPr lang="ru-RU" sz="3600" dirty="0"/>
                  <a:t>и</a:t>
                </a:r>
                <a:r>
                  <a:rPr lang="ru-RU" sz="3600" dirty="0" smtClean="0"/>
                  <a:t>з уравнений является квадратным</a:t>
                </a:r>
              </a:p>
              <a:p>
                <a:r>
                  <a:rPr lang="ru-RU" sz="3200" dirty="0" smtClean="0"/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200" dirty="0" smtClean="0"/>
                  <a:t> + 2х – 6 = 0</a:t>
                </a:r>
              </a:p>
              <a:p>
                <a:r>
                  <a:rPr lang="ru-RU" sz="3200" dirty="0" smtClean="0"/>
                  <a:t>2х -20 = 0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х</m:t>
                        </m:r>
                      </m:den>
                    </m:f>
                  </m:oMath>
                </a14:m>
                <a:r>
                  <a:rPr lang="ru-RU" sz="3200" dirty="0" smtClean="0"/>
                  <a:t> =3                           Ответ   </a:t>
                </a:r>
                <a:r>
                  <a:rPr lang="ru-RU" sz="3200" dirty="0"/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200" dirty="0"/>
                  <a:t> + 2х – 6 = 0</a:t>
                </a:r>
              </a:p>
              <a:p>
                <a:r>
                  <a:rPr lang="ru-RU" sz="3200" dirty="0" smtClean="0"/>
                  <a:t>    </a:t>
                </a:r>
                <a:endParaRPr lang="ru-RU" sz="3200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2548888"/>
                <a:ext cx="7408333" cy="3450696"/>
              </a:xfrm>
              <a:blipFill rotWithShape="1">
                <a:blip r:embed="rId2"/>
                <a:stretch>
                  <a:fillRect l="-2305" t="-47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8064" y="4581128"/>
            <a:ext cx="2592288" cy="936104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7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800" dirty="0" smtClean="0"/>
                  <a:t>Какое уравнение является неполным квадратным </a:t>
                </a:r>
                <a:r>
                  <a:rPr lang="ru-RU" sz="2800" dirty="0"/>
                  <a:t>уравнением</a:t>
                </a:r>
              </a:p>
              <a:p>
                <a:r>
                  <a:rPr lang="ru-RU" sz="2800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/>
                  <a:t> - 4х + 5 = 0</a:t>
                </a:r>
              </a:p>
              <a:p>
                <a:r>
                  <a:rPr lang="ru-RU" sz="2800" dirty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/>
                  <a:t> + 6 = 0</a:t>
                </a:r>
              </a:p>
              <a:p>
                <a:r>
                  <a:rPr lang="ru-RU" sz="2800" dirty="0" smtClean="0"/>
                  <a:t>2х =4</a:t>
                </a:r>
              </a:p>
              <a:p>
                <a:r>
                  <a:rPr lang="ru-RU" sz="2800" dirty="0" smtClean="0"/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/>
                  <a:t> </a:t>
                </a:r>
                <a:r>
                  <a:rPr lang="ru-RU" sz="2800" dirty="0" smtClean="0"/>
                  <a:t>+ </a:t>
                </a:r>
                <a:r>
                  <a:rPr lang="ru-RU" sz="2800" dirty="0"/>
                  <a:t>4х </a:t>
                </a:r>
                <a:r>
                  <a:rPr lang="ru-RU" sz="2800" dirty="0" smtClean="0"/>
                  <a:t>- </a:t>
                </a:r>
                <a:r>
                  <a:rPr lang="ru-RU" sz="2800" dirty="0"/>
                  <a:t>5 = </a:t>
                </a:r>
                <a:r>
                  <a:rPr lang="ru-RU" sz="2800" dirty="0" smtClean="0"/>
                  <a:t>0        Ответ  </a:t>
                </a:r>
                <a:r>
                  <a:rPr lang="ru-RU" sz="2800" dirty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/>
                  <a:t> + 6 = 0</a:t>
                </a:r>
              </a:p>
              <a:p>
                <a:endParaRPr lang="ru-RU" sz="2800" dirty="0"/>
              </a:p>
              <a:p>
                <a:endParaRPr lang="ru-RU" sz="2800" dirty="0" smtClean="0"/>
              </a:p>
              <a:p>
                <a:endParaRPr lang="ru-RU" sz="2800" dirty="0" smtClean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46" t="-22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985409" y="5157192"/>
            <a:ext cx="165618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97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3600" dirty="0" smtClean="0"/>
                  <a:t>Найди корни неполного квадратного уравнения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600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3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600" dirty="0" smtClean="0"/>
                  <a:t> = 25</a:t>
                </a:r>
              </a:p>
              <a:p>
                <a:r>
                  <a:rPr lang="ru-RU" sz="3600" dirty="0"/>
                  <a:t> </a:t>
                </a:r>
                <a:r>
                  <a:rPr lang="ru-RU" sz="3600" dirty="0" smtClean="0"/>
                  <a:t>                               Ответ      5 и -5</a:t>
                </a:r>
                <a:endParaRPr lang="ru-RU" sz="3600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469" t="-35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3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56176" y="4725144"/>
            <a:ext cx="100811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43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800" dirty="0"/>
                  <a:t>Указать коэффициенты квадратных </a:t>
                </a:r>
                <a:r>
                  <a:rPr lang="ru-RU" sz="2800" dirty="0" smtClean="0"/>
                  <a:t>уравнений</a:t>
                </a:r>
              </a:p>
              <a:p>
                <a:r>
                  <a:rPr lang="ru-RU" sz="2800" dirty="0" smtClean="0"/>
                  <a:t>                                              Ответ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600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3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600" dirty="0"/>
                  <a:t> + 2х – </a:t>
                </a:r>
                <a:r>
                  <a:rPr lang="ru-RU" sz="3600" dirty="0" smtClean="0"/>
                  <a:t>16 </a:t>
                </a:r>
                <a:r>
                  <a:rPr lang="ru-RU" sz="3600" dirty="0"/>
                  <a:t>= </a:t>
                </a:r>
                <a:r>
                  <a:rPr lang="ru-RU" sz="3600" dirty="0" smtClean="0"/>
                  <a:t>0      а=1;</a:t>
                </a:r>
                <a:r>
                  <a:rPr lang="en-US" sz="3600" dirty="0" smtClean="0"/>
                  <a:t> b=2</a:t>
                </a:r>
                <a:r>
                  <a:rPr lang="ru-RU" sz="3600" dirty="0" smtClean="0"/>
                  <a:t>;</a:t>
                </a:r>
                <a:r>
                  <a:rPr lang="en-US" sz="3600" dirty="0" smtClean="0"/>
                  <a:t> c=</a:t>
                </a:r>
                <a:r>
                  <a:rPr lang="ru-RU" sz="3600" dirty="0" smtClean="0"/>
                  <a:t>-16</a:t>
                </a:r>
              </a:p>
              <a:p>
                <a:r>
                  <a:rPr lang="ru-RU" sz="3600" dirty="0"/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600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3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600" dirty="0"/>
                  <a:t> -</a:t>
                </a:r>
                <a:r>
                  <a:rPr lang="ru-RU" sz="3600" dirty="0" smtClean="0"/>
                  <a:t> </a:t>
                </a:r>
                <a:r>
                  <a:rPr lang="ru-RU" sz="3600" dirty="0"/>
                  <a:t>2х </a:t>
                </a:r>
                <a:r>
                  <a:rPr lang="ru-RU" sz="3600" dirty="0" smtClean="0"/>
                  <a:t>+ </a:t>
                </a:r>
                <a:r>
                  <a:rPr lang="ru-RU" sz="3600" dirty="0"/>
                  <a:t>6 = </a:t>
                </a:r>
                <a:r>
                  <a:rPr lang="ru-RU" sz="3600" dirty="0" smtClean="0"/>
                  <a:t>0       а=3;</a:t>
                </a:r>
                <a:r>
                  <a:rPr lang="en-US" sz="3600" dirty="0" smtClean="0"/>
                  <a:t> </a:t>
                </a:r>
                <a:r>
                  <a:rPr lang="en-US" sz="3600" dirty="0"/>
                  <a:t>b</a:t>
                </a:r>
                <a:r>
                  <a:rPr lang="en-US" sz="3600" dirty="0" smtClean="0"/>
                  <a:t>=</a:t>
                </a:r>
                <a:r>
                  <a:rPr lang="ru-RU" sz="3600" dirty="0" smtClean="0"/>
                  <a:t>-2;</a:t>
                </a:r>
                <a:r>
                  <a:rPr lang="en-US" sz="3600" dirty="0" smtClean="0"/>
                  <a:t> c=</a:t>
                </a:r>
                <a:r>
                  <a:rPr lang="ru-RU" sz="3600" dirty="0" smtClean="0"/>
                  <a:t>6</a:t>
                </a:r>
              </a:p>
              <a:p>
                <a:r>
                  <a:rPr lang="ru-RU" sz="3600" dirty="0" smtClean="0"/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600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3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600" dirty="0"/>
                  <a:t> </a:t>
                </a:r>
                <a:r>
                  <a:rPr lang="ru-RU" sz="3600" dirty="0" smtClean="0"/>
                  <a:t>- 8х </a:t>
                </a:r>
                <a:r>
                  <a:rPr lang="ru-RU" sz="3600" dirty="0"/>
                  <a:t>– </a:t>
                </a:r>
                <a:r>
                  <a:rPr lang="ru-RU" sz="3600" dirty="0" smtClean="0"/>
                  <a:t>9 </a:t>
                </a:r>
                <a:r>
                  <a:rPr lang="ru-RU" sz="3600" dirty="0"/>
                  <a:t>= </a:t>
                </a:r>
                <a:r>
                  <a:rPr lang="ru-RU" sz="3600" dirty="0" smtClean="0"/>
                  <a:t>0       а=5;</a:t>
                </a:r>
                <a:r>
                  <a:rPr lang="en-US" sz="3600" dirty="0" smtClean="0"/>
                  <a:t> </a:t>
                </a:r>
                <a:r>
                  <a:rPr lang="en-US" sz="3600" dirty="0"/>
                  <a:t>b</a:t>
                </a:r>
                <a:r>
                  <a:rPr lang="en-US" sz="3600" dirty="0" smtClean="0"/>
                  <a:t>=</a:t>
                </a:r>
                <a:r>
                  <a:rPr lang="ru-RU" sz="3600" dirty="0" smtClean="0"/>
                  <a:t>-8;</a:t>
                </a:r>
                <a:r>
                  <a:rPr lang="en-US" sz="3600" dirty="0" smtClean="0"/>
                  <a:t> </a:t>
                </a:r>
                <a:r>
                  <a:rPr lang="en-US" sz="3600" dirty="0"/>
                  <a:t>c=</a:t>
                </a:r>
                <a:r>
                  <a:rPr lang="ru-RU" sz="3600" dirty="0" smtClean="0"/>
                  <a:t>-9</a:t>
                </a:r>
                <a:endParaRPr lang="ru-RU" sz="3600" dirty="0"/>
              </a:p>
              <a:p>
                <a:endParaRPr lang="ru-RU" sz="3600" dirty="0"/>
              </a:p>
              <a:p>
                <a:endParaRPr lang="ru-RU" sz="3600" dirty="0"/>
              </a:p>
              <a:p>
                <a:endParaRPr lang="ru-RU" sz="3600" dirty="0"/>
              </a:p>
              <a:p>
                <a:endParaRPr lang="ru-RU" sz="3600" dirty="0" smtClean="0"/>
              </a:p>
              <a:p>
                <a:endParaRPr lang="ru-RU" sz="3600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469" t="-2297" b="-63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4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221088"/>
            <a:ext cx="295232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187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872067" y="2639463"/>
                <a:ext cx="7408333" cy="3450696"/>
              </a:xfrm>
            </p:spPr>
            <p:txBody>
              <a:bodyPr/>
              <a:lstStyle/>
              <a:p>
                <a:r>
                  <a:rPr lang="ru-RU" dirty="0" smtClean="0"/>
                  <a:t>Найти дискриминант квадратного уравнения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  <m:r>
                          <a:rPr lang="ru-RU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- </a:t>
                </a:r>
                <a:r>
                  <a:rPr lang="ru-RU" dirty="0"/>
                  <a:t>7</a:t>
                </a:r>
                <a:r>
                  <a:rPr lang="ru-RU" dirty="0" smtClean="0"/>
                  <a:t>х </a:t>
                </a:r>
                <a:r>
                  <a:rPr lang="ru-RU" dirty="0"/>
                  <a:t>+</a:t>
                </a:r>
                <a:r>
                  <a:rPr lang="ru-RU" dirty="0" smtClean="0"/>
                  <a:t> 4 </a:t>
                </a:r>
                <a:r>
                  <a:rPr lang="ru-RU" dirty="0"/>
                  <a:t>= </a:t>
                </a:r>
                <a:r>
                  <a:rPr lang="ru-RU" dirty="0" smtClean="0"/>
                  <a:t>0             Ответ    1 </a:t>
                </a:r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7" y="2639463"/>
                <a:ext cx="7408333" cy="3450696"/>
              </a:xfrm>
              <a:blipFill rotWithShape="1">
                <a:blip r:embed="rId2"/>
                <a:stretch>
                  <a:fillRect l="-1235" t="-19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5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788024" y="3195108"/>
            <a:ext cx="504056" cy="30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ru-RU" dirty="0" smtClean="0"/>
                  <a:t>Решить квадратное уравнение</a:t>
                </a:r>
              </a:p>
              <a:p>
                <a:r>
                  <a:rPr lang="ru-RU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 -</a:t>
                </a:r>
                <a:r>
                  <a:rPr lang="ru-RU" dirty="0" smtClean="0"/>
                  <a:t> 5х </a:t>
                </a:r>
                <a:r>
                  <a:rPr lang="ru-RU" dirty="0"/>
                  <a:t>– 3</a:t>
                </a:r>
                <a:r>
                  <a:rPr lang="ru-RU" dirty="0" smtClean="0"/>
                  <a:t> </a:t>
                </a:r>
                <a:r>
                  <a:rPr lang="ru-RU" dirty="0"/>
                  <a:t>= </a:t>
                </a:r>
                <a:r>
                  <a:rPr lang="ru-RU" dirty="0" smtClean="0"/>
                  <a:t>0   Ответ Д=(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−5)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/>
                  <a:t>- 4</a:t>
                </a:r>
                <a:r>
                  <a:rPr lang="ru-RU" dirty="0" smtClean="0">
                    <a:latin typeface="Cambria Math"/>
                    <a:ea typeface="Cambria Math"/>
                  </a:rPr>
                  <a:t>⋅2⋅(-3) =              </a:t>
                </a:r>
              </a:p>
              <a:p>
                <a:r>
                  <a:rPr lang="ru-RU" dirty="0">
                    <a:latin typeface="Cambria Math"/>
                    <a:ea typeface="Cambria Math"/>
                  </a:rPr>
                  <a:t> </a:t>
                </a:r>
                <a:r>
                  <a:rPr lang="ru-RU" dirty="0" smtClean="0">
                    <a:latin typeface="Cambria Math"/>
                    <a:ea typeface="Cambria Math"/>
                  </a:rPr>
                  <a:t>                                            =25 + 24 = 49;   Д&gt;0</a:t>
                </a:r>
              </a:p>
              <a:p>
                <a:r>
                  <a:rPr lang="ru-RU" dirty="0">
                    <a:latin typeface="Cambria Math"/>
                    <a:ea typeface="Cambria Math"/>
                  </a:rPr>
                  <a:t> </a:t>
                </a:r>
                <a:r>
                  <a:rPr lang="ru-RU" dirty="0" smtClean="0">
                    <a:latin typeface="Cambria Math"/>
                    <a:ea typeface="Cambria Math"/>
                  </a:rPr>
                  <a:t>                                            Уравнение умеет два</a:t>
                </a:r>
              </a:p>
              <a:p>
                <a:r>
                  <a:rPr lang="ru-RU" dirty="0">
                    <a:latin typeface="Cambria Math"/>
                    <a:ea typeface="Cambria Math"/>
                  </a:rPr>
                  <a:t> </a:t>
                </a:r>
                <a:r>
                  <a:rPr lang="ru-RU" dirty="0" smtClean="0">
                    <a:latin typeface="Cambria Math"/>
                    <a:ea typeface="Cambria Math"/>
                  </a:rPr>
                  <a:t>                                             действительных корня</a:t>
                </a:r>
              </a:p>
              <a:p>
                <a:r>
                  <a:rPr lang="ru-RU" dirty="0">
                    <a:latin typeface="Cambria Math"/>
                    <a:ea typeface="Cambria Math"/>
                  </a:rPr>
                  <a:t> </a:t>
                </a:r>
                <a:r>
                  <a:rPr lang="ru-RU" dirty="0" smtClean="0">
                    <a:latin typeface="Cambria Math"/>
                    <a:ea typeface="Cambria Math"/>
                  </a:rPr>
                  <a:t>                                              х=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ru-RU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ru-RU" b="0" i="1" smtClean="0">
                                <a:latin typeface="Cambria Math"/>
                                <a:ea typeface="Cambria Math"/>
                              </a:rPr>
                              <m:t>−5</m:t>
                            </m:r>
                          </m:e>
                        </m:d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  <a:ea typeface="Cambria Math"/>
                              </a:rPr>
                              <m:t>49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2⋅2</m:t>
                        </m:r>
                      </m:den>
                    </m:f>
                  </m:oMath>
                </a14:m>
                <a:r>
                  <a:rPr lang="ru-RU" dirty="0" smtClean="0">
                    <a:latin typeface="Cambria Math"/>
                    <a:ea typeface="Cambria Math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5−7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>
                    <a:latin typeface="Cambria Math"/>
                    <a:ea typeface="Cambria Math"/>
                  </a:rPr>
                  <a:t> 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ru-RU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>
                    <a:latin typeface="Cambria Math"/>
                    <a:ea typeface="Cambria Math"/>
                  </a:rPr>
                  <a:t> 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dirty="0" smtClean="0">
                  <a:latin typeface="Cambria Math"/>
                  <a:ea typeface="Cambria Math"/>
                </a:endParaRPr>
              </a:p>
              <a:p>
                <a:r>
                  <a:rPr lang="ru-RU" dirty="0">
                    <a:latin typeface="Cambria Math"/>
                    <a:ea typeface="Cambria Math"/>
                  </a:rPr>
                  <a:t> </a:t>
                </a:r>
                <a:r>
                  <a:rPr lang="ru-RU" dirty="0" smtClean="0">
                    <a:latin typeface="Cambria Math"/>
                    <a:ea typeface="Cambria Math"/>
                  </a:rPr>
                  <a:t>                                               х=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5+7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 =3  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Х=-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;  х=3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35" t="-30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6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3068960"/>
            <a:ext cx="3744416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1789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489</TotalTime>
  <Words>962</Words>
  <Application>Microsoft Office PowerPoint</Application>
  <PresentationFormat>Экран (4:3)</PresentationFormat>
  <Paragraphs>150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Урок по теме Решение задач с помощью квадратных уравнений</vt:lpstr>
      <vt:lpstr>Цели урока</vt:lpstr>
      <vt:lpstr>Сколько решений имеет квадратное уравнение Проведи стрелки</vt:lpstr>
      <vt:lpstr>Задание 1</vt:lpstr>
      <vt:lpstr>Задание 2</vt:lpstr>
      <vt:lpstr>Задание 3</vt:lpstr>
      <vt:lpstr>Задание 4</vt:lpstr>
      <vt:lpstr>Задание 5</vt:lpstr>
      <vt:lpstr>Задание 6</vt:lpstr>
      <vt:lpstr>Задание 7 Найди ошибку</vt:lpstr>
      <vt:lpstr>Огороди участок</vt:lpstr>
      <vt:lpstr>Решение</vt:lpstr>
      <vt:lpstr>Решение</vt:lpstr>
      <vt:lpstr>Этапы решения задачи алгебраическим методом</vt:lpstr>
      <vt:lpstr>Составить уравнение к задаче</vt:lpstr>
      <vt:lpstr>Физкультминутка</vt:lpstr>
      <vt:lpstr>Задача 2 (связана с физикой). </vt:lpstr>
      <vt:lpstr>Решение задачи</vt:lpstr>
      <vt:lpstr>Работа в парах</vt:lpstr>
      <vt:lpstr>Презентация PowerPoint</vt:lpstr>
      <vt:lpstr>Диофант (примерно 3в до н. э.) древнегреческий математик из Александрии</vt:lpstr>
      <vt:lpstr>Брахмагупта</vt:lpstr>
      <vt:lpstr>Фибоначчи 1170 г., Пиза, Пизанская республика</vt:lpstr>
      <vt:lpstr>М. Штифель 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43</cp:revision>
  <dcterms:created xsi:type="dcterms:W3CDTF">2016-01-23T16:38:02Z</dcterms:created>
  <dcterms:modified xsi:type="dcterms:W3CDTF">2016-01-30T17:59:27Z</dcterms:modified>
</cp:coreProperties>
</file>