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4DC82"/>
    <a:srgbClr val="C1E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31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7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14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8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32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10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1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7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97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19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86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1">
                <a:lumMod val="5000"/>
                <a:lumOff val="95000"/>
              </a:schemeClr>
            </a:gs>
            <a:gs pos="93000">
              <a:srgbClr val="B5D2EC"/>
            </a:gs>
            <a:gs pos="52000">
              <a:schemeClr val="accent1">
                <a:lumMod val="45000"/>
                <a:lumOff val="55000"/>
              </a:schemeClr>
            </a:gs>
            <a:gs pos="66000">
              <a:srgbClr val="44DC82"/>
            </a:gs>
            <a:gs pos="3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FDFA-51B3-43E1-A2FD-803BE22086AA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E863-5AFC-4273-857D-18608A5417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0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Масштаб</a:t>
            </a:r>
            <a:endParaRPr lang="ru-RU" sz="6600" b="1" dirty="0">
              <a:solidFill>
                <a:srgbClr val="FF0000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85467" y="5198535"/>
            <a:ext cx="5706533" cy="1473200"/>
          </a:xfrm>
        </p:spPr>
        <p:txBody>
          <a:bodyPr/>
          <a:lstStyle/>
          <a:p>
            <a:r>
              <a:rPr lang="ru-RU" dirty="0" smtClean="0"/>
              <a:t>Учитель математики : </a:t>
            </a:r>
          </a:p>
          <a:p>
            <a:r>
              <a:rPr lang="ru-RU" dirty="0" smtClean="0"/>
              <a:t>Лукьянова </a:t>
            </a:r>
            <a:r>
              <a:rPr lang="ru-RU" dirty="0"/>
              <a:t>Е</a:t>
            </a:r>
            <a:r>
              <a:rPr lang="ru-RU" dirty="0" smtClean="0"/>
              <a:t>лена Юрьевна.</a:t>
            </a:r>
          </a:p>
          <a:p>
            <a:r>
              <a:rPr lang="ru-RU" dirty="0" smtClean="0"/>
              <a:t>МБОУ «Школа № 103»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8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haroni" panose="02010803020104030203" pitchFamily="2" charset="-79"/>
              </a:rPr>
              <a:t>Физкульминутка:</a:t>
            </a:r>
            <a:endParaRPr lang="ru-RU" sz="4000" b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Ребята мы с вами активно работали, немного отдохнём.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Буратино потянулся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Раз нагнулся, два нагнулся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Руки в сторону развёл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Ключик видно не нашёл,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Чтобы ключик нам достать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На носочки надо встать</a:t>
            </a:r>
            <a:endParaRPr lang="ru-RU" sz="2000" dirty="0">
              <a:solidFill>
                <a:srgbClr val="0000FF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Georgia" panose="02040502050405020303" pitchFamily="18" charset="0"/>
              </a:rPr>
              <a:t>Поднимите руку те, кто увлекается спортом.</a:t>
            </a:r>
            <a:endParaRPr lang="ru-RU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</a:rPr>
              <a:t>Какое большое событие нас ожидает? (Зимние Олимпийские игры).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</a:rPr>
              <a:t>Где они будут проходить?(Италия, Турин).Давайте вычислим длину пути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</a:rPr>
              <a:t>Олимпийского огня, если бы он двигался по кратчайшему пути.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</a:rPr>
              <a:t>На карте – 21см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</a:rPr>
              <a:t>На местности - ? см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</a:rPr>
              <a:t>Масштаб – 1:6000000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9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Решение: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</a:t>
            </a:r>
            <a:r>
              <a:rPr lang="ru-RU" sz="3100" b="1" dirty="0" smtClean="0">
                <a:solidFill>
                  <a:srgbClr val="0000FF"/>
                </a:solidFill>
              </a:rPr>
              <a:t>Составим пропорцию :</a:t>
            </a:r>
          </a:p>
          <a:p>
            <a:pPr marL="0" indent="0" algn="ctr">
              <a:buNone/>
            </a:pPr>
            <a:r>
              <a:rPr lang="ru-RU" sz="3100" b="1" dirty="0">
                <a:solidFill>
                  <a:srgbClr val="0000FF"/>
                </a:solidFill>
              </a:rPr>
              <a:t> </a:t>
            </a:r>
            <a:r>
              <a:rPr lang="ru-RU" sz="3100" b="1" dirty="0" smtClean="0">
                <a:solidFill>
                  <a:srgbClr val="0000FF"/>
                </a:solidFill>
              </a:rPr>
              <a:t>   21  см                                  см</a:t>
            </a:r>
            <a:endParaRPr lang="ru-RU" sz="3100" b="1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ru-RU" sz="3100" b="1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ru-RU" sz="3100" b="1" dirty="0" smtClean="0">
                <a:solidFill>
                  <a:srgbClr val="0000FF"/>
                </a:solidFill>
              </a:rPr>
              <a:t>                Х  см                                  6000000 см</a:t>
            </a:r>
            <a:endParaRPr lang="ru-RU" sz="3100" b="1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ru-RU" sz="31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3100" b="1" dirty="0">
                <a:solidFill>
                  <a:srgbClr val="0000FF"/>
                </a:solidFill>
              </a:rPr>
              <a:t>Х = 21 </a:t>
            </a:r>
            <a:r>
              <a:rPr lang="ru-RU" sz="3100" b="1" dirty="0" smtClean="0">
                <a:solidFill>
                  <a:srgbClr val="0000FF"/>
                </a:solidFill>
              </a:rPr>
              <a:t>  6000000</a:t>
            </a:r>
            <a:endParaRPr lang="ru-RU" sz="31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ru-RU" sz="31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3100" b="1" dirty="0">
                <a:solidFill>
                  <a:srgbClr val="0000FF"/>
                </a:solidFill>
              </a:rPr>
              <a:t>Х = 126000000</a:t>
            </a:r>
          </a:p>
          <a:p>
            <a:pPr marL="0" indent="0">
              <a:buNone/>
            </a:pPr>
            <a:endParaRPr lang="ru-RU" sz="31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3100" b="1" dirty="0">
                <a:solidFill>
                  <a:srgbClr val="0000FF"/>
                </a:solidFill>
              </a:rPr>
              <a:t>126000000 см = 1260 км</a:t>
            </a:r>
          </a:p>
          <a:p>
            <a:pPr marL="0" indent="0">
              <a:buNone/>
            </a:pPr>
            <a:endParaRPr lang="ru-RU" sz="3100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sz="3100" b="1" dirty="0">
                <a:solidFill>
                  <a:srgbClr val="0000FF"/>
                </a:solidFill>
              </a:rPr>
              <a:t>Ответ: 1260 км длина пути следования олимпийского огня.</a:t>
            </a:r>
            <a:endParaRPr lang="ru-RU" sz="31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Итог </a:t>
            </a:r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урока.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Достигли </a:t>
            </a:r>
            <a:r>
              <a:rPr lang="ru-RU" b="1" dirty="0">
                <a:solidFill>
                  <a:srgbClr val="0000FF"/>
                </a:solidFill>
              </a:rPr>
              <a:t>ли мы цели урока ? </a:t>
            </a:r>
            <a:r>
              <a:rPr lang="ru-RU" b="1" dirty="0" smtClean="0">
                <a:solidFill>
                  <a:srgbClr val="0000FF"/>
                </a:solidFill>
              </a:rPr>
              <a:t>                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Да </a:t>
            </a:r>
            <a:r>
              <a:rPr lang="ru-RU" b="1" dirty="0">
                <a:solidFill>
                  <a:srgbClr val="0000FF"/>
                </a:solidFill>
              </a:rPr>
              <a:t>мы научились </a:t>
            </a:r>
            <a:r>
              <a:rPr lang="ru-RU" b="1" dirty="0" smtClean="0">
                <a:solidFill>
                  <a:srgbClr val="0000FF"/>
                </a:solidFill>
              </a:rPr>
              <a:t>решать задачи </a:t>
            </a:r>
            <a:r>
              <a:rPr lang="ru-RU" b="1" dirty="0">
                <a:solidFill>
                  <a:srgbClr val="0000FF"/>
                </a:solidFill>
              </a:rPr>
              <a:t>с использованием масштаба и пропорции. Показали хорошие знания.</a:t>
            </a:r>
          </a:p>
          <a:p>
            <a:pPr marL="0" indent="0">
              <a:buNone/>
            </a:pPr>
            <a:endParaRPr lang="ru-RU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</a:rPr>
              <a:t>Выставляю отметки.</a:t>
            </a:r>
          </a:p>
          <a:p>
            <a:pPr marL="0" indent="0">
              <a:buNone/>
            </a:pPr>
            <a:endParaRPr lang="ru-RU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</a:rPr>
              <a:t>Домашнее задание потребует развития ваших творческих способностей,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а </a:t>
            </a:r>
            <a:r>
              <a:rPr lang="ru-RU" b="1" dirty="0">
                <a:solidFill>
                  <a:srgbClr val="0000FF"/>
                </a:solidFill>
              </a:rPr>
              <a:t>также помощи ваших родителей.</a:t>
            </a:r>
          </a:p>
          <a:p>
            <a:pPr marL="0" indent="0">
              <a:buNone/>
            </a:pPr>
            <a:endParaRPr lang="ru-RU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00FF"/>
                </a:solidFill>
              </a:rPr>
              <a:t>Составить план вашего дома в масштабе 1:100 (подсказкой вам послужит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№ </a:t>
            </a:r>
            <a:r>
              <a:rPr lang="ru-RU" b="1" dirty="0">
                <a:solidFill>
                  <a:srgbClr val="0000FF"/>
                </a:solidFill>
              </a:rPr>
              <a:t>808).</a:t>
            </a:r>
          </a:p>
        </p:txBody>
      </p:sp>
    </p:spTree>
    <p:extLst>
      <p:ext uri="{BB962C8B-B14F-4D97-AF65-F5344CB8AC3E}">
        <p14:creationId xmlns:p14="http://schemas.microsoft.com/office/powerpoint/2010/main" val="3385642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Дополнительное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1.Бактерия </a:t>
            </a:r>
            <a:r>
              <a:rPr lang="ru-RU" b="1" dirty="0">
                <a:solidFill>
                  <a:srgbClr val="0000FF"/>
                </a:solidFill>
              </a:rPr>
              <a:t>имеет длину 0,04 мм. Художники её изобразили в масштабе 1000:1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Какова </a:t>
            </a:r>
            <a:r>
              <a:rPr lang="ru-RU" b="1" dirty="0">
                <a:solidFill>
                  <a:srgbClr val="0000FF"/>
                </a:solidFill>
              </a:rPr>
              <a:t>длина бактерии на рисунке?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0,04 </a:t>
            </a:r>
            <a:r>
              <a:rPr lang="ru-RU" b="1" dirty="0">
                <a:solidFill>
                  <a:srgbClr val="0000FF"/>
                </a:solidFill>
              </a:rPr>
              <a:t>1000 = 40 мм = 4 см.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Ответ</a:t>
            </a:r>
            <a:r>
              <a:rPr lang="ru-RU" b="1" dirty="0">
                <a:solidFill>
                  <a:srgbClr val="0000FF"/>
                </a:solidFill>
              </a:rPr>
              <a:t>: 4см длина бактерии на рисунке.</a:t>
            </a:r>
          </a:p>
          <a:p>
            <a:pPr marL="0" indent="0">
              <a:buNone/>
            </a:pPr>
            <a:endParaRPr lang="ru-RU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2.Карта </a:t>
            </a:r>
            <a:r>
              <a:rPr lang="ru-RU" b="1" dirty="0">
                <a:solidFill>
                  <a:srgbClr val="0000FF"/>
                </a:solidFill>
              </a:rPr>
              <a:t>автомобильных дорог для чего? (Знать километраж, количество </a:t>
            </a:r>
            <a:r>
              <a:rPr lang="ru-RU" b="1" dirty="0" smtClean="0">
                <a:solidFill>
                  <a:srgbClr val="0000FF"/>
                </a:solidFill>
              </a:rPr>
              <a:t>бензина на </a:t>
            </a:r>
            <a:r>
              <a:rPr lang="ru-RU" b="1" dirty="0">
                <a:solidFill>
                  <a:srgbClr val="0000FF"/>
                </a:solidFill>
              </a:rPr>
              <a:t>определённый участок пути.</a:t>
            </a:r>
          </a:p>
        </p:txBody>
      </p:sp>
    </p:spTree>
    <p:extLst>
      <p:ext uri="{BB962C8B-B14F-4D97-AF65-F5344CB8AC3E}">
        <p14:creationId xmlns:p14="http://schemas.microsoft.com/office/powerpoint/2010/main" val="2326567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Спасибо за внимание.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0000FF"/>
                </a:solidFill>
                <a:latin typeface="Georgia" panose="02040502050405020303" pitchFamily="18" charset="0"/>
              </a:rPr>
              <a:t>Масштаб </a:t>
            </a:r>
            <a:endParaRPr lang="ru-RU" sz="4400" dirty="0" smtClean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(</a:t>
            </a:r>
            <a:r>
              <a:rPr lang="ru-RU" sz="4400" dirty="0">
                <a:solidFill>
                  <a:srgbClr val="0000FF"/>
                </a:solidFill>
                <a:latin typeface="Georgia" panose="02040502050405020303" pitchFamily="18" charset="0"/>
              </a:rPr>
              <a:t>немецкий </a:t>
            </a:r>
            <a:r>
              <a:rPr lang="en-US" sz="4400" dirty="0">
                <a:solidFill>
                  <a:srgbClr val="0000FF"/>
                </a:solidFill>
                <a:latin typeface="Georgia" panose="02040502050405020303" pitchFamily="18" charset="0"/>
              </a:rPr>
              <a:t>tab-</a:t>
            </a:r>
            <a:r>
              <a:rPr lang="ru-RU" sz="4400" dirty="0">
                <a:solidFill>
                  <a:srgbClr val="0000FF"/>
                </a:solidFill>
                <a:latin typeface="Georgia" panose="02040502050405020303" pitchFamily="18" charset="0"/>
              </a:rPr>
              <a:t>мера, </a:t>
            </a:r>
            <a:r>
              <a:rPr lang="en-US" sz="4400" dirty="0">
                <a:solidFill>
                  <a:srgbClr val="0000FF"/>
                </a:solidFill>
                <a:latin typeface="Georgia" panose="02040502050405020303" pitchFamily="18" charset="0"/>
              </a:rPr>
              <a:t>stab-</a:t>
            </a:r>
            <a:r>
              <a:rPr lang="ru-RU" sz="4400" dirty="0">
                <a:solidFill>
                  <a:srgbClr val="0000FF"/>
                </a:solidFill>
                <a:latin typeface="Georgia" panose="02040502050405020303" pitchFamily="18" charset="0"/>
              </a:rPr>
              <a:t>палка)</a:t>
            </a:r>
          </a:p>
        </p:txBody>
      </p:sp>
    </p:spTree>
    <p:extLst>
      <p:ext uri="{BB962C8B-B14F-4D97-AF65-F5344CB8AC3E}">
        <p14:creationId xmlns:p14="http://schemas.microsoft.com/office/powerpoint/2010/main" val="391238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239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Масштабом называют отношение длины отрезка на карте к длине соответствующего отрезка на местности (в реальности).</a:t>
            </a:r>
            <a:endParaRPr lang="ru-RU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92399"/>
            <a:ext cx="10515600" cy="34845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00FF"/>
                </a:solidFill>
              </a:rPr>
              <a:t>Масштаб записывают в виде отношения двух чисел. Первый член отношения обычно равен 1, а второй член — число, показывающее во сколько раз длина единицы расстояния(см, м или км) на карте меньше соответствующий единицы расстояния в реальности.</a:t>
            </a: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867" y="500062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карта с масштабом 1 : 10 000 000 (см)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FF"/>
                </a:solidFill>
              </a:rPr>
              <a:t>Если дана карта с масштабом 1 : 10 000 000 (см). Тогда такой масштаб означает, что в 1 см на карте помещается 10 000 000 (см) реального расстояния, или 100 000 (м), или 100 (км).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00FF"/>
                </a:solidFill>
              </a:rPr>
              <a:t>Говорят, что карта сделана в масштабе одна десятимиллионная (по названию десятичной дроби, в которую может превратиться отношение 1 : 10 000 000 = 0,000 000 01.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8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5371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Определим, сколько в реальности (км) между Москвой и Санкт-Петербургом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400" y="1862667"/>
            <a:ext cx="5900208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Составим таблицу и занесём в неё нужные данные. Неизвестную величину обозначим за x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111493"/>
              </p:ext>
            </p:extLst>
          </p:nvPr>
        </p:nvGraphicFramePr>
        <p:xfrm>
          <a:off x="838200" y="1862666"/>
          <a:ext cx="10515600" cy="4250266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  <a:gridCol w="3505200"/>
              </a:tblGrid>
              <a:tr h="1183864"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На карте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В реальности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</a:tr>
              <a:tr h="1183864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Масштаб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 (см)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10 000 000 (см)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</a:tr>
              <a:tr h="1882538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Расстояние между</a:t>
                      </a:r>
                      <a:br>
                        <a:rPr lang="ru-RU">
                          <a:effectLst/>
                        </a:rPr>
                      </a:br>
                      <a:r>
                        <a:rPr lang="ru-RU">
                          <a:effectLst/>
                        </a:rPr>
                        <a:t>Москвой и Петербургом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6,5 (см)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x (</a:t>
                      </a:r>
                      <a:r>
                        <a:rPr lang="ru-RU" dirty="0">
                          <a:effectLst/>
                        </a:rPr>
                        <a:t>см)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01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Составим и решим пропорцию:</a:t>
            </a:r>
            <a:endParaRPr lang="ru-RU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масштаб в математик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9"/>
            <a:ext cx="10168467" cy="291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38200" y="4883835"/>
            <a:ext cx="101684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Ответ: 650 км — приблизительное расстояние между Москвой и Санкт-Петербургом.</a:t>
            </a:r>
            <a:endParaRPr lang="ru-RU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</a:rPr>
              <a:t>И</a:t>
            </a:r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зображения на чертежах </a:t>
            </a:r>
            <a:endParaRPr lang="ru-RU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00FF"/>
                </a:solidFill>
              </a:rPr>
              <a:t>На практике приходится выполнять изображения очень крупных деталей (например, деталей самолетов, автомашин) и очень мелких (деталей часового механизма, подшипников и др.) Поэтому, на чертежах, изображения больших деталей уменьшают, а маленьких – увеличивают (демонстрация соответствующих чертежей). Для этого тоже применяют масштаб.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00FF"/>
                </a:solidFill>
              </a:rPr>
              <a:t>Вы об этом будете подробнее говорить на уроках черчения.</a:t>
            </a:r>
            <a:endParaRPr lang="ru-RU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0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Решить задачу:</a:t>
            </a:r>
            <a:endParaRPr lang="ru-RU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Найти расстояние от Нижнего Новгорода до Владимира. Используйте все данные</a:t>
            </a:r>
          </a:p>
          <a:p>
            <a:pPr marL="0" indent="0">
              <a:buNone/>
            </a:pPr>
            <a:r>
              <a:rPr lang="ru-RU" b="0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карты.</a:t>
            </a:r>
          </a:p>
          <a:p>
            <a:pPr marL="0" indent="0">
              <a:buNone/>
            </a:pPr>
            <a:r>
              <a:rPr lang="ru-RU" b="0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На карте – 1,2 см</a:t>
            </a:r>
          </a:p>
          <a:p>
            <a:pPr marL="0" indent="0">
              <a:buNone/>
            </a:pPr>
            <a:r>
              <a:rPr lang="ru-RU" b="0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На местности - ? см</a:t>
            </a:r>
          </a:p>
          <a:p>
            <a:pPr marL="0" indent="0">
              <a:buNone/>
            </a:pPr>
            <a:r>
              <a:rPr lang="ru-RU" b="0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Масштаб – 1: 20000000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3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Решение:</a:t>
            </a:r>
            <a:endParaRPr lang="ru-RU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Пусть Х см длина отрезка на местности, тогда составим уравнение:</a:t>
            </a:r>
          </a:p>
          <a:p>
            <a:pPr marL="0" indent="0">
              <a:buNone/>
            </a:pPr>
            <a:r>
              <a:rPr lang="ru-RU" b="1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1,2 : Х = 1 : 20000000</a:t>
            </a:r>
          </a:p>
          <a:p>
            <a:pPr marL="0" indent="0">
              <a:buNone/>
            </a:pPr>
            <a:r>
              <a:rPr lang="ru-RU" b="1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Х = 1,2 20000000</a:t>
            </a:r>
          </a:p>
          <a:p>
            <a:pPr marL="0" indent="0">
              <a:buNone/>
            </a:pPr>
            <a:r>
              <a:rPr lang="ru-RU" b="1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Х = 24000000</a:t>
            </a:r>
          </a:p>
          <a:p>
            <a:pPr marL="0" indent="0">
              <a:buNone/>
            </a:pPr>
            <a:r>
              <a:rPr lang="ru-RU" b="1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24000000 см = 240 км</a:t>
            </a:r>
          </a:p>
          <a:p>
            <a:pPr marL="0" indent="0">
              <a:buNone/>
            </a:pPr>
            <a:r>
              <a:rPr lang="ru-RU" b="1" i="0" dirty="0" smtClean="0">
                <a:solidFill>
                  <a:srgbClr val="0000FF"/>
                </a:solidFill>
                <a:effectLst/>
                <a:latin typeface="Georgia" panose="02040502050405020303" pitchFamily="18" charset="0"/>
              </a:rPr>
              <a:t>Ответ: 240 км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8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614</Words>
  <Application>Microsoft Office PowerPoint</Application>
  <PresentationFormat>Широкоэкранный</PresentationFormat>
  <Paragraphs>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Georgia</vt:lpstr>
      <vt:lpstr>Тема Office</vt:lpstr>
      <vt:lpstr>Масштаб</vt:lpstr>
      <vt:lpstr>Масштабом называют отношение длины отрезка на карте к длине соответствующего отрезка на местности (в реальности).</vt:lpstr>
      <vt:lpstr>карта с масштабом 1 : 10 000 000 (см)</vt:lpstr>
      <vt:lpstr>Определим, сколько в реальности (км) между Москвой и Санкт-Петербургом.</vt:lpstr>
      <vt:lpstr>Составим таблицу и занесём в неё нужные данные. Неизвестную величину обозначим за x.</vt:lpstr>
      <vt:lpstr>Составим и решим пропорцию:</vt:lpstr>
      <vt:lpstr>Изображения на чертежах </vt:lpstr>
      <vt:lpstr>Решить задачу:</vt:lpstr>
      <vt:lpstr>Решение:</vt:lpstr>
      <vt:lpstr>Физкульминутка:</vt:lpstr>
      <vt:lpstr>Поднимите руку те, кто увлекается спортом.</vt:lpstr>
      <vt:lpstr>Решение:</vt:lpstr>
      <vt:lpstr>Итог урока.</vt:lpstr>
      <vt:lpstr>Дополнительное задание</vt:lpstr>
      <vt:lpstr>Спасибо за внимание.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Масштаб</dc:title>
  <dc:creator>Гость</dc:creator>
  <cp:lastModifiedBy>Гость</cp:lastModifiedBy>
  <cp:revision>7</cp:revision>
  <dcterms:created xsi:type="dcterms:W3CDTF">2016-02-04T08:33:12Z</dcterms:created>
  <dcterms:modified xsi:type="dcterms:W3CDTF">2016-02-04T09:27:37Z</dcterms:modified>
</cp:coreProperties>
</file>