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8" r:id="rId2"/>
    <p:sldId id="265" r:id="rId3"/>
    <p:sldId id="269" r:id="rId4"/>
    <p:sldId id="256" r:id="rId5"/>
    <p:sldId id="257" r:id="rId6"/>
    <p:sldId id="264" r:id="rId7"/>
    <p:sldId id="258" r:id="rId8"/>
    <p:sldId id="259" r:id="rId9"/>
    <p:sldId id="260" r:id="rId10"/>
    <p:sldId id="261" r:id="rId11"/>
    <p:sldId id="266" r:id="rId12"/>
    <p:sldId id="262" r:id="rId13"/>
    <p:sldId id="267" r:id="rId14"/>
    <p:sldId id="263" r:id="rId15"/>
    <p:sldId id="268" r:id="rId16"/>
    <p:sldId id="271" r:id="rId17"/>
    <p:sldId id="272" r:id="rId18"/>
    <p:sldId id="274" r:id="rId19"/>
    <p:sldId id="276" r:id="rId20"/>
    <p:sldId id="277" r:id="rId21"/>
    <p:sldId id="279" r:id="rId22"/>
    <p:sldId id="280" r:id="rId23"/>
    <p:sldId id="282" r:id="rId24"/>
    <p:sldId id="281" r:id="rId25"/>
    <p:sldId id="283" r:id="rId26"/>
    <p:sldId id="284" r:id="rId27"/>
    <p:sldId id="285" r:id="rId28"/>
    <p:sldId id="286" r:id="rId29"/>
    <p:sldId id="273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C211C-C2CC-4304-BEA0-78720C9DEA42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271BA-DE49-4513-8660-4C18AB87A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71BA-DE49-4513-8660-4C18AB87A0FB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71BA-DE49-4513-8660-4C18AB87A0FB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A7D70-C880-4CB2-BA52-34DC5F4705CF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2571744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Родительское собрание.</a:t>
            </a:r>
            <a:endParaRPr lang="ru-RU" sz="36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550070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Учитель начальных классов</a:t>
            </a:r>
            <a:r>
              <a:rPr lang="ru-RU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endParaRPr lang="ru-RU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Калентьева Татьяна Борисовна</a:t>
            </a:r>
            <a:endParaRPr lang="ru-RU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5" descr="bd0509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667250"/>
            <a:ext cx="28797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четвёртое и центральное: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8286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Хвалить – исполнителя, критиковать – исполнение. Ребёнок склонен любую оценку воспринимать глобально, считать, что оценивают всю его личность. В наших силах  помочь отделить оценку его личности от оценки его работы .</a:t>
            </a:r>
            <a:endParaRPr lang="ru-RU" sz="2800" b="1" dirty="0"/>
          </a:p>
        </p:txBody>
      </p:sp>
      <p:pic>
        <p:nvPicPr>
          <p:cNvPr id="4" name="Picture 19" descr="j0343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786322"/>
            <a:ext cx="1649413" cy="1716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пятое и самое трудное: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357298"/>
            <a:ext cx="85725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Оценка должна сравнивать сегодняшние успехи ребёнка с его собственными вчерашними неудачами, а не только  с государственными нормами оценивания  и не с успехами соседского Толика.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2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7158" y="4214818"/>
            <a:ext cx="2071688" cy="2274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шестое: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214422"/>
            <a:ext cx="82153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Не скупитесь на  похвалу; строя оценочные отношения  с собственным ребёнком, не идите на поводу  у школьных отметок. Нет такого двоечника, которого не за что бы было похвалить.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9" descr="AG00315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500570"/>
            <a:ext cx="2090254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14423"/>
            <a:ext cx="850112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Выделите в море ошибок  островок успеха, на котором сможет укорениться детская вера в себя и в успех учебных усилий. Оценивать детский труд надо очень дробно, дифференцированно. При  такой оценке  у ребёнка нет  и иллюзии  полного успеха, ни ощущения полной неудачи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85728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седьмое: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7" descr="lady_news_anchor_md_w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00430" y="4643446"/>
            <a:ext cx="1985483" cy="1857387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35716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восьмое: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83582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Ставьте перед ребёнком предельно конкретные и реальные цели , и он попытается  их достигнуть. Не искушайте ребёнка  невыполнимыми целями, не толкайте его на путь заведомого обмана.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10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571876"/>
            <a:ext cx="29718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14290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девятое: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928670"/>
            <a:ext cx="8358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Ребёнок должен быть не объектом, а соучастником оценки, его следует учить самостоятельно оценивать свои достижения.</a:t>
            </a:r>
          </a:p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Умение оценивать является необходимым компонентом  умения учиться – главного средства преодоления учебных трудностей.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C:\Program Files\Microsoft Office\Media\CntCD1\ClipArt2\j023214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357694"/>
            <a:ext cx="2337482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Характеристика цифровой </a:t>
            </a: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оценки (отметки)  :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rgbClr val="FF0000"/>
                </a:solidFill>
              </a:rPr>
              <a:t>«</a:t>
            </a:r>
            <a:r>
              <a:rPr lang="ru-RU" b="1" dirty="0">
                <a:solidFill>
                  <a:srgbClr val="FF0000"/>
                </a:solidFill>
              </a:rPr>
              <a:t>5» («отлично»)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b="1" dirty="0" smtClean="0"/>
              <a:t>высокий  </a:t>
            </a:r>
            <a:r>
              <a:rPr lang="ru-RU" sz="2800" b="1" dirty="0"/>
              <a:t>уровень выполнения требований </a:t>
            </a:r>
            <a:r>
              <a:rPr lang="ru-RU" sz="2800" b="1" dirty="0" smtClean="0"/>
              <a:t>: </a:t>
            </a:r>
            <a:r>
              <a:rPr lang="ru-RU" sz="2800" b="1" dirty="0"/>
              <a:t>отсутствие ошибок как по текущему, так и по предыдущему учебному материалу; </a:t>
            </a:r>
            <a:r>
              <a:rPr lang="ru-RU" sz="2800" b="1" dirty="0" smtClean="0"/>
              <a:t>полные, развёрнутые ответы, умение обосновать и доказать правильность своего ответа, не </a:t>
            </a:r>
            <a:r>
              <a:rPr lang="ru-RU" sz="2800" b="1" dirty="0"/>
              <a:t>более одного недочёта; логичность и полнота изложения</a:t>
            </a:r>
            <a:r>
              <a:rPr lang="ru-RU" sz="2800" dirty="0"/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Характеристика цифровой оценки (отметки):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ru-RU" sz="2800" b="1" dirty="0">
                <a:solidFill>
                  <a:srgbClr val="FF0000"/>
                </a:solidFill>
              </a:rPr>
              <a:t>«4» («хорошо»)</a:t>
            </a:r>
            <a:r>
              <a:rPr lang="ru-RU" sz="2800" dirty="0"/>
              <a:t> – </a:t>
            </a:r>
            <a:r>
              <a:rPr lang="ru-RU" sz="2800" b="1" dirty="0" smtClean="0"/>
              <a:t>хороший</a:t>
            </a:r>
            <a:r>
              <a:rPr lang="ru-RU" sz="2800" dirty="0" smtClean="0"/>
              <a:t> </a:t>
            </a:r>
            <a:r>
              <a:rPr lang="ru-RU" sz="2800" b="1" dirty="0" smtClean="0"/>
              <a:t>уровень </a:t>
            </a:r>
            <a:r>
              <a:rPr lang="ru-RU" sz="2800" b="1" dirty="0"/>
              <a:t>выполнения требований </a:t>
            </a:r>
            <a:r>
              <a:rPr lang="ru-RU" sz="2800" b="1" dirty="0" smtClean="0"/>
              <a:t>: </a:t>
            </a:r>
            <a:r>
              <a:rPr lang="ru-RU" sz="2800" b="1" dirty="0"/>
              <a:t>использование дополнительного материала, полнота и логичность раскрытия вопроса; самостоятельность суждений, отражение своего отношения к предмету обсуждения; незначительные нарушения логики изложения материала; использование нерациональных приёмов решения учебной задачи; отдельные неточности в изложении материала;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Характеристика цифровой оценки (отметки):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«3» («удовлетворительно») </a:t>
            </a:r>
            <a:r>
              <a:rPr lang="ru-RU" dirty="0"/>
              <a:t>– </a:t>
            </a:r>
            <a:r>
              <a:rPr lang="ru-RU" b="1" dirty="0"/>
              <a:t>достаточный минимальный уровень выполнения требований, предъявляемых к конкретной работе; отдельные нарушения логики изложения материала; неполнота раскрытия вопроса;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Характеристика цифровой оценки (отметки):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«2» («плохо») </a:t>
            </a:r>
            <a:r>
              <a:rPr lang="ru-RU" b="1" dirty="0" smtClean="0"/>
              <a:t>–очень низкий </a:t>
            </a:r>
            <a:r>
              <a:rPr lang="ru-RU" b="1" dirty="0"/>
              <a:t>уровень выполнения требований </a:t>
            </a:r>
            <a:r>
              <a:rPr lang="ru-RU" b="1" dirty="0" smtClean="0"/>
              <a:t>: </a:t>
            </a:r>
            <a:r>
              <a:rPr lang="ru-RU" b="1" dirty="0"/>
              <a:t>наличие более 6 ошибок или 10 недочётов по текущему материалу; нарушение логики</a:t>
            </a:r>
            <a:r>
              <a:rPr lang="ru-RU" b="1" dirty="0" smtClean="0"/>
              <a:t>, не полные, односложные  ответы, неумение доказывать правильность ответа, </a:t>
            </a:r>
            <a:r>
              <a:rPr lang="ru-RU" b="1" dirty="0"/>
              <a:t>неполнота, </a:t>
            </a:r>
            <a:r>
              <a:rPr lang="ru-RU" b="1" dirty="0" smtClean="0"/>
              <a:t>нет логической последовательности </a:t>
            </a:r>
            <a:r>
              <a:rPr lang="ru-RU" b="1" dirty="0"/>
              <a:t>обсуждаемого вопроса, отсутствие аргументации либо ошибочность её основных положений.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571472" y="785794"/>
            <a:ext cx="7643866" cy="53578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Родительское собрание</a:t>
            </a:r>
          </a:p>
          <a:p>
            <a:pPr algn="ctr"/>
            <a:r>
              <a:rPr lang="ru-RU" sz="3600" b="1" i="1" dirty="0" smtClean="0"/>
              <a:t>«Первые уроки школьной отметки.»</a:t>
            </a:r>
            <a:endParaRPr lang="ru-RU" sz="3600" b="1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РУССКИЙ ЯЗЫК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b="1" u="sng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Диктант</a:t>
            </a:r>
            <a:endParaRPr lang="ru-RU" sz="3600" u="sng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«5»</a:t>
            </a:r>
            <a:r>
              <a:rPr lang="ru-RU" dirty="0"/>
              <a:t> </a:t>
            </a:r>
            <a:r>
              <a:rPr lang="ru-RU" b="1" dirty="0"/>
              <a:t>- нет ошибок</a:t>
            </a:r>
            <a:r>
              <a:rPr lang="ru-RU" b="1" dirty="0" smtClean="0"/>
              <a:t>; работа выполнена аккуратно, каллиграфическим почерком;</a:t>
            </a:r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«4»</a:t>
            </a:r>
            <a:r>
              <a:rPr lang="ru-RU" dirty="0"/>
              <a:t> </a:t>
            </a:r>
            <a:r>
              <a:rPr lang="ru-RU" b="1" dirty="0"/>
              <a:t>- не более 2-х ошибок;</a:t>
            </a:r>
          </a:p>
          <a:p>
            <a:r>
              <a:rPr lang="ru-RU" b="1" dirty="0">
                <a:solidFill>
                  <a:srgbClr val="FF0000"/>
                </a:solidFill>
              </a:rPr>
              <a:t>«3»</a:t>
            </a:r>
            <a:r>
              <a:rPr lang="ru-RU" dirty="0"/>
              <a:t> - </a:t>
            </a:r>
            <a:r>
              <a:rPr lang="ru-RU" b="1" dirty="0"/>
              <a:t>не более 4-х ошибок;</a:t>
            </a:r>
          </a:p>
          <a:p>
            <a:r>
              <a:rPr lang="ru-RU" b="1" dirty="0">
                <a:solidFill>
                  <a:srgbClr val="FF0000"/>
                </a:solidFill>
              </a:rPr>
              <a:t>«2»</a:t>
            </a:r>
            <a:r>
              <a:rPr lang="ru-RU" dirty="0"/>
              <a:t> </a:t>
            </a:r>
            <a:r>
              <a:rPr lang="ru-RU" b="1" dirty="0"/>
              <a:t>- 5 и более ошибок.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071942"/>
            <a:ext cx="2500333" cy="246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Орфографическое задание</a:t>
            </a:r>
            <a:endParaRPr lang="ru-RU" dirty="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задание выполнено без ошибок; чисто и аккуратно, без исправлений;</a:t>
            </a: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задание выполнено полностью, 1 ошибка, или 1 исправление</a:t>
            </a: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не полостью выполнено задание или полностью выполнено, но 2 ошибки.</a:t>
            </a: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</a:t>
            </a:r>
            <a:r>
              <a:rPr lang="ru-RU" b="1" dirty="0" smtClean="0"/>
              <a:t>» - невыполненное задание.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02" y="5143512"/>
            <a:ext cx="1500198" cy="148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Списывание</a:t>
            </a:r>
            <a:endParaRPr lang="ru-RU" dirty="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работа выполнена с соблюдением правил каллиграфии, в которой нет исправлений;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- 1-2 исправления или 1 ошибка;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- 2-3 ошибки;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- 4 ошибки и более.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071942"/>
            <a:ext cx="2500333" cy="246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ЯЗЫК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Контрольная работа</a:t>
            </a:r>
            <a:endParaRPr lang="ru-RU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безошибочно выполнены все задания;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выполнено правильно не менее 3/4 всех заданий;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выполнено не менее ½ заданий;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ученик не справился с большинством заданий.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500570"/>
            <a:ext cx="2071702" cy="204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Списывание</a:t>
            </a:r>
            <a:endParaRPr lang="ru-RU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 </a:t>
            </a:r>
            <a:r>
              <a:rPr lang="ru-RU" b="1" dirty="0" smtClean="0"/>
              <a:t>- безукоризненно выполненная работа, в которой нет исправлений;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 </a:t>
            </a:r>
            <a:r>
              <a:rPr lang="ru-RU" b="1" dirty="0" smtClean="0"/>
              <a:t>- 1-2 исправления или 1 ошибка;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- 2-3 ошибки;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- 4 ошибки и более.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071942"/>
            <a:ext cx="2500333" cy="246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Тестирование</a:t>
            </a:r>
            <a:endParaRPr lang="ru-RU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- 13-14 баллов;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- 10-12 баллов;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- 7-9 баллов;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менее 7 (от 0 до 6) баллов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0624" y="4429132"/>
            <a:ext cx="2283376" cy="225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МАТЕМАТИКА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u="sng" dirty="0" smtClean="0">
                <a:solidFill>
                  <a:srgbClr val="FFFF00"/>
                </a:solidFill>
              </a:rPr>
              <a:t>Письменная работа,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u="sng" dirty="0" smtClean="0">
                <a:solidFill>
                  <a:srgbClr val="FFFF00"/>
                </a:solidFill>
              </a:rPr>
              <a:t>содержащая только примеры</a:t>
            </a:r>
            <a:endParaRPr lang="ru-RU" sz="28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«5»</a:t>
            </a:r>
            <a:r>
              <a:rPr lang="ru-RU" sz="2800" b="1" dirty="0" smtClean="0"/>
              <a:t> - вся работа выполнена безошибочно и нет исправлений;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«4»</a:t>
            </a:r>
            <a:r>
              <a:rPr lang="ru-RU" sz="2800" b="1" dirty="0" smtClean="0"/>
              <a:t> - допущены 1-2 вычислительные ошибки;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«3»</a:t>
            </a:r>
            <a:r>
              <a:rPr lang="ru-RU" sz="2800" b="1" dirty="0" smtClean="0"/>
              <a:t> - допущены 3-4 вычислительные ошибки;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«2»</a:t>
            </a:r>
            <a:r>
              <a:rPr lang="ru-RU" sz="2800" b="1" dirty="0" smtClean="0"/>
              <a:t> - допущены 5 и более вычислительных ошибок.</a:t>
            </a:r>
          </a:p>
        </p:txBody>
      </p:sp>
      <p:pic>
        <p:nvPicPr>
          <p:cNvPr id="4" name="Picture 5" descr="GEOMET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4864218"/>
            <a:ext cx="1096577" cy="199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МАТЕМАТИКА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u="sng" dirty="0" smtClean="0">
                <a:solidFill>
                  <a:srgbClr val="FFFF00"/>
                </a:solidFill>
              </a:rPr>
              <a:t>Комбинированная работа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u="sng" dirty="0" smtClean="0">
                <a:solidFill>
                  <a:srgbClr val="FFFF00"/>
                </a:solidFill>
              </a:rPr>
              <a:t>(1 задача, примеры и задание другого вида</a:t>
            </a:r>
            <a:r>
              <a:rPr lang="ru-RU" sz="2400" b="1" u="sng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«5» </a:t>
            </a:r>
            <a:r>
              <a:rPr lang="ru-RU" sz="2400" b="1" dirty="0" smtClean="0"/>
              <a:t>- вся работа выполнена безошибочно и нет исправлений;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«4»</a:t>
            </a:r>
            <a:r>
              <a:rPr lang="ru-RU" sz="2400" b="1" dirty="0" smtClean="0"/>
              <a:t> - допущены 1-2 вычислительные ошибки;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«3»</a:t>
            </a:r>
            <a:r>
              <a:rPr lang="ru-RU" sz="2400" b="1" dirty="0" smtClean="0"/>
              <a:t> - допущены ошибки в ходе решения задачи при правильном выполнении всех заданий </a:t>
            </a:r>
            <a:r>
              <a:rPr lang="ru-RU" sz="2400" b="1" i="1" dirty="0" smtClean="0"/>
              <a:t>или</a:t>
            </a:r>
            <a:r>
              <a:rPr lang="ru-RU" sz="2400" b="1" dirty="0" smtClean="0"/>
              <a:t> допущены 3-4 вычислительные ошибки;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«2»</a:t>
            </a:r>
            <a:r>
              <a:rPr lang="ru-RU" sz="2400" b="1" dirty="0" smtClean="0"/>
              <a:t> - допущена ошибка в ходе решения задачи и хотя бы одна вычислительная ошибка </a:t>
            </a:r>
            <a:r>
              <a:rPr lang="ru-RU" sz="2400" b="1" i="1" dirty="0" smtClean="0"/>
              <a:t>или</a:t>
            </a:r>
            <a:r>
              <a:rPr lang="ru-RU" sz="2400" b="1" dirty="0" smtClean="0"/>
              <a:t> при решении задач и примеров допущено более 5 вычислительных ошибок.</a:t>
            </a:r>
          </a:p>
        </p:txBody>
      </p:sp>
      <p:pic>
        <p:nvPicPr>
          <p:cNvPr id="4" name="Picture 5" descr="GEOMET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214290"/>
            <a:ext cx="1096577" cy="199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МАТЕМАТИКА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rgbClr val="FFFF00"/>
                </a:solidFill>
              </a:rPr>
              <a:t>Математический  диктант</a:t>
            </a:r>
            <a:endParaRPr lang="ru-RU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вся работа выполнена безошибочно и нет исправлений;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не выполнена 1/5 часть примеров от их общего числа;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не выполнена 1/4 часть примеров от их общего числа;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не выполнена 1/2 часть примеров от их общего числа;</a:t>
            </a:r>
          </a:p>
        </p:txBody>
      </p:sp>
      <p:pic>
        <p:nvPicPr>
          <p:cNvPr id="4" name="Picture 5" descr="GEOMET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4864218"/>
            <a:ext cx="1096577" cy="199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714356"/>
            <a:ext cx="8539454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Литература: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Бескоровайная Л.С. настольная книга учителя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начальных классов.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Ростов-на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Дону: Феникс, 2002.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Данилова Елена, кандидат психологических наук,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ведущий научный сотрудник Психологического института РАО,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г. Москва, статья в ИНТЕРНЕТЕ.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Фопель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К. Создание команды. М.:  Генезис, 2002.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Практическая психология: Учебно-методическое пособие.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Минск, 1997.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Картинки из ИНТЕРНЕТА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285720" y="571480"/>
            <a:ext cx="8429684" cy="5214974"/>
          </a:xfrm>
          <a:prstGeom prst="wave">
            <a:avLst>
              <a:gd name="adj1" fmla="val 12500"/>
              <a:gd name="adj2" fmla="val 1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i="1" dirty="0" smtClean="0">
              <a:solidFill>
                <a:schemeClr val="bg1"/>
              </a:solidFill>
            </a:endParaRPr>
          </a:p>
          <a:p>
            <a:pPr algn="ctr"/>
            <a:endParaRPr lang="ru-RU" sz="2800" b="1" i="1" dirty="0" smtClean="0">
              <a:solidFill>
                <a:schemeClr val="bg1"/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bg1"/>
                </a:solidFill>
              </a:rPr>
              <a:t>ИЗМЕНИ МНЕНИЕ О ВЕЩАХ, КОТОРЫЕ ТЕБЯ ОГОРЧАЮТ, И ТЫ БУДЕШЬ В ПОЛНОЙ БЕЗОПАСНОСТИ ОТ НИХ.</a:t>
            </a:r>
            <a:endParaRPr lang="ru-RU" sz="2400" b="1" i="1" dirty="0" smtClean="0">
              <a:solidFill>
                <a:schemeClr val="bg1"/>
              </a:solidFill>
            </a:endParaRPr>
          </a:p>
          <a:p>
            <a:pPr algn="ctr"/>
            <a:endParaRPr lang="ru-RU" sz="2400" b="1" i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                                                              </a:t>
            </a:r>
          </a:p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                                                                Марк Аврелий.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Отметка и оценка\Опять двой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4929222" cy="53578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00694" y="285728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Ф. П. Решетников.</a:t>
            </a:r>
          </a:p>
          <a:p>
            <a:pPr algn="ctr"/>
            <a:r>
              <a:rPr lang="ru-RU" sz="2800" b="1" dirty="0" smtClean="0"/>
              <a:t>«Опять двойка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5500702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Попробуйте нарисовать финал  данной картины, но с позиции сегодняшнего дня.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14356"/>
            <a:ext cx="80724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</a:rPr>
              <a:t>Оценка не тождественна отметке. </a:t>
            </a:r>
          </a:p>
          <a:p>
            <a:pPr algn="just"/>
            <a:r>
              <a:rPr lang="ru-RU" sz="3600" b="1" i="1" dirty="0" smtClean="0">
                <a:solidFill>
                  <a:srgbClr val="FF0000"/>
                </a:solidFill>
              </a:rPr>
              <a:t>Оценка –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b="1" i="1" dirty="0" smtClean="0">
                <a:solidFill>
                  <a:schemeClr val="bg1"/>
                </a:solidFill>
              </a:rPr>
              <a:t>это процесс оценивания;</a:t>
            </a:r>
          </a:p>
          <a:p>
            <a:pPr algn="just"/>
            <a:r>
              <a:rPr lang="ru-RU" sz="3600" b="1" i="1" dirty="0" smtClean="0">
                <a:solidFill>
                  <a:srgbClr val="FF0000"/>
                </a:solidFill>
              </a:rPr>
              <a:t>отметка</a:t>
            </a:r>
            <a:r>
              <a:rPr lang="ru-RU" sz="3600" b="1" i="1" dirty="0" smtClean="0">
                <a:solidFill>
                  <a:schemeClr val="bg1"/>
                </a:solidFill>
              </a:rPr>
              <a:t> – результат этого процесса, его условно - формальное  отражение в баллах.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pic>
        <p:nvPicPr>
          <p:cNvPr id="5" name="Picture 11" descr="j03433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929198"/>
            <a:ext cx="1755775" cy="1622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5725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i="1" dirty="0" smtClean="0">
                <a:solidFill>
                  <a:srgbClr val="7030A0"/>
                </a:solidFill>
              </a:rPr>
              <a:t>«С первых дней школьной жизни на тернистом пути  учения перед ребёнком появляется идол – отметка. Для одного ребёнка он добрый, снисходительный, для другого – жёсткий, безжалостный, неумолимый…</a:t>
            </a:r>
          </a:p>
          <a:p>
            <a:pPr algn="just"/>
            <a:r>
              <a:rPr lang="ru-RU" sz="3200" b="1" i="1" dirty="0" smtClean="0">
                <a:solidFill>
                  <a:srgbClr val="7030A0"/>
                </a:solidFill>
              </a:rPr>
              <a:t>Ребёнок старается удовлетворить или – на  худой конец – обмануть идола и привыкает  учиться не для личной радости, а для отметки.» </a:t>
            </a:r>
          </a:p>
          <a:p>
            <a:pPr algn="r"/>
            <a:r>
              <a:rPr lang="ru-RU" sz="3200" b="1" i="1" dirty="0" smtClean="0">
                <a:solidFill>
                  <a:srgbClr val="7030A0"/>
                </a:solidFill>
              </a:rPr>
              <a:t>					В.А.Сухомлинский.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Оценка  успеваемости ребёнка родителями.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81439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bg1"/>
                </a:solidFill>
              </a:rPr>
              <a:t>И «двоечникам «, и «хорошистам» необходимо уменьшить  болезненность неудач,  эмоционально преодолеть травматические ситуации, связанные со школьными оценками. Похвала им необходима, но необходимы и указания на ошибки, недочёты, неточности. Как же дозировать  оценку в семье?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  первое: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714356"/>
            <a:ext cx="8643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Не бейте лежачего.  Двойка , а для кого-то и четвёрка – достаточное наказание, и не стоит дважды наказывать за одни и те же ошибки.</a:t>
            </a:r>
          </a:p>
          <a:p>
            <a:pPr algn="just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Ребёнок ждёт от родителей  не попрёков, а спокойной помощи.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571876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 второе: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64" y="4429132"/>
            <a:ext cx="8715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Чтобы избавить ребёнка от недостатков, постарайтесь выбрать один – тот, от которого вы хотите избавиться в первую очередь, и говорите только о нём.</a:t>
            </a:r>
          </a:p>
        </p:txBody>
      </p:sp>
      <p:pic>
        <p:nvPicPr>
          <p:cNvPr id="7" name="Picture 19" descr="j03981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3000372"/>
            <a:ext cx="1400175" cy="1512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третье: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142984"/>
            <a:ext cx="84296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Выбирая самое главное, посоветуйтесь с ребёнком, начните с ликвидации тех учебных трудностей, которые наиболее значимы для него самого. Но если вас обоих беспокоит прежде всего скорость чтения, не требуйте одновременно и выразительности и пересказа.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8" descr="pe03336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72074"/>
            <a:ext cx="1528763" cy="1252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452</TotalTime>
  <Words>1266</Words>
  <Application>Microsoft Office PowerPoint</Application>
  <PresentationFormat>Экран (4:3)</PresentationFormat>
  <Paragraphs>119</Paragraphs>
  <Slides>29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Характеристика цифровой оценки (отметки)  :</vt:lpstr>
      <vt:lpstr>Характеристика цифровой оценки (отметки):</vt:lpstr>
      <vt:lpstr>Характеристика цифровой оценки (отметки):</vt:lpstr>
      <vt:lpstr>Характеристика цифровой оценки (отметки):</vt:lpstr>
      <vt:lpstr>РУССКИЙ ЯЗЫК</vt:lpstr>
      <vt:lpstr>РУССКИЙ ЯЗЫК</vt:lpstr>
      <vt:lpstr>РУССКИЙ ЯЗЫК</vt:lpstr>
      <vt:lpstr>РУССКИЙ ЯЗЫК</vt:lpstr>
      <vt:lpstr>РУССКИЙ ЯЗЫК</vt:lpstr>
      <vt:lpstr>РУССКИЙ ЯЗЫК</vt:lpstr>
      <vt:lpstr>МАТЕМАТИКА</vt:lpstr>
      <vt:lpstr>МАТЕМАТИКА</vt:lpstr>
      <vt:lpstr>МАТЕМАТИКА</vt:lpstr>
      <vt:lpstr>Слайд 29</vt:lpstr>
    </vt:vector>
  </TitlesOfParts>
  <Company>sctu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sp3</dc:creator>
  <cp:lastModifiedBy>User</cp:lastModifiedBy>
  <cp:revision>57</cp:revision>
  <dcterms:created xsi:type="dcterms:W3CDTF">2008-12-02T05:59:04Z</dcterms:created>
  <dcterms:modified xsi:type="dcterms:W3CDTF">2016-02-07T12:25:56Z</dcterms:modified>
</cp:coreProperties>
</file>