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26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7EAC-7F91-46A4-89EC-EC1D3A8EC19C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307DE-56A3-4C22-B6D9-9950EFF097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4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307DE-56A3-4C22-B6D9-9950EFF097C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307DE-56A3-4C22-B6D9-9950EFF097C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307DE-56A3-4C22-B6D9-9950EFF097C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1.fastpic.ru/big/2010/0203/44/c486727957b6276ab0846d498edc4344.jpg"/>
          <p:cNvPicPr/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Autofit/>
            <a:scene3d>
              <a:camera prst="orthographicFront"/>
              <a:lightRig rig="threePt" dir="t"/>
            </a:scene3d>
            <a:sp3d>
              <a:bevelT w="19050"/>
            </a:sp3d>
          </a:bodyPr>
          <a:lstStyle/>
          <a:p>
            <a:r>
              <a:rPr lang="ru-RU" sz="9600" b="1" i="1" dirty="0" smtClean="0">
                <a:solidFill>
                  <a:schemeClr val="accent6">
                    <a:lumMod val="75000"/>
                  </a:schemeClr>
                </a:solidFill>
              </a:rPr>
              <a:t>Пальчиковая</a:t>
            </a:r>
            <a:r>
              <a:rPr lang="ru-RU" sz="9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96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гимнастика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/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«Истоки способностей и дарований детей  - на кончиках пальцев»</a:t>
            </a:r>
            <a:endParaRPr lang="ru-RU" sz="96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71488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(В.А.Сухомлинский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Составили воспитатели д./с. №141 Невского района 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Г.Санкт-Петербурга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Сорока В.В.</a:t>
            </a:r>
          </a:p>
          <a:p>
            <a:r>
              <a:rPr lang="ru-RU" sz="2000" i="1" dirty="0" err="1" smtClean="0">
                <a:solidFill>
                  <a:schemeClr val="tx1"/>
                </a:solidFill>
              </a:rPr>
              <a:t>Минасян</a:t>
            </a:r>
            <a:r>
              <a:rPr lang="ru-RU" sz="2000" i="1" dirty="0" smtClean="0">
                <a:solidFill>
                  <a:schemeClr val="tx1"/>
                </a:solidFill>
              </a:rPr>
              <a:t> Б.Н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2000232" y="1000108"/>
            <a:ext cx="5143536" cy="2286016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Пальчиковая гимнастика – это пассивные или активные движения пальцами рук. 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214282" y="3286124"/>
            <a:ext cx="2000264" cy="2000264"/>
          </a:xfrm>
          <a:prstGeom prst="teardrop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Массаж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Капля 5"/>
          <p:cNvSpPr/>
          <p:nvPr/>
        </p:nvSpPr>
        <p:spPr>
          <a:xfrm flipH="1">
            <a:off x="6915556" y="3286124"/>
            <a:ext cx="2228444" cy="2129545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Упражнения в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сопровожде-нии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стихов и поговорок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Капля 7"/>
          <p:cNvSpPr/>
          <p:nvPr/>
        </p:nvSpPr>
        <p:spPr>
          <a:xfrm rot="2534591" flipH="1">
            <a:off x="3577160" y="3974011"/>
            <a:ext cx="2242121" cy="2157024"/>
          </a:xfrm>
          <a:prstGeom prst="teardrop">
            <a:avLst>
              <a:gd name="adj" fmla="val 11579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Упражнения с предметами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Рисунок 6" descr="http://dd6deti.ucoz.ru/_fr/0/0521457.jpg"/>
          <p:cNvPicPr/>
          <p:nvPr/>
        </p:nvPicPr>
        <p:blipFill>
          <a:blip r:embed="rId2"/>
          <a:srcRect l="35926" t="15309" r="16280" b="4938"/>
          <a:stretch>
            <a:fillRect/>
          </a:stretch>
        </p:blipFill>
        <p:spPr bwMode="auto">
          <a:xfrm>
            <a:off x="285720" y="1428736"/>
            <a:ext cx="1576070" cy="1714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http://www.kids-bookshop.com/pictures/source/81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929198"/>
            <a:ext cx="1557279" cy="1785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http://www.happy-giraffe.ru/upload/userfiles/images/2012/02/24/kak-razvit-chuvstvo-ritma-u-deyej.jpg"/>
          <p:cNvPicPr/>
          <p:nvPr/>
        </p:nvPicPr>
        <p:blipFill>
          <a:blip r:embed="rId4"/>
          <a:srcRect r="14595"/>
          <a:stretch>
            <a:fillRect/>
          </a:stretch>
        </p:blipFill>
        <p:spPr bwMode="auto">
          <a:xfrm>
            <a:off x="7286644" y="1500174"/>
            <a:ext cx="1643074" cy="16716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i-main-pic" descr="&amp;Kcy;&amp;acy;&amp;rcy;&amp;tcy;&amp;icy;&amp;ncy;&amp;kcy;&amp;acy; 22 &amp;icy;&amp;zcy; 584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5357826"/>
            <a:ext cx="1733550" cy="1336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3071802" y="2143116"/>
            <a:ext cx="2643206" cy="2214578"/>
          </a:xfrm>
          <a:prstGeom prst="hexagon">
            <a:avLst>
              <a:gd name="adj" fmla="val 33241"/>
              <a:gd name="vf" fmla="val 11547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Пальчиковая гимнастика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араллелограмм 6"/>
          <p:cNvSpPr/>
          <p:nvPr/>
        </p:nvSpPr>
        <p:spPr>
          <a:xfrm rot="20002965">
            <a:off x="4921318" y="495730"/>
            <a:ext cx="2495117" cy="1192876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Развитие пальчиковой моторики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араллелограмм 7"/>
          <p:cNvSpPr/>
          <p:nvPr/>
        </p:nvSpPr>
        <p:spPr>
          <a:xfrm rot="4232892">
            <a:off x="1419874" y="612462"/>
            <a:ext cx="2551921" cy="1191975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Развитие пространственного восприятия</a:t>
            </a:r>
            <a:endParaRPr lang="ru-RU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араллелограмм 8"/>
          <p:cNvSpPr/>
          <p:nvPr/>
        </p:nvSpPr>
        <p:spPr>
          <a:xfrm rot="20723903">
            <a:off x="1400013" y="5067493"/>
            <a:ext cx="2385854" cy="1211367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Развитие памяти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араллелограмм 9"/>
          <p:cNvSpPr/>
          <p:nvPr/>
        </p:nvSpPr>
        <p:spPr>
          <a:xfrm rot="3488783">
            <a:off x="5432191" y="4878241"/>
            <a:ext cx="2344837" cy="1332129"/>
          </a:xfrm>
          <a:prstGeom prst="parallelogram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Развитие внимания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11" name="Параллелограмм 10"/>
          <p:cNvSpPr/>
          <p:nvPr/>
        </p:nvSpPr>
        <p:spPr>
          <a:xfrm rot="1800630">
            <a:off x="233490" y="2565240"/>
            <a:ext cx="2375242" cy="1325270"/>
          </a:xfrm>
          <a:prstGeom prst="parallelogram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Развитие воображения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Параллелограмм 11"/>
          <p:cNvSpPr/>
          <p:nvPr/>
        </p:nvSpPr>
        <p:spPr>
          <a:xfrm rot="1398787">
            <a:off x="6449602" y="2625876"/>
            <a:ext cx="2348653" cy="1308718"/>
          </a:xfrm>
          <a:prstGeom prst="parallelogram">
            <a:avLst>
              <a:gd name="adj" fmla="val 21905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Развитие речи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43016" y="99167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white"/>
                </a:solidFill>
              </a:rPr>
              <a:t>о</a:t>
            </a:r>
            <a:endParaRPr lang="ru-RU" dirty="0"/>
          </a:p>
        </p:txBody>
      </p:sp>
      <p:cxnSp>
        <p:nvCxnSpPr>
          <p:cNvPr id="16" name="Соединительная линия уступом 15"/>
          <p:cNvCxnSpPr>
            <a:stCxn id="8" idx="2"/>
          </p:cNvCxnSpPr>
          <p:nvPr/>
        </p:nvCxnSpPr>
        <p:spPr>
          <a:xfrm rot="16200000" flipH="1">
            <a:off x="3064014" y="2278202"/>
            <a:ext cx="372094" cy="3578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7" idx="5"/>
          </p:cNvCxnSpPr>
          <p:nvPr/>
        </p:nvCxnSpPr>
        <p:spPr>
          <a:xfrm rot="10800000" flipV="1">
            <a:off x="5072066" y="1584304"/>
            <a:ext cx="114776" cy="701688"/>
          </a:xfrm>
          <a:prstGeom prst="bentConnector4">
            <a:avLst>
              <a:gd name="adj1" fmla="val 199171"/>
              <a:gd name="adj2" fmla="val 57432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endCxn id="4" idx="0"/>
          </p:cNvCxnSpPr>
          <p:nvPr/>
        </p:nvCxnSpPr>
        <p:spPr>
          <a:xfrm rot="10800000">
            <a:off x="5715008" y="3250406"/>
            <a:ext cx="642942" cy="250033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endCxn id="4" idx="1"/>
          </p:cNvCxnSpPr>
          <p:nvPr/>
        </p:nvCxnSpPr>
        <p:spPr>
          <a:xfrm rot="16200000" flipV="1">
            <a:off x="4918306" y="4418248"/>
            <a:ext cx="571504" cy="45039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/>
          <p:nvPr/>
        </p:nvCxnSpPr>
        <p:spPr>
          <a:xfrm rot="5400000">
            <a:off x="3500430" y="4929198"/>
            <a:ext cx="71438" cy="71438"/>
          </a:xfrm>
          <a:prstGeom prst="bentConnector3">
            <a:avLst>
              <a:gd name="adj1" fmla="val 13421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/>
          <p:nvPr/>
        </p:nvCxnSpPr>
        <p:spPr>
          <a:xfrm rot="5400000" flipH="1" flipV="1">
            <a:off x="3404157" y="4453967"/>
            <a:ext cx="500066" cy="164644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/>
          <p:nvPr/>
        </p:nvCxnSpPr>
        <p:spPr>
          <a:xfrm flipV="1">
            <a:off x="2786050" y="3214686"/>
            <a:ext cx="285752" cy="35719"/>
          </a:xfrm>
          <a:prstGeom prst="bentConnector3">
            <a:avLst>
              <a:gd name="adj1" fmla="val 1631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6-tub-ru.yandex.net/i?id=223280920-62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2984"/>
            <a:ext cx="664373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714356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 smtClean="0">
                <a:solidFill>
                  <a:srgbClr val="FF0000"/>
                </a:solidFill>
              </a:rPr>
              <a:t>Этапы разучивания игр: </a:t>
            </a:r>
            <a:endParaRPr lang="ru-RU" sz="2800" i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i="1" dirty="0" smtClean="0"/>
              <a:t>1. Взрослый сначала показывает игру малышу сам.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i="1" dirty="0" smtClean="0"/>
              <a:t>2. Взрослый показывает игру, манипулируя пальцами и ручкой ребёнка,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i="1" dirty="0" smtClean="0"/>
              <a:t>3. Взрослый и ребёнок выполняют движения одновременно, взрослый проговаривает текст.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i="1" dirty="0" smtClean="0"/>
              <a:t>4. Ребёнок выполняет движения с необходимой помощью взрослого, который произносит текст.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i="1" dirty="0" smtClean="0"/>
              <a:t>5. Ребёнок выполняет движения и проговаривает текст, а взрослый подсказывает и помогает.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bms.24open.ru/images/d0ea9355e2c6701ee1f456529bbead70"/>
          <p:cNvPicPr/>
          <p:nvPr/>
        </p:nvPicPr>
        <p:blipFill>
          <a:blip r:embed="rId3"/>
          <a:srcRect l="22934" r="25413" b="-247"/>
          <a:stretch>
            <a:fillRect/>
          </a:stretch>
        </p:blipFill>
        <p:spPr bwMode="auto">
          <a:xfrm>
            <a:off x="4714876" y="928670"/>
            <a:ext cx="4219573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714356"/>
            <a:ext cx="435771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b="1" i="1" dirty="0" smtClean="0">
                <a:solidFill>
                  <a:srgbClr val="FF0000"/>
                </a:solidFill>
              </a:rPr>
              <a:t>Рекомендации: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b="1" i="1" dirty="0" smtClean="0"/>
              <a:t>Не проводите игру холодными руками. Руки можно согреть в тёплой воде или растерев ладони.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i="1" dirty="0" smtClean="0"/>
              <a:t> Если в новой игре имеются не знакомые малышам персонажи или понятия, сначала расскажите о них, используя картинки или игрушки.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i="1" dirty="0" smtClean="0"/>
              <a:t> Пальчиковые игры с детьми до 1.5 лет проводите как показ или как пассивную гимнастику руки и пальцев ребёнка.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i="1" dirty="0" smtClean="0"/>
              <a:t> Детям старше 1.5 лет можно время от времени предлагать выполнить движения вместе.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i="1" dirty="0" smtClean="0"/>
              <a:t> 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okster.com.ua/wp-content/uploads/2010/01/pl_games1.gif"/>
          <p:cNvPicPr/>
          <p:nvPr/>
        </p:nvPicPr>
        <p:blipFill rotWithShape="1">
          <a:blip r:embed="rId3"/>
          <a:srcRect t="16711" r="3806" b="22025"/>
          <a:stretch/>
        </p:blipFill>
        <p:spPr bwMode="auto">
          <a:xfrm>
            <a:off x="0" y="1036320"/>
            <a:ext cx="4736152" cy="433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43438" y="642918"/>
            <a:ext cx="450056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i="1" dirty="0" smtClean="0"/>
              <a:t> Если сюжет игры позволяет, можно «бегать» пальчиками по руке или спине ребёнка, щекотать, гладить и др.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i="1" dirty="0" smtClean="0"/>
              <a:t> Используйте максимально выразительную мимику.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i="1" dirty="0" smtClean="0"/>
              <a:t> Делайте в подходящих местах паузы, говорите то тише, то громче, определите, где можно говорить очень медленно, повторяйте, где возможно, движения без текста.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i="1" dirty="0" smtClean="0"/>
              <a:t> Выбрав две-три игры, постепенно заменяйте их новыми.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i="1" dirty="0" smtClean="0"/>
              <a:t>Проводите занятия весело, «не замечайте», если малыш на первых порах делает что-то неправильно, поощряйте успехи.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ru-RU" b="1" i="1" dirty="0" smtClean="0"/>
              <a:t>Рекомендуется для занятий с детьми с 6 месяцев до 6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 Пальчиковая гимнастика в детском саду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857356" y="1500174"/>
            <a:ext cx="464347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ru-RU" sz="4400" b="1" i="1" u="sng" dirty="0" smtClean="0">
                <a:solidFill>
                  <a:srgbClr val="FF0000"/>
                </a:solidFill>
              </a:rPr>
              <a:t>Помните!</a:t>
            </a:r>
          </a:p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ru-RU" sz="2800" b="1" i="1" dirty="0" smtClean="0">
                <a:solidFill>
                  <a:srgbClr val="FF0000"/>
                </a:solidFill>
              </a:rPr>
              <a:t>Играя с пальчиками, мы развиваем ребёнка!</a:t>
            </a:r>
          </a:p>
          <a:p>
            <a:pPr algn="ctr">
              <a:spcBef>
                <a:spcPts val="3600"/>
              </a:spcBef>
              <a:spcAft>
                <a:spcPts val="3600"/>
              </a:spcAft>
            </a:pPr>
            <a:r>
              <a:rPr lang="ru-RU" sz="2800" b="1" i="1" dirty="0" smtClean="0">
                <a:solidFill>
                  <a:srgbClr val="FF0000"/>
                </a:solidFill>
              </a:rPr>
              <a:t>Занимайтесь с детьми пальчиковой гимнастикой</a:t>
            </a:r>
            <a:r>
              <a:rPr lang="ru-RU" sz="2800" b="1" dirty="0" smtClean="0">
                <a:solidFill>
                  <a:srgbClr val="FF0000"/>
                </a:solidFill>
              </a:rPr>
              <a:t>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262</Words>
  <Application>Microsoft Office PowerPoint</Application>
  <PresentationFormat>Экран (4:3)</PresentationFormat>
  <Paragraphs>43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Пальчиковая гимнастика «Истоки способностей и дарований детей  - на кончиках пальцев»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Валентина</cp:lastModifiedBy>
  <cp:revision>32</cp:revision>
  <dcterms:modified xsi:type="dcterms:W3CDTF">2013-03-02T11:31:18Z</dcterms:modified>
</cp:coreProperties>
</file>