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C7D1528-6666-418B-89CC-07DBCD0005FD}" type="datetimeFigureOut">
              <a:rPr lang="ru-RU"/>
              <a:pPr>
                <a:defRPr/>
              </a:pPr>
              <a:t>15.12.2015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F77E06-91CE-4CC0-80A2-301A3A9980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1DB72F-FD24-477F-81F5-7E3AE6AD0EF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7E06-91CE-4CC0-80A2-301A3A9980E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B4D76-4887-4802-967B-DB0A5F1265A4}" type="datetimeFigureOut">
              <a:rPr lang="ru-RU"/>
              <a:pPr>
                <a:defRPr/>
              </a:pPr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D3B3F-A656-4EBF-B638-6BA616C2DD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A5830-D342-44BB-901D-24C77AC71AEB}" type="datetimeFigureOut">
              <a:rPr lang="ru-RU"/>
              <a:pPr>
                <a:defRPr/>
              </a:pPr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93DE7-A582-4CBA-898E-28C843FF62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39000-241D-403B-9FAC-44A20806943B}" type="datetimeFigureOut">
              <a:rPr lang="ru-RU"/>
              <a:pPr>
                <a:defRPr/>
              </a:pPr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96059-00A7-42E3-A53E-3BB3C41FB9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B6F80-63EA-4445-9FE4-E8F7A6FAE586}" type="datetimeFigureOut">
              <a:rPr lang="ru-RU"/>
              <a:pPr>
                <a:defRPr/>
              </a:pPr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39C7F-6BC8-4072-9A1F-A27E769FBA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97517-E42C-4D04-92AA-DD289E4E376E}" type="datetimeFigureOut">
              <a:rPr lang="ru-RU"/>
              <a:pPr>
                <a:defRPr/>
              </a:pPr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EB5C6-07D5-41FE-9F2E-C09F036F2B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9B85A-3ED6-46BC-8AF8-7C43DCB94B31}" type="datetimeFigureOut">
              <a:rPr lang="ru-RU"/>
              <a:pPr>
                <a:defRPr/>
              </a:pPr>
              <a:t>15.12.2015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375C7-10CD-429B-A614-A670017546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F571D-4CAA-4DC8-99EC-1AEF7D0A142B}" type="datetimeFigureOut">
              <a:rPr lang="ru-RU"/>
              <a:pPr>
                <a:defRPr/>
              </a:pPr>
              <a:t>15.12.2015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66667-8763-4E0D-A95F-402B56F9C0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C1C00-65C9-4C4F-88E4-617C859C633F}" type="datetimeFigureOut">
              <a:rPr lang="ru-RU"/>
              <a:pPr>
                <a:defRPr/>
              </a:pPr>
              <a:t>15.12.2015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52632-0C66-4BE8-86B3-D0883C9DDD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EA686-40FA-48A8-B77A-AC4EC4FE6C8F}" type="datetimeFigureOut">
              <a:rPr lang="ru-RU"/>
              <a:pPr>
                <a:defRPr/>
              </a:pPr>
              <a:t>15.12.2015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DF829-369D-4417-9901-B0DE1959AD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E57C9-7457-4CA7-BB1F-CB8F04163F18}" type="datetimeFigureOut">
              <a:rPr lang="ru-RU"/>
              <a:pPr>
                <a:defRPr/>
              </a:pPr>
              <a:t>15.12.2015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1FD08-A813-473A-82A2-12ACE58106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95B87-6596-4EBA-AA40-2C389096DBD3}" type="datetimeFigureOut">
              <a:rPr lang="ru-RU"/>
              <a:pPr>
                <a:defRPr/>
              </a:pPr>
              <a:t>15.12.2015</a:t>
            </a:fld>
            <a:endParaRPr lang="ru-RU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C8099-B3E6-4FC8-89D2-33BE558CB6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18"/>
          <p:cNvGrpSpPr>
            <a:grpSpLocks/>
          </p:cNvGrpSpPr>
          <p:nvPr/>
        </p:nvGrpSpPr>
        <p:grpSpPr bwMode="auto">
          <a:xfrm>
            <a:off x="6557963" y="66675"/>
            <a:ext cx="2574925" cy="6796088"/>
            <a:chOff x="6558164" y="66319"/>
            <a:chExt cx="2575511" cy="6797067"/>
          </a:xfrm>
        </p:grpSpPr>
        <p:grpSp>
          <p:nvGrpSpPr>
            <p:cNvPr id="1032" name="Group 62"/>
            <p:cNvGrpSpPr>
              <a:grpSpLocks/>
            </p:cNvGrpSpPr>
            <p:nvPr/>
          </p:nvGrpSpPr>
          <p:grpSpPr bwMode="auto"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1040" name="Group 44"/>
              <p:cNvGrpSpPr>
                <a:grpSpLocks/>
              </p:cNvGrpSpPr>
              <p:nvPr/>
            </p:nvGrpSpPr>
            <p:grpSpPr bwMode="auto"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041" name="Group 50"/>
              <p:cNvGrpSpPr>
                <a:grpSpLocks/>
              </p:cNvGrpSpPr>
              <p:nvPr/>
            </p:nvGrpSpPr>
            <p:grpSpPr bwMode="auto"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056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285457296 w 750"/>
                    <a:gd name="T1" fmla="*/ 245045070 h 856"/>
                    <a:gd name="T2" fmla="*/ 250205091 w 750"/>
                    <a:gd name="T3" fmla="*/ 226129630 h 856"/>
                    <a:gd name="T4" fmla="*/ 210653644 w 750"/>
                    <a:gd name="T5" fmla="*/ 206353950 h 856"/>
                    <a:gd name="T6" fmla="*/ 211513886 w 750"/>
                    <a:gd name="T7" fmla="*/ 163363599 h 856"/>
                    <a:gd name="T8" fmla="*/ 313831502 w 750"/>
                    <a:gd name="T9" fmla="*/ 157344543 h 856"/>
                    <a:gd name="T10" fmla="*/ 319849915 w 750"/>
                    <a:gd name="T11" fmla="*/ 131550463 h 856"/>
                    <a:gd name="T12" fmla="*/ 321569743 w 750"/>
                    <a:gd name="T13" fmla="*/ 98018159 h 856"/>
                    <a:gd name="T14" fmla="*/ 317270501 w 750"/>
                    <a:gd name="T15" fmla="*/ 88560111 h 856"/>
                    <a:gd name="T16" fmla="*/ 289756537 w 750"/>
                    <a:gd name="T17" fmla="*/ 74803487 h 856"/>
                    <a:gd name="T18" fmla="*/ 251064677 w 750"/>
                    <a:gd name="T19" fmla="*/ 122092415 h 856"/>
                    <a:gd name="T20" fmla="*/ 237308023 w 750"/>
                    <a:gd name="T21" fmla="*/ 131550463 h 856"/>
                    <a:gd name="T22" fmla="*/ 171102198 w 750"/>
                    <a:gd name="T23" fmla="*/ 169381999 h 856"/>
                    <a:gd name="T24" fmla="*/ 169383026 w 750"/>
                    <a:gd name="T25" fmla="*/ 91139519 h 856"/>
                    <a:gd name="T26" fmla="*/ 171102198 w 750"/>
                    <a:gd name="T27" fmla="*/ 73943247 h 856"/>
                    <a:gd name="T28" fmla="*/ 171102198 w 750"/>
                    <a:gd name="T29" fmla="*/ 37831536 h 856"/>
                    <a:gd name="T30" fmla="*/ 165083785 w 750"/>
                    <a:gd name="T31" fmla="*/ 0 h 856"/>
                    <a:gd name="T32" fmla="*/ 153046303 w 750"/>
                    <a:gd name="T33" fmla="*/ 19775680 h 856"/>
                    <a:gd name="T34" fmla="*/ 151327131 w 750"/>
                    <a:gd name="T35" fmla="*/ 46429344 h 856"/>
                    <a:gd name="T36" fmla="*/ 153046303 w 750"/>
                    <a:gd name="T37" fmla="*/ 85980703 h 856"/>
                    <a:gd name="T38" fmla="*/ 155625716 w 750"/>
                    <a:gd name="T39" fmla="*/ 129831295 h 856"/>
                    <a:gd name="T40" fmla="*/ 117794097 w 750"/>
                    <a:gd name="T41" fmla="*/ 151326143 h 856"/>
                    <a:gd name="T42" fmla="*/ 61906583 w 750"/>
                    <a:gd name="T43" fmla="*/ 65345439 h 856"/>
                    <a:gd name="T44" fmla="*/ 36111791 w 750"/>
                    <a:gd name="T45" fmla="*/ 73083663 h 856"/>
                    <a:gd name="T46" fmla="*/ 6018413 w 750"/>
                    <a:gd name="T47" fmla="*/ 88560111 h 856"/>
                    <a:gd name="T48" fmla="*/ 859586 w 750"/>
                    <a:gd name="T49" fmla="*/ 95438751 h 856"/>
                    <a:gd name="T50" fmla="*/ 30093378 w 750"/>
                    <a:gd name="T51" fmla="*/ 119513007 h 856"/>
                    <a:gd name="T52" fmla="*/ 49009515 w 750"/>
                    <a:gd name="T53" fmla="*/ 130690879 h 856"/>
                    <a:gd name="T54" fmla="*/ 72224238 w 750"/>
                    <a:gd name="T55" fmla="*/ 141868095 h 856"/>
                    <a:gd name="T56" fmla="*/ 127252166 w 750"/>
                    <a:gd name="T57" fmla="*/ 171961407 h 856"/>
                    <a:gd name="T58" fmla="*/ 93719133 w 750"/>
                    <a:gd name="T59" fmla="*/ 214092174 h 856"/>
                    <a:gd name="T60" fmla="*/ 6878655 w 750"/>
                    <a:gd name="T61" fmla="*/ 215811998 h 856"/>
                    <a:gd name="T62" fmla="*/ 2579414 w 750"/>
                    <a:gd name="T63" fmla="*/ 237306846 h 856"/>
                    <a:gd name="T64" fmla="*/ 859586 w 750"/>
                    <a:gd name="T65" fmla="*/ 269979566 h 856"/>
                    <a:gd name="T66" fmla="*/ 4299241 w 750"/>
                    <a:gd name="T67" fmla="*/ 279437614 h 856"/>
                    <a:gd name="T68" fmla="*/ 31813205 w 750"/>
                    <a:gd name="T69" fmla="*/ 294054477 h 856"/>
                    <a:gd name="T70" fmla="*/ 70504410 w 750"/>
                    <a:gd name="T71" fmla="*/ 246764894 h 856"/>
                    <a:gd name="T72" fmla="*/ 84261720 w 750"/>
                    <a:gd name="T73" fmla="*/ 237306846 h 856"/>
                    <a:gd name="T74" fmla="*/ 151327131 w 750"/>
                    <a:gd name="T75" fmla="*/ 199475310 h 856"/>
                    <a:gd name="T76" fmla="*/ 152186717 w 750"/>
                    <a:gd name="T77" fmla="*/ 276858206 h 856"/>
                    <a:gd name="T78" fmla="*/ 151327131 w 750"/>
                    <a:gd name="T79" fmla="*/ 294914062 h 856"/>
                    <a:gd name="T80" fmla="*/ 130691166 w 750"/>
                    <a:gd name="T81" fmla="*/ 350801453 h 856"/>
                    <a:gd name="T82" fmla="*/ 155625716 w 750"/>
                    <a:gd name="T83" fmla="*/ 367997725 h 856"/>
                    <a:gd name="T84" fmla="*/ 165943371 w 750"/>
                    <a:gd name="T85" fmla="*/ 366277901 h 856"/>
                    <a:gd name="T86" fmla="*/ 170242612 w 750"/>
                    <a:gd name="T87" fmla="*/ 322427965 h 856"/>
                    <a:gd name="T88" fmla="*/ 214093300 w 750"/>
                    <a:gd name="T89" fmla="*/ 330166189 h 856"/>
                    <a:gd name="T90" fmla="*/ 167663198 w 750"/>
                    <a:gd name="T91" fmla="*/ 257942110 h 856"/>
                    <a:gd name="T92" fmla="*/ 187438922 w 750"/>
                    <a:gd name="T93" fmla="*/ 208073774 h 856"/>
                    <a:gd name="T94" fmla="*/ 242466850 w 750"/>
                    <a:gd name="T95" fmla="*/ 241606078 h 856"/>
                    <a:gd name="T96" fmla="*/ 263962401 w 750"/>
                    <a:gd name="T97" fmla="*/ 255362702 h 856"/>
                    <a:gd name="T98" fmla="*/ 282877882 w 750"/>
                    <a:gd name="T99" fmla="*/ 266540574 h 856"/>
                    <a:gd name="T100" fmla="*/ 320709501 w 750"/>
                    <a:gd name="T101" fmla="*/ 273418558 h 856"/>
                    <a:gd name="T102" fmla="*/ 292335951 w 750"/>
                    <a:gd name="T103" fmla="*/ 249344302 h 85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77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7" name="Freeform 53"/>
                <p:cNvSpPr>
                  <a:spLocks noChangeAspect="1"/>
                </p:cNvSpPr>
                <p:nvPr/>
              </p:nvSpPr>
              <p:spPr bwMode="auto">
                <a:xfrm rot="-608747">
                  <a:off x="8713407" y="888239"/>
                  <a:ext cx="384613" cy="438971"/>
                </a:xfrm>
                <a:custGeom>
                  <a:avLst/>
                  <a:gdLst>
                    <a:gd name="T0" fmla="*/ 174619943 w 750"/>
                    <a:gd name="T1" fmla="*/ 149898853 h 856"/>
                    <a:gd name="T2" fmla="*/ 153055461 w 750"/>
                    <a:gd name="T3" fmla="*/ 138328172 h 856"/>
                    <a:gd name="T4" fmla="*/ 128860740 w 750"/>
                    <a:gd name="T5" fmla="*/ 126230829 h 856"/>
                    <a:gd name="T6" fmla="*/ 129386890 w 750"/>
                    <a:gd name="T7" fmla="*/ 99932569 h 856"/>
                    <a:gd name="T8" fmla="*/ 191976758 w 750"/>
                    <a:gd name="T9" fmla="*/ 96251058 h 856"/>
                    <a:gd name="T10" fmla="*/ 195658274 w 750"/>
                    <a:gd name="T11" fmla="*/ 80472205 h 856"/>
                    <a:gd name="T12" fmla="*/ 196710062 w 750"/>
                    <a:gd name="T13" fmla="*/ 59959541 h 856"/>
                    <a:gd name="T14" fmla="*/ 194080335 w 750"/>
                    <a:gd name="T15" fmla="*/ 54173944 h 856"/>
                    <a:gd name="T16" fmla="*/ 177249670 w 750"/>
                    <a:gd name="T17" fmla="*/ 45758624 h 856"/>
                    <a:gd name="T18" fmla="*/ 153581099 w 750"/>
                    <a:gd name="T19" fmla="*/ 74686608 h 856"/>
                    <a:gd name="T20" fmla="*/ 145165767 w 750"/>
                    <a:gd name="T21" fmla="*/ 80472205 h 856"/>
                    <a:gd name="T22" fmla="*/ 104666531 w 750"/>
                    <a:gd name="T23" fmla="*/ 103614592 h 856"/>
                    <a:gd name="T24" fmla="*/ 103614742 w 750"/>
                    <a:gd name="T25" fmla="*/ 55751881 h 856"/>
                    <a:gd name="T26" fmla="*/ 104666531 w 750"/>
                    <a:gd name="T27" fmla="*/ 45232474 h 856"/>
                    <a:gd name="T28" fmla="*/ 104666531 w 750"/>
                    <a:gd name="T29" fmla="*/ 23142387 h 856"/>
                    <a:gd name="T30" fmla="*/ 100985015 w 750"/>
                    <a:gd name="T31" fmla="*/ 0 h 856"/>
                    <a:gd name="T32" fmla="*/ 93621471 w 750"/>
                    <a:gd name="T33" fmla="*/ 12097343 h 856"/>
                    <a:gd name="T34" fmla="*/ 92569682 w 750"/>
                    <a:gd name="T35" fmla="*/ 28401834 h 856"/>
                    <a:gd name="T36" fmla="*/ 93621471 w 750"/>
                    <a:gd name="T37" fmla="*/ 52596008 h 856"/>
                    <a:gd name="T38" fmla="*/ 95199410 w 750"/>
                    <a:gd name="T39" fmla="*/ 79420418 h 856"/>
                    <a:gd name="T40" fmla="*/ 72056989 w 750"/>
                    <a:gd name="T41" fmla="*/ 92569035 h 856"/>
                    <a:gd name="T42" fmla="*/ 37869509 w 750"/>
                    <a:gd name="T43" fmla="*/ 39973027 h 856"/>
                    <a:gd name="T44" fmla="*/ 22090632 w 750"/>
                    <a:gd name="T45" fmla="*/ 44706837 h 856"/>
                    <a:gd name="T46" fmla="*/ 3681516 w 750"/>
                    <a:gd name="T47" fmla="*/ 54173944 h 856"/>
                    <a:gd name="T48" fmla="*/ 526151 w 750"/>
                    <a:gd name="T49" fmla="*/ 58381605 h 856"/>
                    <a:gd name="T50" fmla="*/ 18408604 w 750"/>
                    <a:gd name="T51" fmla="*/ 73108671 h 856"/>
                    <a:gd name="T52" fmla="*/ 29979814 w 750"/>
                    <a:gd name="T53" fmla="*/ 79946055 h 856"/>
                    <a:gd name="T54" fmla="*/ 44180752 w 750"/>
                    <a:gd name="T55" fmla="*/ 86783439 h 856"/>
                    <a:gd name="T56" fmla="*/ 77842594 w 750"/>
                    <a:gd name="T57" fmla="*/ 105192528 h 856"/>
                    <a:gd name="T58" fmla="*/ 57329901 w 750"/>
                    <a:gd name="T59" fmla="*/ 130964639 h 856"/>
                    <a:gd name="T60" fmla="*/ 4207666 w 750"/>
                    <a:gd name="T61" fmla="*/ 132016426 h 856"/>
                    <a:gd name="T62" fmla="*/ 1577939 w 750"/>
                    <a:gd name="T63" fmla="*/ 145165556 h 856"/>
                    <a:gd name="T64" fmla="*/ 526151 w 750"/>
                    <a:gd name="T65" fmla="*/ 165152070 h 856"/>
                    <a:gd name="T66" fmla="*/ 2629727 w 750"/>
                    <a:gd name="T67" fmla="*/ 170937666 h 856"/>
                    <a:gd name="T68" fmla="*/ 19460392 w 750"/>
                    <a:gd name="T69" fmla="*/ 179879136 h 856"/>
                    <a:gd name="T70" fmla="*/ 43128963 w 750"/>
                    <a:gd name="T71" fmla="*/ 150951153 h 856"/>
                    <a:gd name="T72" fmla="*/ 51544296 w 750"/>
                    <a:gd name="T73" fmla="*/ 145165556 h 856"/>
                    <a:gd name="T74" fmla="*/ 92569682 w 750"/>
                    <a:gd name="T75" fmla="*/ 122023169 h 856"/>
                    <a:gd name="T76" fmla="*/ 93095320 w 750"/>
                    <a:gd name="T77" fmla="*/ 169359730 h 856"/>
                    <a:gd name="T78" fmla="*/ 92569682 w 750"/>
                    <a:gd name="T79" fmla="*/ 180404773 h 856"/>
                    <a:gd name="T80" fmla="*/ 79946171 w 750"/>
                    <a:gd name="T81" fmla="*/ 214592204 h 856"/>
                    <a:gd name="T82" fmla="*/ 95199410 w 750"/>
                    <a:gd name="T83" fmla="*/ 225111611 h 856"/>
                    <a:gd name="T84" fmla="*/ 101510653 w 750"/>
                    <a:gd name="T85" fmla="*/ 224059824 h 856"/>
                    <a:gd name="T86" fmla="*/ 104140893 w 750"/>
                    <a:gd name="T87" fmla="*/ 197235414 h 856"/>
                    <a:gd name="T88" fmla="*/ 130964829 w 750"/>
                    <a:gd name="T89" fmla="*/ 201969224 h 856"/>
                    <a:gd name="T90" fmla="*/ 102562954 w 750"/>
                    <a:gd name="T91" fmla="*/ 157788536 h 856"/>
                    <a:gd name="T92" fmla="*/ 114659802 w 750"/>
                    <a:gd name="T93" fmla="*/ 127282616 h 856"/>
                    <a:gd name="T94" fmla="*/ 148321645 w 750"/>
                    <a:gd name="T95" fmla="*/ 147795279 h 856"/>
                    <a:gd name="T96" fmla="*/ 161470794 w 750"/>
                    <a:gd name="T97" fmla="*/ 156210600 h 856"/>
                    <a:gd name="T98" fmla="*/ 173042004 w 750"/>
                    <a:gd name="T99" fmla="*/ 163047983 h 856"/>
                    <a:gd name="T100" fmla="*/ 196184425 w 750"/>
                    <a:gd name="T101" fmla="*/ 167255643 h 856"/>
                    <a:gd name="T102" fmla="*/ 178827609 w 750"/>
                    <a:gd name="T103" fmla="*/ 152529089 h 85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77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42" name="Group 56"/>
              <p:cNvGrpSpPr>
                <a:grpSpLocks/>
              </p:cNvGrpSpPr>
              <p:nvPr/>
            </p:nvGrpSpPr>
            <p:grpSpPr bwMode="auto"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1043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1214470868 w 760"/>
                    <a:gd name="T1" fmla="*/ 1081579821 h 870"/>
                    <a:gd name="T2" fmla="*/ 1343670474 w 760"/>
                    <a:gd name="T3" fmla="*/ 970837711 h 870"/>
                    <a:gd name="T4" fmla="*/ 1033592777 w 760"/>
                    <a:gd name="T5" fmla="*/ 860096960 h 870"/>
                    <a:gd name="T6" fmla="*/ 926541868 w 760"/>
                    <a:gd name="T7" fmla="*/ 804725906 h 870"/>
                    <a:gd name="T8" fmla="*/ 1033592777 w 760"/>
                    <a:gd name="T9" fmla="*/ 749354851 h 870"/>
                    <a:gd name="T10" fmla="*/ 1343670474 w 760"/>
                    <a:gd name="T11" fmla="*/ 638612741 h 870"/>
                    <a:gd name="T12" fmla="*/ 1221854673 w 760"/>
                    <a:gd name="T13" fmla="*/ 527870632 h 870"/>
                    <a:gd name="T14" fmla="*/ 1269841933 w 760"/>
                    <a:gd name="T15" fmla="*/ 502030716 h 870"/>
                    <a:gd name="T16" fmla="*/ 1244002012 w 760"/>
                    <a:gd name="T17" fmla="*/ 472499577 h 870"/>
                    <a:gd name="T18" fmla="*/ 1196014751 w 760"/>
                    <a:gd name="T19" fmla="*/ 498339493 h 870"/>
                    <a:gd name="T20" fmla="*/ 1166483607 w 760"/>
                    <a:gd name="T21" fmla="*/ 328535106 h 870"/>
                    <a:gd name="T22" fmla="*/ 915468199 w 760"/>
                    <a:gd name="T23" fmla="*/ 546326744 h 870"/>
                    <a:gd name="T24" fmla="*/ 815799737 w 760"/>
                    <a:gd name="T25" fmla="*/ 620155270 h 870"/>
                    <a:gd name="T26" fmla="*/ 819490960 w 760"/>
                    <a:gd name="T27" fmla="*/ 490955689 h 870"/>
                    <a:gd name="T28" fmla="*/ 878553249 w 760"/>
                    <a:gd name="T29" fmla="*/ 166113164 h 870"/>
                    <a:gd name="T30" fmla="*/ 723515080 w 760"/>
                    <a:gd name="T31" fmla="*/ 214101774 h 870"/>
                    <a:gd name="T32" fmla="*/ 723515080 w 760"/>
                    <a:gd name="T33" fmla="*/ 158730719 h 870"/>
                    <a:gd name="T34" fmla="*/ 686600130 w 760"/>
                    <a:gd name="T35" fmla="*/ 166113164 h 870"/>
                    <a:gd name="T36" fmla="*/ 686600130 w 760"/>
                    <a:gd name="T37" fmla="*/ 221484219 h 870"/>
                    <a:gd name="T38" fmla="*/ 520488291 w 760"/>
                    <a:gd name="T39" fmla="*/ 166113164 h 870"/>
                    <a:gd name="T40" fmla="*/ 583241803 w 760"/>
                    <a:gd name="T41" fmla="*/ 490955689 h 870"/>
                    <a:gd name="T42" fmla="*/ 594315473 w 760"/>
                    <a:gd name="T43" fmla="*/ 620155270 h 870"/>
                    <a:gd name="T44" fmla="*/ 487264565 w 760"/>
                    <a:gd name="T45" fmla="*/ 546326744 h 870"/>
                    <a:gd name="T46" fmla="*/ 236249157 w 760"/>
                    <a:gd name="T47" fmla="*/ 328535106 h 870"/>
                    <a:gd name="T48" fmla="*/ 203026789 w 760"/>
                    <a:gd name="T49" fmla="*/ 490955689 h 870"/>
                    <a:gd name="T50" fmla="*/ 155039528 w 760"/>
                    <a:gd name="T51" fmla="*/ 465117132 h 870"/>
                    <a:gd name="T52" fmla="*/ 140273276 w 760"/>
                    <a:gd name="T53" fmla="*/ 498339493 h 870"/>
                    <a:gd name="T54" fmla="*/ 188261896 w 760"/>
                    <a:gd name="T55" fmla="*/ 527870632 h 870"/>
                    <a:gd name="T56" fmla="*/ 55371066 w 760"/>
                    <a:gd name="T57" fmla="*/ 638612741 h 870"/>
                    <a:gd name="T58" fmla="*/ 369139986 w 760"/>
                    <a:gd name="T59" fmla="*/ 749354851 h 870"/>
                    <a:gd name="T60" fmla="*/ 483573341 w 760"/>
                    <a:gd name="T61" fmla="*/ 804725906 h 870"/>
                    <a:gd name="T62" fmla="*/ 369139986 w 760"/>
                    <a:gd name="T63" fmla="*/ 860096960 h 870"/>
                    <a:gd name="T64" fmla="*/ 55371066 w 760"/>
                    <a:gd name="T65" fmla="*/ 970837711 h 870"/>
                    <a:gd name="T66" fmla="*/ 180878091 w 760"/>
                    <a:gd name="T67" fmla="*/ 1081579821 h 870"/>
                    <a:gd name="T68" fmla="*/ 132890830 w 760"/>
                    <a:gd name="T69" fmla="*/ 1107419737 h 870"/>
                    <a:gd name="T70" fmla="*/ 155039528 w 760"/>
                    <a:gd name="T71" fmla="*/ 1136950876 h 870"/>
                    <a:gd name="T72" fmla="*/ 203026789 w 760"/>
                    <a:gd name="T73" fmla="*/ 1111110960 h 870"/>
                    <a:gd name="T74" fmla="*/ 236249157 w 760"/>
                    <a:gd name="T75" fmla="*/ 1280915347 h 870"/>
                    <a:gd name="T76" fmla="*/ 487264565 w 760"/>
                    <a:gd name="T77" fmla="*/ 1063123708 h 870"/>
                    <a:gd name="T78" fmla="*/ 594315473 w 760"/>
                    <a:gd name="T79" fmla="*/ 989295183 h 870"/>
                    <a:gd name="T80" fmla="*/ 583241803 w 760"/>
                    <a:gd name="T81" fmla="*/ 1118494763 h 870"/>
                    <a:gd name="T82" fmla="*/ 520488291 w 760"/>
                    <a:gd name="T83" fmla="*/ 1443337288 h 870"/>
                    <a:gd name="T84" fmla="*/ 679217684 w 760"/>
                    <a:gd name="T85" fmla="*/ 1391657456 h 870"/>
                    <a:gd name="T86" fmla="*/ 679217684 w 760"/>
                    <a:gd name="T87" fmla="*/ 1447028511 h 870"/>
                    <a:gd name="T88" fmla="*/ 716132633 w 760"/>
                    <a:gd name="T89" fmla="*/ 1439646066 h 870"/>
                    <a:gd name="T90" fmla="*/ 716132633 w 760"/>
                    <a:gd name="T91" fmla="*/ 1387966234 h 870"/>
                    <a:gd name="T92" fmla="*/ 878553249 w 760"/>
                    <a:gd name="T93" fmla="*/ 1443337288 h 870"/>
                    <a:gd name="T94" fmla="*/ 819490960 w 760"/>
                    <a:gd name="T95" fmla="*/ 1118494763 h 870"/>
                    <a:gd name="T96" fmla="*/ 815799737 w 760"/>
                    <a:gd name="T97" fmla="*/ 989295183 h 870"/>
                    <a:gd name="T98" fmla="*/ 915468199 w 760"/>
                    <a:gd name="T99" fmla="*/ 1063123708 h 870"/>
                    <a:gd name="T100" fmla="*/ 1166483607 w 760"/>
                    <a:gd name="T101" fmla="*/ 1280915347 h 870"/>
                    <a:gd name="T102" fmla="*/ 1199705975 w 760"/>
                    <a:gd name="T103" fmla="*/ 1118494763 h 870"/>
                    <a:gd name="T104" fmla="*/ 1247693235 w 760"/>
                    <a:gd name="T105" fmla="*/ 1144334679 h 870"/>
                    <a:gd name="T106" fmla="*/ 1258768264 w 760"/>
                    <a:gd name="T107" fmla="*/ 1111110960 h 870"/>
                    <a:gd name="T108" fmla="*/ 638612869 w 760"/>
                    <a:gd name="T109" fmla="*/ 915466657 h 870"/>
                    <a:gd name="T110" fmla="*/ 771503699 w 760"/>
                    <a:gd name="T111" fmla="*/ 693983796 h 870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77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4" name="Freeform 73"/>
                <p:cNvSpPr>
                  <a:spLocks noChangeAspect="1" noEditPoints="1"/>
                </p:cNvSpPr>
                <p:nvPr/>
              </p:nvSpPr>
              <p:spPr bwMode="auto">
                <a:xfrm rot="-1185563">
                  <a:off x="7564131" y="154734"/>
                  <a:ext cx="722936" cy="825205"/>
                </a:xfrm>
                <a:custGeom>
                  <a:avLst/>
                  <a:gdLst>
                    <a:gd name="T0" fmla="*/ 526989487 w 820"/>
                    <a:gd name="T1" fmla="*/ 474134934 h 936"/>
                    <a:gd name="T2" fmla="*/ 509889406 w 820"/>
                    <a:gd name="T3" fmla="*/ 464807296 h 936"/>
                    <a:gd name="T4" fmla="*/ 399516474 w 820"/>
                    <a:gd name="T5" fmla="*/ 397962164 h 936"/>
                    <a:gd name="T6" fmla="*/ 405734606 w 820"/>
                    <a:gd name="T7" fmla="*/ 363762883 h 936"/>
                    <a:gd name="T8" fmla="*/ 438380456 w 820"/>
                    <a:gd name="T9" fmla="*/ 321790277 h 936"/>
                    <a:gd name="T10" fmla="*/ 531652424 w 820"/>
                    <a:gd name="T11" fmla="*/ 251835639 h 936"/>
                    <a:gd name="T12" fmla="*/ 572070718 w 820"/>
                    <a:gd name="T13" fmla="*/ 226963114 h 936"/>
                    <a:gd name="T14" fmla="*/ 578288849 w 820"/>
                    <a:gd name="T15" fmla="*/ 152344657 h 936"/>
                    <a:gd name="T16" fmla="*/ 540980062 w 820"/>
                    <a:gd name="T17" fmla="*/ 153899851 h 936"/>
                    <a:gd name="T18" fmla="*/ 416616556 w 820"/>
                    <a:gd name="T19" fmla="*/ 282926295 h 936"/>
                    <a:gd name="T20" fmla="*/ 377753456 w 820"/>
                    <a:gd name="T21" fmla="*/ 298472064 h 936"/>
                    <a:gd name="T22" fmla="*/ 332671343 w 820"/>
                    <a:gd name="T23" fmla="*/ 276708164 h 936"/>
                    <a:gd name="T24" fmla="*/ 394853537 w 820"/>
                    <a:gd name="T25" fmla="*/ 71508950 h 936"/>
                    <a:gd name="T26" fmla="*/ 377753456 w 820"/>
                    <a:gd name="T27" fmla="*/ 38863100 h 936"/>
                    <a:gd name="T28" fmla="*/ 314016950 w 820"/>
                    <a:gd name="T29" fmla="*/ 0 h 936"/>
                    <a:gd name="T30" fmla="*/ 312462637 w 820"/>
                    <a:gd name="T31" fmla="*/ 93272851 h 936"/>
                    <a:gd name="T32" fmla="*/ 310908325 w 820"/>
                    <a:gd name="T33" fmla="*/ 143017901 h 936"/>
                    <a:gd name="T34" fmla="*/ 309353131 w 820"/>
                    <a:gd name="T35" fmla="*/ 276708164 h 936"/>
                    <a:gd name="T36" fmla="*/ 264271900 w 820"/>
                    <a:gd name="T37" fmla="*/ 296916870 h 936"/>
                    <a:gd name="T38" fmla="*/ 130581637 w 820"/>
                    <a:gd name="T39" fmla="*/ 242508001 h 936"/>
                    <a:gd name="T40" fmla="*/ 87053837 w 820"/>
                    <a:gd name="T41" fmla="*/ 217635476 h 936"/>
                    <a:gd name="T42" fmla="*/ 7772444 w 820"/>
                    <a:gd name="T43" fmla="*/ 174108557 h 936"/>
                    <a:gd name="T44" fmla="*/ 7772444 w 820"/>
                    <a:gd name="T45" fmla="*/ 251835639 h 936"/>
                    <a:gd name="T46" fmla="*/ 27982031 w 820"/>
                    <a:gd name="T47" fmla="*/ 282926295 h 936"/>
                    <a:gd name="T48" fmla="*/ 206753525 w 820"/>
                    <a:gd name="T49" fmla="*/ 309353133 h 936"/>
                    <a:gd name="T50" fmla="*/ 234735556 w 820"/>
                    <a:gd name="T51" fmla="*/ 363762883 h 936"/>
                    <a:gd name="T52" fmla="*/ 205199212 w 820"/>
                    <a:gd name="T53" fmla="*/ 413507933 h 936"/>
                    <a:gd name="T54" fmla="*/ 26426837 w 820"/>
                    <a:gd name="T55" fmla="*/ 450816721 h 936"/>
                    <a:gd name="T56" fmla="*/ 6218131 w 820"/>
                    <a:gd name="T57" fmla="*/ 481907377 h 936"/>
                    <a:gd name="T58" fmla="*/ 74617575 w 820"/>
                    <a:gd name="T59" fmla="*/ 511443721 h 936"/>
                    <a:gd name="T60" fmla="*/ 118145375 w 820"/>
                    <a:gd name="T61" fmla="*/ 488125508 h 936"/>
                    <a:gd name="T62" fmla="*/ 135244575 w 820"/>
                    <a:gd name="T63" fmla="*/ 478798752 h 936"/>
                    <a:gd name="T64" fmla="*/ 251835637 w 820"/>
                    <a:gd name="T65" fmla="*/ 413507933 h 936"/>
                    <a:gd name="T66" fmla="*/ 304690193 w 820"/>
                    <a:gd name="T67" fmla="*/ 446152902 h 936"/>
                    <a:gd name="T68" fmla="*/ 242508000 w 820"/>
                    <a:gd name="T69" fmla="*/ 654461622 h 936"/>
                    <a:gd name="T70" fmla="*/ 259608081 w 820"/>
                    <a:gd name="T71" fmla="*/ 687106591 h 936"/>
                    <a:gd name="T72" fmla="*/ 323344587 w 820"/>
                    <a:gd name="T73" fmla="*/ 727524885 h 936"/>
                    <a:gd name="T74" fmla="*/ 326453212 w 820"/>
                    <a:gd name="T75" fmla="*/ 632697722 h 936"/>
                    <a:gd name="T76" fmla="*/ 326453212 w 820"/>
                    <a:gd name="T77" fmla="*/ 582952671 h 936"/>
                    <a:gd name="T78" fmla="*/ 329562718 w 820"/>
                    <a:gd name="T79" fmla="*/ 447707214 h 936"/>
                    <a:gd name="T80" fmla="*/ 374643949 w 820"/>
                    <a:gd name="T81" fmla="*/ 429052821 h 936"/>
                    <a:gd name="T82" fmla="*/ 506779899 w 820"/>
                    <a:gd name="T83" fmla="*/ 483461690 h 936"/>
                    <a:gd name="T84" fmla="*/ 550307699 w 820"/>
                    <a:gd name="T85" fmla="*/ 508335096 h 936"/>
                    <a:gd name="T86" fmla="*/ 631143405 w 820"/>
                    <a:gd name="T87" fmla="*/ 551862015 h 936"/>
                    <a:gd name="T88" fmla="*/ 320235081 w 820"/>
                    <a:gd name="T89" fmla="*/ 424389883 h 936"/>
                    <a:gd name="T90" fmla="*/ 286035800 w 820"/>
                    <a:gd name="T91" fmla="*/ 413507933 h 936"/>
                    <a:gd name="T92" fmla="*/ 261162393 w 820"/>
                    <a:gd name="T93" fmla="*/ 374643952 h 936"/>
                    <a:gd name="T94" fmla="*/ 264271900 w 820"/>
                    <a:gd name="T95" fmla="*/ 338889476 h 936"/>
                    <a:gd name="T96" fmla="*/ 296916868 w 820"/>
                    <a:gd name="T97" fmla="*/ 306244508 h 936"/>
                    <a:gd name="T98" fmla="*/ 332671343 w 820"/>
                    <a:gd name="T99" fmla="*/ 303135001 h 936"/>
                    <a:gd name="T100" fmla="*/ 371535325 w 820"/>
                    <a:gd name="T101" fmla="*/ 329562720 h 936"/>
                    <a:gd name="T102" fmla="*/ 380862081 w 820"/>
                    <a:gd name="T103" fmla="*/ 363762883 h 936"/>
                    <a:gd name="T104" fmla="*/ 363761999 w 820"/>
                    <a:gd name="T105" fmla="*/ 405734608 h 936"/>
                    <a:gd name="T106" fmla="*/ 320235081 w 820"/>
                    <a:gd name="T107" fmla="*/ 424389883 h 9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77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5" name="Freeform 77"/>
                <p:cNvSpPr>
                  <a:spLocks noChangeAspect="1" noEditPoints="1"/>
                </p:cNvSpPr>
                <p:nvPr/>
              </p:nvSpPr>
              <p:spPr bwMode="auto">
                <a:xfrm rot="-642487">
                  <a:off x="7869058" y="3830515"/>
                  <a:ext cx="639682" cy="729516"/>
                </a:xfrm>
                <a:custGeom>
                  <a:avLst/>
                  <a:gdLst>
                    <a:gd name="T0" fmla="*/ 430618279 w 826"/>
                    <a:gd name="T1" fmla="*/ 380239693 h 942"/>
                    <a:gd name="T2" fmla="*/ 472601089 w 826"/>
                    <a:gd name="T3" fmla="*/ 341855689 h 942"/>
                    <a:gd name="T4" fmla="*/ 325063005 w 826"/>
                    <a:gd name="T5" fmla="*/ 283080088 h 942"/>
                    <a:gd name="T6" fmla="*/ 472601089 w 826"/>
                    <a:gd name="T7" fmla="*/ 225504857 h 942"/>
                    <a:gd name="T8" fmla="*/ 433017474 w 826"/>
                    <a:gd name="T9" fmla="*/ 188320451 h 942"/>
                    <a:gd name="T10" fmla="*/ 448610690 w 826"/>
                    <a:gd name="T11" fmla="*/ 178724450 h 942"/>
                    <a:gd name="T12" fmla="*/ 437815089 w 826"/>
                    <a:gd name="T13" fmla="*/ 165530433 h 942"/>
                    <a:gd name="T14" fmla="*/ 422221872 w 826"/>
                    <a:gd name="T15" fmla="*/ 173926837 h 942"/>
                    <a:gd name="T16" fmla="*/ 410226673 w 826"/>
                    <a:gd name="T17" fmla="*/ 117550429 h 942"/>
                    <a:gd name="T18" fmla="*/ 286678987 w 826"/>
                    <a:gd name="T19" fmla="*/ 215908856 h 942"/>
                    <a:gd name="T20" fmla="*/ 309469788 w 826"/>
                    <a:gd name="T21" fmla="*/ 59974424 h 942"/>
                    <a:gd name="T22" fmla="*/ 257890973 w 826"/>
                    <a:gd name="T23" fmla="*/ 74368813 h 942"/>
                    <a:gd name="T24" fmla="*/ 257890973 w 826"/>
                    <a:gd name="T25" fmla="*/ 56376408 h 942"/>
                    <a:gd name="T26" fmla="*/ 241098159 w 826"/>
                    <a:gd name="T27" fmla="*/ 58774827 h 942"/>
                    <a:gd name="T28" fmla="*/ 239898562 w 826"/>
                    <a:gd name="T29" fmla="*/ 76767232 h 942"/>
                    <a:gd name="T30" fmla="*/ 185921327 w 826"/>
                    <a:gd name="T31" fmla="*/ 59974424 h 942"/>
                    <a:gd name="T32" fmla="*/ 211111323 w 826"/>
                    <a:gd name="T33" fmla="*/ 215908856 h 942"/>
                    <a:gd name="T34" fmla="*/ 85164443 w 826"/>
                    <a:gd name="T35" fmla="*/ 117550429 h 942"/>
                    <a:gd name="T36" fmla="*/ 71969646 w 826"/>
                    <a:gd name="T37" fmla="*/ 170328046 h 942"/>
                    <a:gd name="T38" fmla="*/ 56376429 w 826"/>
                    <a:gd name="T39" fmla="*/ 161931642 h 942"/>
                    <a:gd name="T40" fmla="*/ 50378442 w 826"/>
                    <a:gd name="T41" fmla="*/ 177524853 h 942"/>
                    <a:gd name="T42" fmla="*/ 65972434 w 826"/>
                    <a:gd name="T43" fmla="*/ 187120854 h 942"/>
                    <a:gd name="T44" fmla="*/ 23989624 w 826"/>
                    <a:gd name="T45" fmla="*/ 225504857 h 942"/>
                    <a:gd name="T46" fmla="*/ 173926903 w 826"/>
                    <a:gd name="T47" fmla="*/ 283080088 h 942"/>
                    <a:gd name="T48" fmla="*/ 23989624 w 826"/>
                    <a:gd name="T49" fmla="*/ 341855689 h 942"/>
                    <a:gd name="T50" fmla="*/ 62373642 w 826"/>
                    <a:gd name="T51" fmla="*/ 379040096 h 942"/>
                    <a:gd name="T52" fmla="*/ 47980022 w 826"/>
                    <a:gd name="T53" fmla="*/ 388636096 h 942"/>
                    <a:gd name="T54" fmla="*/ 57576027 w 826"/>
                    <a:gd name="T55" fmla="*/ 401830114 h 942"/>
                    <a:gd name="T56" fmla="*/ 73169243 w 826"/>
                    <a:gd name="T57" fmla="*/ 393433710 h 942"/>
                    <a:gd name="T58" fmla="*/ 85164443 w 826"/>
                    <a:gd name="T59" fmla="*/ 448610521 h 942"/>
                    <a:gd name="T60" fmla="*/ 211111323 w 826"/>
                    <a:gd name="T61" fmla="*/ 350252093 h 942"/>
                    <a:gd name="T62" fmla="*/ 185921327 w 826"/>
                    <a:gd name="T63" fmla="*/ 507385348 h 942"/>
                    <a:gd name="T64" fmla="*/ 237500142 w 826"/>
                    <a:gd name="T65" fmla="*/ 491792137 h 942"/>
                    <a:gd name="T66" fmla="*/ 238698965 w 826"/>
                    <a:gd name="T67" fmla="*/ 509784542 h 942"/>
                    <a:gd name="T68" fmla="*/ 255492553 w 826"/>
                    <a:gd name="T69" fmla="*/ 507385348 h 942"/>
                    <a:gd name="T70" fmla="*/ 255492553 w 826"/>
                    <a:gd name="T71" fmla="*/ 489392943 h 942"/>
                    <a:gd name="T72" fmla="*/ 309469788 w 826"/>
                    <a:gd name="T73" fmla="*/ 506186525 h 942"/>
                    <a:gd name="T74" fmla="*/ 286678987 w 826"/>
                    <a:gd name="T75" fmla="*/ 350252093 h 942"/>
                    <a:gd name="T76" fmla="*/ 410226673 w 826"/>
                    <a:gd name="T77" fmla="*/ 448610521 h 942"/>
                    <a:gd name="T78" fmla="*/ 423421469 w 826"/>
                    <a:gd name="T79" fmla="*/ 395832903 h 942"/>
                    <a:gd name="T80" fmla="*/ 439014686 w 826"/>
                    <a:gd name="T81" fmla="*/ 404229307 h 942"/>
                    <a:gd name="T82" fmla="*/ 445012673 w 826"/>
                    <a:gd name="T83" fmla="*/ 388636096 h 942"/>
                    <a:gd name="T84" fmla="*/ 225504943 w 826"/>
                    <a:gd name="T85" fmla="*/ 326262478 h 942"/>
                    <a:gd name="T86" fmla="*/ 273484965 w 826"/>
                    <a:gd name="T87" fmla="*/ 239898471 h 942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EFFFF">
                      <a:alpha val="25882"/>
                    </a:srgb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6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813455232 w 628"/>
                    <a:gd name="T1" fmla="*/ 715125731 h 712"/>
                    <a:gd name="T2" fmla="*/ 890927449 w 628"/>
                    <a:gd name="T3" fmla="*/ 640634180 h 712"/>
                    <a:gd name="T4" fmla="*/ 595938350 w 628"/>
                    <a:gd name="T5" fmla="*/ 557203007 h 712"/>
                    <a:gd name="T6" fmla="*/ 598917816 w 628"/>
                    <a:gd name="T7" fmla="*/ 527405898 h 712"/>
                    <a:gd name="T8" fmla="*/ 756841717 w 628"/>
                    <a:gd name="T9" fmla="*/ 378421574 h 712"/>
                    <a:gd name="T10" fmla="*/ 780678665 w 628"/>
                    <a:gd name="T11" fmla="*/ 366502487 h 712"/>
                    <a:gd name="T12" fmla="*/ 923704016 w 628"/>
                    <a:gd name="T13" fmla="*/ 351603932 h 712"/>
                    <a:gd name="T14" fmla="*/ 923704016 w 628"/>
                    <a:gd name="T15" fmla="*/ 253274205 h 712"/>
                    <a:gd name="T16" fmla="*/ 831334469 w 628"/>
                    <a:gd name="T17" fmla="*/ 214537475 h 712"/>
                    <a:gd name="T18" fmla="*/ 792597750 w 628"/>
                    <a:gd name="T19" fmla="*/ 220497629 h 712"/>
                    <a:gd name="T20" fmla="*/ 670431102 w 628"/>
                    <a:gd name="T21" fmla="*/ 393318908 h 712"/>
                    <a:gd name="T22" fmla="*/ 536344149 w 628"/>
                    <a:gd name="T23" fmla="*/ 414177617 h 712"/>
                    <a:gd name="T24" fmla="*/ 482710100 w 628"/>
                    <a:gd name="T25" fmla="*/ 202619608 h 712"/>
                    <a:gd name="T26" fmla="*/ 482710100 w 628"/>
                    <a:gd name="T27" fmla="*/ 175801966 h 712"/>
                    <a:gd name="T28" fmla="*/ 545283768 w 628"/>
                    <a:gd name="T29" fmla="*/ 44695663 h 712"/>
                    <a:gd name="T30" fmla="*/ 458871932 w 628"/>
                    <a:gd name="T31" fmla="*/ 0 h 712"/>
                    <a:gd name="T32" fmla="*/ 378420248 w 628"/>
                    <a:gd name="T33" fmla="*/ 53634064 h 712"/>
                    <a:gd name="T34" fmla="*/ 363522919 w 628"/>
                    <a:gd name="T35" fmla="*/ 92370794 h 712"/>
                    <a:gd name="T36" fmla="*/ 452913000 w 628"/>
                    <a:gd name="T37" fmla="*/ 283071314 h 712"/>
                    <a:gd name="T38" fmla="*/ 405237883 w 628"/>
                    <a:gd name="T39" fmla="*/ 414177617 h 712"/>
                    <a:gd name="T40" fmla="*/ 193679933 w 628"/>
                    <a:gd name="T41" fmla="*/ 348624465 h 712"/>
                    <a:gd name="T42" fmla="*/ 169842985 w 628"/>
                    <a:gd name="T43" fmla="*/ 336705378 h 712"/>
                    <a:gd name="T44" fmla="*/ 86410615 w 628"/>
                    <a:gd name="T45" fmla="*/ 217518163 h 712"/>
                    <a:gd name="T46" fmla="*/ 0 w 628"/>
                    <a:gd name="T47" fmla="*/ 268172760 h 712"/>
                    <a:gd name="T48" fmla="*/ 11919084 w 628"/>
                    <a:gd name="T49" fmla="*/ 366502487 h 712"/>
                    <a:gd name="T50" fmla="*/ 38735498 w 628"/>
                    <a:gd name="T51" fmla="*/ 399279062 h 712"/>
                    <a:gd name="T52" fmla="*/ 247313982 w 628"/>
                    <a:gd name="T53" fmla="*/ 417157084 h 712"/>
                    <a:gd name="T54" fmla="*/ 339684750 w 628"/>
                    <a:gd name="T55" fmla="*/ 527405898 h 712"/>
                    <a:gd name="T56" fmla="*/ 241355050 w 628"/>
                    <a:gd name="T57" fmla="*/ 634674026 h 712"/>
                    <a:gd name="T58" fmla="*/ 38735498 w 628"/>
                    <a:gd name="T59" fmla="*/ 655532734 h 712"/>
                    <a:gd name="T60" fmla="*/ 11919084 w 628"/>
                    <a:gd name="T61" fmla="*/ 688309310 h 712"/>
                    <a:gd name="T62" fmla="*/ 0 w 628"/>
                    <a:gd name="T63" fmla="*/ 783659570 h 712"/>
                    <a:gd name="T64" fmla="*/ 86410615 w 628"/>
                    <a:gd name="T65" fmla="*/ 837293634 h 712"/>
                    <a:gd name="T66" fmla="*/ 169842985 w 628"/>
                    <a:gd name="T67" fmla="*/ 712146265 h 712"/>
                    <a:gd name="T68" fmla="*/ 196659399 w 628"/>
                    <a:gd name="T69" fmla="*/ 697247710 h 712"/>
                    <a:gd name="T70" fmla="*/ 381400935 w 628"/>
                    <a:gd name="T71" fmla="*/ 622756159 h 712"/>
                    <a:gd name="T72" fmla="*/ 446954068 w 628"/>
                    <a:gd name="T73" fmla="*/ 777699416 h 712"/>
                    <a:gd name="T74" fmla="*/ 363522919 w 628"/>
                    <a:gd name="T75" fmla="*/ 962441003 h 712"/>
                    <a:gd name="T76" fmla="*/ 378420248 w 628"/>
                    <a:gd name="T77" fmla="*/ 1001176512 h 712"/>
                    <a:gd name="T78" fmla="*/ 452913000 w 628"/>
                    <a:gd name="T79" fmla="*/ 1060770730 h 712"/>
                    <a:gd name="T80" fmla="*/ 545283768 w 628"/>
                    <a:gd name="T81" fmla="*/ 1010116133 h 712"/>
                    <a:gd name="T82" fmla="*/ 479730635 w 628"/>
                    <a:gd name="T83" fmla="*/ 876030364 h 712"/>
                    <a:gd name="T84" fmla="*/ 479730635 w 628"/>
                    <a:gd name="T85" fmla="*/ 846233255 h 712"/>
                    <a:gd name="T86" fmla="*/ 506547049 w 628"/>
                    <a:gd name="T87" fmla="*/ 652553267 h 712"/>
                    <a:gd name="T88" fmla="*/ 673410568 w 628"/>
                    <a:gd name="T89" fmla="*/ 667451822 h 712"/>
                    <a:gd name="T90" fmla="*/ 792597750 w 628"/>
                    <a:gd name="T91" fmla="*/ 834314167 h 712"/>
                    <a:gd name="T92" fmla="*/ 831334469 w 628"/>
                    <a:gd name="T93" fmla="*/ 840273101 h 712"/>
                    <a:gd name="T94" fmla="*/ 920724550 w 628"/>
                    <a:gd name="T95" fmla="*/ 804517058 h 712"/>
                    <a:gd name="T96" fmla="*/ 923704016 w 628"/>
                    <a:gd name="T97" fmla="*/ 700228398 h 712"/>
                    <a:gd name="T98" fmla="*/ 452913000 w 628"/>
                    <a:gd name="T99" fmla="*/ 607857604 h 712"/>
                    <a:gd name="T100" fmla="*/ 411196815 w 628"/>
                    <a:gd name="T101" fmla="*/ 587000116 h 712"/>
                    <a:gd name="T102" fmla="*/ 387359867 w 628"/>
                    <a:gd name="T103" fmla="*/ 542304453 h 712"/>
                    <a:gd name="T104" fmla="*/ 387359867 w 628"/>
                    <a:gd name="T105" fmla="*/ 509527877 h 712"/>
                    <a:gd name="T106" fmla="*/ 411196815 w 628"/>
                    <a:gd name="T107" fmla="*/ 467811680 h 712"/>
                    <a:gd name="T108" fmla="*/ 452913000 w 628"/>
                    <a:gd name="T109" fmla="*/ 446954192 h 712"/>
                    <a:gd name="T110" fmla="*/ 485689566 w 628"/>
                    <a:gd name="T111" fmla="*/ 446954192 h 712"/>
                    <a:gd name="T112" fmla="*/ 527405751 w 628"/>
                    <a:gd name="T113" fmla="*/ 467811680 h 712"/>
                    <a:gd name="T114" fmla="*/ 551242700 w 628"/>
                    <a:gd name="T115" fmla="*/ 509527877 h 712"/>
                    <a:gd name="T116" fmla="*/ 551242700 w 628"/>
                    <a:gd name="T117" fmla="*/ 542304453 h 712"/>
                    <a:gd name="T118" fmla="*/ 527405751 w 628"/>
                    <a:gd name="T119" fmla="*/ 587000116 h 712"/>
                    <a:gd name="T120" fmla="*/ 485689566 w 628"/>
                    <a:gd name="T121" fmla="*/ 607857604 h 71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77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39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70589541 w 972"/>
                <a:gd name="T1" fmla="*/ 347071131 h 548"/>
                <a:gd name="T2" fmla="*/ 867679136 w 972"/>
                <a:gd name="T3" fmla="*/ 234071017 h 548"/>
                <a:gd name="T4" fmla="*/ 980679289 w 972"/>
                <a:gd name="T5" fmla="*/ 211874585 h 548"/>
                <a:gd name="T6" fmla="*/ 962518747 w 972"/>
                <a:gd name="T7" fmla="*/ 123088853 h 548"/>
                <a:gd name="T8" fmla="*/ 861625287 w 972"/>
                <a:gd name="T9" fmla="*/ 201785845 h 548"/>
                <a:gd name="T10" fmla="*/ 841446796 w 972"/>
                <a:gd name="T11" fmla="*/ 98875476 h 548"/>
                <a:gd name="T12" fmla="*/ 748625134 w 972"/>
                <a:gd name="T13" fmla="*/ 322856749 h 548"/>
                <a:gd name="T14" fmla="*/ 720375850 w 972"/>
                <a:gd name="T15" fmla="*/ 123088853 h 548"/>
                <a:gd name="T16" fmla="*/ 641678830 w 972"/>
                <a:gd name="T17" fmla="*/ 437874811 h 548"/>
                <a:gd name="T18" fmla="*/ 619482389 w 972"/>
                <a:gd name="T19" fmla="*/ 425768122 h 548"/>
                <a:gd name="T20" fmla="*/ 581143357 w 972"/>
                <a:gd name="T21" fmla="*/ 415678378 h 548"/>
                <a:gd name="T22" fmla="*/ 556928967 w 972"/>
                <a:gd name="T23" fmla="*/ 415678378 h 548"/>
                <a:gd name="T24" fmla="*/ 506482237 w 972"/>
                <a:gd name="T25" fmla="*/ 314785958 h 548"/>
                <a:gd name="T26" fmla="*/ 593250050 w 972"/>
                <a:gd name="T27" fmla="*/ 100892420 h 548"/>
                <a:gd name="T28" fmla="*/ 443928814 w 972"/>
                <a:gd name="T29" fmla="*/ 133178597 h 548"/>
                <a:gd name="T30" fmla="*/ 482267846 w 972"/>
                <a:gd name="T31" fmla="*/ 24214382 h 548"/>
                <a:gd name="T32" fmla="*/ 397517983 w 972"/>
                <a:gd name="T33" fmla="*/ 0 h 548"/>
                <a:gd name="T34" fmla="*/ 413660575 w 972"/>
                <a:gd name="T35" fmla="*/ 125106802 h 548"/>
                <a:gd name="T36" fmla="*/ 314786069 w 972"/>
                <a:gd name="T37" fmla="*/ 88785732 h 548"/>
                <a:gd name="T38" fmla="*/ 462089355 w 972"/>
                <a:gd name="T39" fmla="*/ 280481832 h 548"/>
                <a:gd name="T40" fmla="*/ 274429086 w 972"/>
                <a:gd name="T41" fmla="*/ 205821742 h 548"/>
                <a:gd name="T42" fmla="*/ 506482237 w 972"/>
                <a:gd name="T43" fmla="*/ 429804020 h 548"/>
                <a:gd name="T44" fmla="*/ 494375544 w 972"/>
                <a:gd name="T45" fmla="*/ 435856862 h 548"/>
                <a:gd name="T46" fmla="*/ 474197052 w 972"/>
                <a:gd name="T47" fmla="*/ 452000453 h 548"/>
                <a:gd name="T48" fmla="*/ 456036511 w 972"/>
                <a:gd name="T49" fmla="*/ 472178937 h 548"/>
                <a:gd name="T50" fmla="*/ 443928814 w 972"/>
                <a:gd name="T51" fmla="*/ 494375370 h 548"/>
                <a:gd name="T52" fmla="*/ 334964560 w 972"/>
                <a:gd name="T53" fmla="*/ 486303575 h 548"/>
                <a:gd name="T54" fmla="*/ 191696168 w 972"/>
                <a:gd name="T55" fmla="*/ 304696214 h 548"/>
                <a:gd name="T56" fmla="*/ 143268392 w 972"/>
                <a:gd name="T57" fmla="*/ 449982504 h 548"/>
                <a:gd name="T58" fmla="*/ 70625221 w 972"/>
                <a:gd name="T59" fmla="*/ 363214721 h 548"/>
                <a:gd name="T60" fmla="*/ 2017950 w 972"/>
                <a:gd name="T61" fmla="*/ 423750174 h 548"/>
                <a:gd name="T62" fmla="*/ 0 w 972"/>
                <a:gd name="T63" fmla="*/ 443928658 h 548"/>
                <a:gd name="T64" fmla="*/ 34303134 w 972"/>
                <a:gd name="T65" fmla="*/ 530696440 h 548"/>
                <a:gd name="T66" fmla="*/ 143268392 w 972"/>
                <a:gd name="T67" fmla="*/ 476213830 h 548"/>
                <a:gd name="T68" fmla="*/ 215910558 w 972"/>
                <a:gd name="T69" fmla="*/ 552892873 h 548"/>
                <a:gd name="T70" fmla="*/ 312768119 w 972"/>
                <a:gd name="T71" fmla="*/ 516571803 h 548"/>
                <a:gd name="T72" fmla="*/ 431822121 w 972"/>
                <a:gd name="T73" fmla="*/ 542803129 h 548"/>
                <a:gd name="T74" fmla="*/ 468143204 w 972"/>
                <a:gd name="T75" fmla="*/ 552892873 h 548"/>
                <a:gd name="T76" fmla="*/ 470161153 w 972"/>
                <a:gd name="T77" fmla="*/ 536750287 h 548"/>
                <a:gd name="T78" fmla="*/ 478232952 w 972"/>
                <a:gd name="T79" fmla="*/ 508500007 h 548"/>
                <a:gd name="T80" fmla="*/ 496393493 w 972"/>
                <a:gd name="T81" fmla="*/ 482267677 h 548"/>
                <a:gd name="T82" fmla="*/ 520607883 w 972"/>
                <a:gd name="T83" fmla="*/ 464107142 h 548"/>
                <a:gd name="T84" fmla="*/ 536750475 w 972"/>
                <a:gd name="T85" fmla="*/ 458053295 h 548"/>
                <a:gd name="T86" fmla="*/ 575089508 w 972"/>
                <a:gd name="T87" fmla="*/ 454017397 h 548"/>
                <a:gd name="T88" fmla="*/ 611411596 w 972"/>
                <a:gd name="T89" fmla="*/ 464107142 h 548"/>
                <a:gd name="T90" fmla="*/ 639660881 w 972"/>
                <a:gd name="T91" fmla="*/ 486303575 h 548"/>
                <a:gd name="T92" fmla="*/ 659839372 w 972"/>
                <a:gd name="T93" fmla="*/ 520606696 h 548"/>
                <a:gd name="T94" fmla="*/ 663875271 w 972"/>
                <a:gd name="T95" fmla="*/ 536750287 h 548"/>
                <a:gd name="T96" fmla="*/ 702214303 w 972"/>
                <a:gd name="T97" fmla="*/ 552892873 h 548"/>
                <a:gd name="T98" fmla="*/ 700197358 w 972"/>
                <a:gd name="T99" fmla="*/ 530696440 h 548"/>
                <a:gd name="T100" fmla="*/ 696161459 w 972"/>
                <a:gd name="T101" fmla="*/ 508500007 h 548"/>
                <a:gd name="T102" fmla="*/ 686071711 w 972"/>
                <a:gd name="T103" fmla="*/ 484285626 h 548"/>
                <a:gd name="T104" fmla="*/ 669929119 w 972"/>
                <a:gd name="T105" fmla="*/ 462089193 h 548"/>
                <a:gd name="T106" fmla="*/ 970589541 w 972"/>
                <a:gd name="T107" fmla="*/ 363214721 h 54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77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009650" y="676275"/>
            <a:ext cx="71247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09650" y="1806575"/>
            <a:ext cx="7124700" cy="405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13" y="59515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F0F95C-6C51-4607-A132-48FF33586B70}" type="datetimeFigureOut">
              <a:rPr lang="ru-RU"/>
              <a:pPr>
                <a:defRPr/>
              </a:pPr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100" y="5951538"/>
            <a:ext cx="52562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088" y="5951538"/>
            <a:ext cx="60801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230091-F1E1-4D9D-B299-67AA4E93E2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5" r:id="rId9"/>
    <p:sldLayoutId id="2147483693" r:id="rId10"/>
    <p:sldLayoutId id="2147483694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Trebuchet MS" pitchFamily="34" charset="0"/>
          <a:cs typeface="Trebuchet M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825" y="404813"/>
            <a:ext cx="8893175" cy="1752600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solidFill>
                  <a:srgbClr val="FFFF00"/>
                </a:solidFill>
              </a:rPr>
              <a:t>СОВМЕСТНАЯ РАБОТА</a:t>
            </a:r>
          </a:p>
          <a:p>
            <a:pPr algn="ctr" eaLnBrk="1" hangingPunct="1"/>
            <a:r>
              <a:rPr lang="ru-RU" sz="2800" b="1" smtClean="0">
                <a:solidFill>
                  <a:srgbClr val="FFFF00"/>
                </a:solidFill>
              </a:rPr>
              <a:t> С ДЕТЬМИ РАННЕГО ВОЗРАСТА- </a:t>
            </a:r>
          </a:p>
          <a:p>
            <a:pPr algn="ctr" eaLnBrk="1" hangingPunct="1"/>
            <a:r>
              <a:rPr lang="ru-RU" sz="2800" b="1" smtClean="0">
                <a:solidFill>
                  <a:srgbClr val="FFFF00"/>
                </a:solidFill>
              </a:rPr>
              <a:t>ВОСПИТАТЕЛЬ, РЕБЕНОК, РОДИТЕЛЬ</a:t>
            </a:r>
            <a:r>
              <a:rPr lang="ru-RU" sz="2800" b="1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3419475" y="5661025"/>
            <a:ext cx="54737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 err="1" smtClean="0"/>
              <a:t>Палецкая</a:t>
            </a:r>
            <a:r>
              <a:rPr lang="ru-RU" sz="2000" b="1" dirty="0" smtClean="0"/>
              <a:t> Ольга Анатольевна,</a:t>
            </a:r>
            <a:endParaRPr lang="ru-RU" sz="2000" b="1" dirty="0"/>
          </a:p>
          <a:p>
            <a:pPr algn="ctr"/>
            <a:r>
              <a:rPr lang="ru-RU" dirty="0"/>
              <a:t>Воспитатель Д\С №370 Ново- Савиновского района г.Казани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51500" y="5270500"/>
            <a:ext cx="2728913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( </a:t>
            </a:r>
            <a:r>
              <a:rPr lang="ru-RU" b="1" i="1" u="sng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из опыта работы</a:t>
            </a:r>
            <a:r>
              <a:rPr lang="ru-RU" i="1" u="sng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)</a:t>
            </a:r>
          </a:p>
        </p:txBody>
      </p:sp>
      <p:pic>
        <p:nvPicPr>
          <p:cNvPr id="3077" name="Picture 3" descr="C:\Documents and Settings\Admin\Рабочий стол\165 cflbr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3136900"/>
            <a:ext cx="4864100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ъект 2"/>
          <p:cNvSpPr>
            <a:spLocks noGrp="1"/>
          </p:cNvSpPr>
          <p:nvPr>
            <p:ph idx="1"/>
          </p:nvPr>
        </p:nvSpPr>
        <p:spPr>
          <a:xfrm>
            <a:off x="900113" y="765175"/>
            <a:ext cx="7124700" cy="40513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ru-R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ъект 2"/>
          <p:cNvSpPr>
            <a:spLocks noGrp="1"/>
          </p:cNvSpPr>
          <p:nvPr>
            <p:ph idx="1"/>
          </p:nvPr>
        </p:nvSpPr>
        <p:spPr>
          <a:xfrm>
            <a:off x="611188" y="549275"/>
            <a:ext cx="7273925" cy="3600450"/>
          </a:xfrm>
        </p:spPr>
        <p:txBody>
          <a:bodyPr/>
          <a:lstStyle/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нашем детском саду мы принимаем детей с 1 г. 6 мес. </a:t>
            </a:r>
          </a:p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Ясельных групп у нас- 3, всего 66 детей. С первых дней, для того чтобы пребывание маленького ребенка в ДОУ было комфортным, полноценно развивались его духовные и физические силы, мы, воспитатели, должны наладить взаимодействие педагога с родителями.</a:t>
            </a:r>
          </a:p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2400" smtClean="0"/>
              <a:t>Мы, воспитатели, с самого начала ставим вопрос: </a:t>
            </a:r>
            <a:r>
              <a:rPr lang="ru-RU" sz="2400" b="1" smtClean="0">
                <a:solidFill>
                  <a:srgbClr val="D60093"/>
                </a:solidFill>
              </a:rPr>
              <a:t>почему необходимо установить с первых дней  контакт с семьей ребенка? </a:t>
            </a:r>
            <a:endParaRPr lang="ru-RU" sz="2400" b="1" smtClean="0">
              <a:solidFill>
                <a:srgbClr val="D6009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2" descr="C:\Documents and Settings\Admin\Рабочий стол\165 cflbr\novins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4581525"/>
            <a:ext cx="2835275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3" descr="C:\Documents and Settings\Admin\Рабочий стол\165 cflbr\9308_html_m44e77ed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813" y="4762500"/>
            <a:ext cx="23749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0113" y="476250"/>
            <a:ext cx="7343775" cy="4392613"/>
          </a:xfrm>
        </p:spPr>
        <p:txBody>
          <a:bodyPr rtlCol="0">
            <a:normAutofit fontScale="92500" lnSpcReduction="20000"/>
          </a:bodyPr>
          <a:lstStyle/>
          <a:p>
            <a:pPr marL="0" indent="0" algn="just" eaLnBrk="1" fontAlgn="auto" hangingPunct="1">
              <a:buFont typeface="Wingdings 2" charset="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Вот почему. </a:t>
            </a:r>
          </a:p>
          <a:p>
            <a:pPr marL="0" indent="0" algn="just" eaLnBrk="1" fontAlgn="auto" hangingPunct="1">
              <a:buFont typeface="Wingdings 2" charset="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Один </a:t>
            </a:r>
            <a:r>
              <a:rPr lang="ru-RU" sz="2400" b="1" dirty="0">
                <a:solidFill>
                  <a:srgbClr val="FFFF00"/>
                </a:solidFill>
              </a:rPr>
              <a:t>из важных </a:t>
            </a:r>
            <a:r>
              <a:rPr lang="ru-RU" sz="2400" b="1" dirty="0" smtClean="0">
                <a:solidFill>
                  <a:srgbClr val="FFFF00"/>
                </a:solidFill>
              </a:rPr>
              <a:t>моментов, и очень важных моментов – это адаптация ребенка — </a:t>
            </a:r>
            <a:r>
              <a:rPr lang="ru-RU" sz="2400" b="1" dirty="0">
                <a:solidFill>
                  <a:srgbClr val="FFFF00"/>
                </a:solidFill>
              </a:rPr>
              <a:t>подкрепление, что предполагает </a:t>
            </a:r>
            <a:r>
              <a:rPr lang="ru-RU" sz="2400" b="1" dirty="0">
                <a:solidFill>
                  <a:srgbClr val="C00000"/>
                </a:solidFill>
              </a:rPr>
              <a:t>повторение одних и тех же требований </a:t>
            </a:r>
            <a:r>
              <a:rPr lang="ru-RU" sz="2400" b="1" dirty="0">
                <a:solidFill>
                  <a:srgbClr val="FFFF00"/>
                </a:solidFill>
              </a:rPr>
              <a:t>к ребенку изо дня в день, </a:t>
            </a:r>
            <a:r>
              <a:rPr lang="ru-RU" sz="2400" b="1" dirty="0">
                <a:solidFill>
                  <a:srgbClr val="C00000"/>
                </a:solidFill>
              </a:rPr>
              <a:t>единство воспитательных воздействий</a:t>
            </a:r>
            <a:r>
              <a:rPr lang="ru-RU" sz="2400" b="1" dirty="0">
                <a:solidFill>
                  <a:srgbClr val="FFFF00"/>
                </a:solidFill>
              </a:rPr>
              <a:t> и их последовательность со стороны всех взрослых. Если этот механизм нарушается, то у ребенка плохо формируются навыки, привычки, он плохо усваивает правила поведения, начинает приспосабливаться, хитрить, могут даже возникнуть невротические проявления</a:t>
            </a:r>
            <a:r>
              <a:rPr lang="ru-RU" b="1" dirty="0">
                <a:solidFill>
                  <a:srgbClr val="FFFF00"/>
                </a:solidFill>
              </a:rPr>
              <a:t>.</a:t>
            </a:r>
          </a:p>
        </p:txBody>
      </p:sp>
      <p:pic>
        <p:nvPicPr>
          <p:cNvPr id="5123" name="Picture 2" descr="C:\Documents and Settings\Admin\Рабочий стол\165 cflbr\8010561db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4730750"/>
            <a:ext cx="27305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3" descr="C:\Documents and Settings\Admin\Рабочий стол\165 cflbr\DSCF247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4724400"/>
            <a:ext cx="2268538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344488"/>
            <a:ext cx="7777163" cy="5892800"/>
          </a:xfrm>
        </p:spPr>
        <p:txBody>
          <a:bodyPr rtlCol="0">
            <a:normAutofit fontScale="92500" lnSpcReduction="10000"/>
          </a:bodyPr>
          <a:lstStyle/>
          <a:p>
            <a:pPr marL="0" indent="0" algn="just" eaLnBrk="1" fontAlgn="auto" hangingPunct="1">
              <a:buFont typeface="Wingdings 2" charset="2"/>
              <a:buNone/>
              <a:defRPr/>
            </a:pPr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Мы можем привести многочисленные </a:t>
            </a:r>
            <a:r>
              <a:rPr lang="ru-RU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примеры, свидетельствующие об отсутствии единства воздействий на детей в семье и ДОУ, что негативно сказывается на развитии детей, Типичным является различное поведение детей дома и в ДОУ. Так, в детском саду формируются у ребенка навыки самообслуживания, а мама или бабушка говорят, что ребенок еще маленький, и начинают одевать его, обувать или выполнять за него еще какую-то работу, не давая возможности проявить ему самостоятельность. Часто стремление ребенка к самостоятельности родители расценивают как упрямство или "вредность", что дает повод к конфликтам. Позже эти родители сами будут удивляться, почему их ребенок ленив.</a:t>
            </a:r>
          </a:p>
          <a:p>
            <a:pPr eaLnBrk="1" fontAlgn="auto" hangingPunct="1">
              <a:buFont typeface="Wingdings 2" charset="2"/>
              <a:buChar char="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ъект 2"/>
          <p:cNvSpPr>
            <a:spLocks noGrp="1"/>
          </p:cNvSpPr>
          <p:nvPr>
            <p:ph idx="1"/>
          </p:nvPr>
        </p:nvSpPr>
        <p:spPr>
          <a:xfrm>
            <a:off x="684213" y="620713"/>
            <a:ext cx="7485062" cy="4051300"/>
          </a:xfrm>
        </p:spPr>
        <p:txBody>
          <a:bodyPr/>
          <a:lstStyle/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Здесь особенно важен контакт родителей и педагогов, поскольку для малыша отрыв от семьи — очень тяжелый и болезненный процесс. Педагогам и родителям следует помнить, что в детском саду можно облегчать требования к детям, а в семье повышать их, поскольку там воспитание происходит безболезненно и естественно.</a:t>
            </a:r>
          </a:p>
        </p:txBody>
      </p:sp>
      <p:pic>
        <p:nvPicPr>
          <p:cNvPr id="7171" name="Picture 2" descr="C:\Documents and Settings\Admin\Рабочий стол\165 cflbr\semiy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4005263"/>
            <a:ext cx="1785938" cy="237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3" descr="C:\Documents and Settings\Admin\Рабочий стол\165 cflbr\semiy1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27313" y="4005263"/>
            <a:ext cx="1787525" cy="237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 descr="C:\Documents and Settings\Admin\Рабочий стол\165 cflbr\orig_d8a32d57ddac97e86736e514fa4681b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3800" y="4035425"/>
            <a:ext cx="300355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ъект 2"/>
          <p:cNvSpPr>
            <a:spLocks noGrp="1"/>
          </p:cNvSpPr>
          <p:nvPr>
            <p:ph idx="1"/>
          </p:nvPr>
        </p:nvSpPr>
        <p:spPr>
          <a:xfrm>
            <a:off x="900113" y="1628775"/>
            <a:ext cx="7124700" cy="4051300"/>
          </a:xfrm>
        </p:spPr>
        <p:txBody>
          <a:bodyPr/>
          <a:lstStyle/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Родителям мы стараемся  показать уникальность и значение того или иного возрастного периода. Приводим много примеров о  незнании или недопонимании родителями периода "кризиса ранних лет". Родители, не подозревая о новообразованиях в психике ребенка, стремятся поддерживать сложившийся уже стиль отношений, ограничивая самостоятельность ребенка, иногда при этом жалуются, что "ребенок был раньше хороший, а сейчас стал вредный и упрямый, как подменили". Родители не хотят видеть особенностей развития ребенка, и пытаются во всем обвинить именно его. Поэтому нам часто приходится убедить родителей в важности правильного воспитания ребенка с первых дней его жизни.</a:t>
            </a:r>
          </a:p>
          <a:p>
            <a:pPr marL="0" indent="0" algn="just" eaLnBrk="1" hangingPunct="1">
              <a:buFont typeface="Wingdings 2" pitchFamily="18" charset="2"/>
              <a:buNone/>
            </a:pPr>
            <a:endParaRPr lang="ru-RU" sz="24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ъект 2"/>
          <p:cNvSpPr>
            <a:spLocks noGrp="1"/>
          </p:cNvSpPr>
          <p:nvPr>
            <p:ph idx="1"/>
          </p:nvPr>
        </p:nvSpPr>
        <p:spPr>
          <a:xfrm>
            <a:off x="684213" y="-242888"/>
            <a:ext cx="7559675" cy="5472113"/>
          </a:xfrm>
        </p:spPr>
        <p:txBody>
          <a:bodyPr/>
          <a:lstStyle/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2400" b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Какие знания необходимо преподнести родителям? </a:t>
            </a:r>
          </a:p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Прежде всего им нужны знания особенностей психики ребенка, закономерностей его развития, умения разобраться в действиях и поступках детей, в причинах тех или иных высказываний их ребенка. Мы со своими родителями постоянно ведем беседу:  ребенок — не копня взрослого, и вы должны знать, что представляет собой малыш того или иного возраста, что он знает и может. Нас радует и то, что иногда родители сами проявляют интерес к данной проблеме и просят нас рассказать об этом. </a:t>
            </a:r>
          </a:p>
        </p:txBody>
      </p:sp>
      <p:pic>
        <p:nvPicPr>
          <p:cNvPr id="9219" name="Picture 3" descr="C:\Documents and Settings\Admin\Рабочий стол\165 cflbr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4694238"/>
            <a:ext cx="2160587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5" descr="C:\Documents and Settings\Admin\Рабочий стол\165 cflbr\Безымянны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4651375"/>
            <a:ext cx="2587625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476250"/>
            <a:ext cx="7921625" cy="4051300"/>
          </a:xfrm>
        </p:spPr>
        <p:txBody>
          <a:bodyPr rtlCol="0">
            <a:normAutofit fontScale="85000" lnSpcReduction="20000"/>
          </a:bodyPr>
          <a:lstStyle/>
          <a:p>
            <a:pPr marL="0" indent="0" algn="just" eaLnBrk="1" fontAlgn="auto" hangingPunct="1">
              <a:buFont typeface="Wingdings 2" charset="2"/>
              <a:buNone/>
              <a:defRPr/>
            </a:pPr>
            <a:r>
              <a:rPr lang="ru-RU" sz="2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Итак, на родительских собраниях мы определили главные задачи </a:t>
            </a:r>
            <a:r>
              <a:rPr lang="ru-RU" sz="2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воспитания и обучения детей раннего возраста </a:t>
            </a:r>
            <a:r>
              <a:rPr lang="ru-RU" sz="2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fontAlgn="auto" hangingPunct="1">
              <a:buFont typeface="Wingdings 2" charset="2"/>
              <a:buChar char=""/>
              <a:defRPr/>
            </a:pPr>
            <a:r>
              <a:rPr lang="ru-RU" sz="2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сохранение </a:t>
            </a:r>
            <a:r>
              <a:rPr lang="ru-RU" sz="2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здоровья ребёнка, </a:t>
            </a:r>
            <a:endParaRPr lang="ru-RU" sz="26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buFont typeface="Wingdings 2" charset="2"/>
              <a:buChar char=""/>
              <a:defRPr/>
            </a:pPr>
            <a:r>
              <a:rPr lang="ru-RU" sz="2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полноценное </a:t>
            </a:r>
            <a:r>
              <a:rPr lang="ru-RU" sz="2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  <a:r>
              <a:rPr lang="ru-RU" sz="2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 eaLnBrk="1" fontAlgn="auto" hangingPunct="1">
              <a:buFont typeface="Wingdings 2" charset="2"/>
              <a:buChar char=""/>
              <a:defRPr/>
            </a:pPr>
            <a:r>
              <a:rPr lang="ru-RU" sz="2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речи, игровой деятельности, </a:t>
            </a:r>
            <a:endParaRPr lang="ru-RU" sz="26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buFont typeface="Wingdings 2" charset="2"/>
              <a:buChar char=""/>
              <a:defRPr/>
            </a:pPr>
            <a:r>
              <a:rPr lang="ru-RU" sz="2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сенсорное </a:t>
            </a:r>
            <a:r>
              <a:rPr lang="ru-RU" sz="2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ru-RU" sz="2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 eaLnBrk="1" fontAlgn="auto" hangingPunct="1">
              <a:buFont typeface="Wingdings 2" charset="2"/>
              <a:buChar char=""/>
              <a:defRPr/>
            </a:pPr>
            <a:r>
              <a:rPr lang="ru-RU" sz="2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основных психических процессов</a:t>
            </a:r>
            <a:r>
              <a:rPr lang="ru-RU" sz="2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 eaLnBrk="1" fontAlgn="auto" hangingPunct="1">
              <a:buFont typeface="Wingdings 2" charset="2"/>
              <a:buChar char=""/>
              <a:defRPr/>
            </a:pPr>
            <a:r>
              <a:rPr lang="ru-RU" sz="2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умственных познавательных и творческих </a:t>
            </a:r>
            <a:r>
              <a:rPr lang="ru-RU" sz="2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способностей,</a:t>
            </a:r>
          </a:p>
          <a:p>
            <a:pPr algn="just" eaLnBrk="1" fontAlgn="auto" hangingPunct="1">
              <a:buFont typeface="Wingdings 2" charset="2"/>
              <a:buChar char=""/>
              <a:defRPr/>
            </a:pPr>
            <a:r>
              <a:rPr lang="ru-RU" sz="2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Совместная работа воспитателя и родителя</a:t>
            </a:r>
          </a:p>
          <a:p>
            <a:pPr algn="just" eaLnBrk="1" fontAlgn="auto" hangingPunct="1">
              <a:buFont typeface="Wingdings 2" charset="2"/>
              <a:buChar char=""/>
              <a:defRPr/>
            </a:pPr>
            <a:endParaRPr lang="ru-RU" sz="2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Picture 2" descr="C:\Documents and Settings\Admin\Рабочий стол\165 cflbr\P10306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4230688"/>
            <a:ext cx="3006725" cy="225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3" descr="C:\Documents and Settings\Admin\Рабочий стол\165 cflbr\0006-006-Rabota-s-roditeljam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4221163"/>
            <a:ext cx="3024187" cy="226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ъект 2"/>
          <p:cNvSpPr>
            <a:spLocks noGrp="1"/>
          </p:cNvSpPr>
          <p:nvPr>
            <p:ph idx="1"/>
          </p:nvPr>
        </p:nvSpPr>
        <p:spPr>
          <a:xfrm>
            <a:off x="827088" y="620713"/>
            <a:ext cx="7126287" cy="40513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Уважаемые коллеги!</a:t>
            </a:r>
          </a:p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В последнее время много сделано для возрождения педагогики раннего детства: созданы новые программы, методики, разработаны развивающие технологии.</a:t>
            </a:r>
          </a:p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Но никакая самая лучшая программа, никакая методика, никакая наисовременнейшая технология не будут работать и не дадут результатов, если не будет главного звена — современного профессионального воспитателя.</a:t>
            </a:r>
          </a:p>
        </p:txBody>
      </p:sp>
      <p:pic>
        <p:nvPicPr>
          <p:cNvPr id="11267" name="Picture 2" descr="C:\Documents and Settings\Admin\Рабочий стол\165 cflbr\deti-s-igrushkami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4724400"/>
            <a:ext cx="2843213" cy="189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3" descr="C:\Documents and Settings\Admin\Рабочий стол\165 cflbr\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7788" y="4787900"/>
            <a:ext cx="249555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TC102455519[[fn=Зима]]</Template>
  <TotalTime>73</TotalTime>
  <Words>650</Words>
  <Application>Microsoft Office PowerPoint</Application>
  <PresentationFormat>Экран (4:3)</PresentationFormat>
  <Paragraphs>32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Verdana</vt:lpstr>
      <vt:lpstr>Arial</vt:lpstr>
      <vt:lpstr>Trebuchet MS</vt:lpstr>
      <vt:lpstr>Wingdings 2</vt:lpstr>
      <vt:lpstr>Calibri</vt:lpstr>
      <vt:lpstr>Times New Roman</vt:lpstr>
      <vt:lpstr>Winter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13</cp:revision>
  <dcterms:modified xsi:type="dcterms:W3CDTF">2015-12-15T05:43:02Z</dcterms:modified>
</cp:coreProperties>
</file>