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56" r:id="rId3"/>
    <p:sldId id="262" r:id="rId4"/>
    <p:sldId id="265" r:id="rId5"/>
    <p:sldId id="266" r:id="rId6"/>
    <p:sldId id="268" r:id="rId7"/>
    <p:sldId id="269" r:id="rId8"/>
    <p:sldId id="270" r:id="rId9"/>
    <p:sldId id="272" r:id="rId10"/>
    <p:sldId id="273" r:id="rId11"/>
    <p:sldId id="282" r:id="rId12"/>
    <p:sldId id="277" r:id="rId13"/>
    <p:sldId id="279" r:id="rId14"/>
    <p:sldId id="280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454E1D-8D20-4F52-99A2-22E42041BF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808351-8EF8-404E-AD96-3FD6977456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984775" cy="12241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i="1" dirty="0" smtClean="0">
                <a:solidFill>
                  <a:srgbClr val="0070C0"/>
                </a:solidFill>
              </a:rPr>
              <a:t>«Не за тридевять земель»</a:t>
            </a:r>
            <a:r>
              <a:rPr lang="ru-RU" sz="14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3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8424936" cy="252028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</a:rPr>
              <a:t>Презентация к интегрированному занятию</a:t>
            </a:r>
            <a:r>
              <a:rPr lang="ru-RU" sz="2400" b="1" i="1" dirty="0">
                <a:solidFill>
                  <a:srgbClr val="00B0F0"/>
                </a:solidFill>
              </a:rPr>
              <a:t/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>в группе для детей с нарушениями речи</a:t>
            </a:r>
            <a:br>
              <a:rPr lang="ru-RU" sz="2400" b="1" i="1" dirty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> /ОНР </a:t>
            </a:r>
            <a:r>
              <a:rPr lang="en-US" sz="2400" b="1" i="1" dirty="0">
                <a:solidFill>
                  <a:srgbClr val="00B0F0"/>
                </a:solidFill>
              </a:rPr>
              <a:t>III</a:t>
            </a:r>
            <a:r>
              <a:rPr lang="ru-RU" sz="2400" b="1" i="1" dirty="0">
                <a:solidFill>
                  <a:srgbClr val="00B0F0"/>
                </a:solidFill>
              </a:rPr>
              <a:t> уровня, 2 год обучения</a:t>
            </a:r>
            <a:r>
              <a:rPr lang="ru-RU" sz="2400" b="1" i="1" dirty="0" smtClean="0">
                <a:solidFill>
                  <a:srgbClr val="00B0F0"/>
                </a:solidFill>
              </a:rPr>
              <a:t>/</a:t>
            </a:r>
            <a:br>
              <a:rPr lang="ru-RU" sz="2400" b="1" i="1" dirty="0" smtClean="0">
                <a:solidFill>
                  <a:srgbClr val="00B0F0"/>
                </a:solidFill>
              </a:rPr>
            </a:br>
            <a:r>
              <a:rPr lang="ru-RU" sz="2400" b="1" i="1" dirty="0" smtClean="0">
                <a:solidFill>
                  <a:srgbClr val="00B0F0"/>
                </a:solidFill>
              </a:rPr>
              <a:t/>
            </a:r>
            <a:br>
              <a:rPr lang="ru-RU" sz="2400" b="1" i="1" dirty="0" smtClean="0">
                <a:solidFill>
                  <a:srgbClr val="00B0F0"/>
                </a:solidFill>
              </a:rPr>
            </a:br>
            <a:r>
              <a:rPr lang="ru-RU" sz="2400" b="1" i="1" dirty="0">
                <a:solidFill>
                  <a:srgbClr val="00B0F0"/>
                </a:solidFill>
              </a:rPr>
              <a:t/>
            </a:r>
            <a:br>
              <a:rPr lang="ru-RU" sz="2400" b="1" i="1" dirty="0">
                <a:solidFill>
                  <a:srgbClr val="00B0F0"/>
                </a:solidFill>
              </a:rPr>
            </a:br>
            <a:endParaRPr lang="ru-RU" sz="2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08720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5" y="601966"/>
            <a:ext cx="4538029" cy="57179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55402"/>
            <a:ext cx="3346450" cy="22295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42875"/>
            <a:ext cx="87153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848872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Источники.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    1.Картушина М.Ю. </a:t>
            </a:r>
            <a:r>
              <a:rPr lang="ru-RU" i="1" dirty="0" err="1" smtClean="0">
                <a:solidFill>
                  <a:srgbClr val="00B0F0"/>
                </a:solidFill>
              </a:rPr>
              <a:t>Логоритмические</a:t>
            </a:r>
            <a:r>
              <a:rPr lang="ru-RU" i="1" dirty="0" smtClean="0">
                <a:solidFill>
                  <a:srgbClr val="00B0F0"/>
                </a:solidFill>
              </a:rPr>
              <a:t> занятия в детском саду. – М.: ТЦ Сфера, 2005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    2.Нищева Н.В. Примерная адаптированная основная образовательная программа для детей с тяжелыми нарушениями речи. – СПб.: ДЕТСТВО-ПРЕСС, 2015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   3.Нищева Н.В. Конспекты подгрупповых логопедических занятий в подготовительной к школе группе детского сада для детей с ОНР.</a:t>
            </a:r>
            <a:r>
              <a:rPr lang="ru-RU" i="1" dirty="0">
                <a:solidFill>
                  <a:srgbClr val="00B0F0"/>
                </a:solidFill>
              </a:rPr>
              <a:t> – СПб.: ДЕТСТВО-ПРЕСС, </a:t>
            </a:r>
            <a:r>
              <a:rPr lang="ru-RU" i="1" dirty="0" smtClean="0">
                <a:solidFill>
                  <a:srgbClr val="00B0F0"/>
                </a:solidFill>
              </a:rPr>
              <a:t>2012</a:t>
            </a:r>
          </a:p>
          <a:p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i="1" dirty="0" smtClean="0">
                <a:solidFill>
                  <a:srgbClr val="00B0F0"/>
                </a:solidFill>
              </a:rPr>
              <a:t>      </a:t>
            </a:r>
            <a:r>
              <a:rPr lang="en-US" i="1" dirty="0" smtClean="0">
                <a:solidFill>
                  <a:srgbClr val="00B0F0"/>
                </a:solidFill>
              </a:rPr>
              <a:t>http</a:t>
            </a:r>
            <a:r>
              <a:rPr lang="en-US" i="1" dirty="0">
                <a:solidFill>
                  <a:srgbClr val="00B0F0"/>
                </a:solidFill>
              </a:rPr>
              <a:t>://sadservie.ru/post/808</a:t>
            </a:r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i="1" dirty="0" smtClean="0">
                <a:solidFill>
                  <a:srgbClr val="00B0F0"/>
                </a:solidFill>
              </a:rPr>
              <a:t>      </a:t>
            </a:r>
            <a:r>
              <a:rPr lang="en-US" i="1" dirty="0" smtClean="0">
                <a:solidFill>
                  <a:srgbClr val="00B0F0"/>
                </a:solidFill>
              </a:rPr>
              <a:t>http</a:t>
            </a:r>
            <a:r>
              <a:rPr lang="en-US" i="1" dirty="0">
                <a:solidFill>
                  <a:srgbClr val="00B0F0"/>
                </a:solidFill>
              </a:rPr>
              <a:t>://</a:t>
            </a:r>
            <a:r>
              <a:rPr lang="en-US" i="1" dirty="0" smtClean="0">
                <a:solidFill>
                  <a:srgbClr val="00B0F0"/>
                </a:solidFill>
              </a:rPr>
              <a:t>docs.cntd.ru/document/933009029</a:t>
            </a:r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i="1" dirty="0" smtClean="0">
                <a:solidFill>
                  <a:srgbClr val="00B0F0"/>
                </a:solidFill>
              </a:rPr>
              <a:t>      </a:t>
            </a:r>
            <a:r>
              <a:rPr lang="en-US" i="1" dirty="0" smtClean="0">
                <a:solidFill>
                  <a:srgbClr val="00B0F0"/>
                </a:solidFill>
              </a:rPr>
              <a:t>http://www.maam.ru/</a:t>
            </a:r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i="1" dirty="0" smtClean="0">
                <a:solidFill>
                  <a:srgbClr val="00B0F0"/>
                </a:solidFill>
              </a:rPr>
              <a:t>      </a:t>
            </a:r>
            <a:r>
              <a:rPr lang="en-US" i="1" dirty="0" smtClean="0">
                <a:solidFill>
                  <a:srgbClr val="00B0F0"/>
                </a:solidFill>
              </a:rPr>
              <a:t>http</a:t>
            </a:r>
            <a:r>
              <a:rPr lang="en-US" i="1" dirty="0">
                <a:solidFill>
                  <a:srgbClr val="00B0F0"/>
                </a:solidFill>
              </a:rPr>
              <a:t>://nsportal.ru/</a:t>
            </a:r>
            <a:endParaRPr lang="ru-RU" i="1" dirty="0" smtClean="0">
              <a:solidFill>
                <a:srgbClr val="00B0F0"/>
              </a:solidFill>
            </a:endParaRPr>
          </a:p>
          <a:p>
            <a:r>
              <a:rPr lang="ru-RU" i="1" dirty="0"/>
              <a:t> </a:t>
            </a:r>
            <a:r>
              <a:rPr lang="ru-RU" i="1" dirty="0" smtClean="0"/>
              <a:t>     </a:t>
            </a:r>
            <a:r>
              <a:rPr lang="ru-RU" i="1" dirty="0" smtClean="0">
                <a:solidFill>
                  <a:srgbClr val="00B0F0"/>
                </a:solidFill>
              </a:rPr>
              <a:t>http</a:t>
            </a:r>
            <a:r>
              <a:rPr lang="ru-RU" i="1" dirty="0">
                <a:solidFill>
                  <a:srgbClr val="00B0F0"/>
                </a:solidFill>
              </a:rPr>
              <a:t>://kladraz.ru/ </a:t>
            </a:r>
            <a:r>
              <a:rPr lang="en-US" i="1" dirty="0">
                <a:solidFill>
                  <a:srgbClr val="00B0F0"/>
                </a:solidFill>
              </a:rPr>
              <a:t>http</a:t>
            </a:r>
            <a:r>
              <a:rPr lang="ru-RU" i="1" dirty="0">
                <a:solidFill>
                  <a:srgbClr val="00B0F0"/>
                </a:solidFill>
              </a:rPr>
              <a:t>:/</a:t>
            </a:r>
            <a:endParaRPr lang="ru-RU" i="1" dirty="0">
              <a:solidFill>
                <a:srgbClr val="00B0F0"/>
              </a:solidFill>
            </a:endParaRPr>
          </a:p>
          <a:p>
            <a:pPr algn="r"/>
            <a:endParaRPr lang="ru-RU" i="1" dirty="0" smtClean="0">
              <a:solidFill>
                <a:srgbClr val="00B0F0"/>
              </a:solidFill>
            </a:endParaRPr>
          </a:p>
          <a:p>
            <a:pPr algn="r"/>
            <a:endParaRPr lang="ru-RU" i="1" dirty="0">
              <a:solidFill>
                <a:srgbClr val="00B0F0"/>
              </a:solidFill>
            </a:endParaRPr>
          </a:p>
          <a:p>
            <a:pPr algn="r"/>
            <a:endParaRPr lang="ru-RU" i="1" dirty="0" smtClean="0">
              <a:solidFill>
                <a:srgbClr val="00B0F0"/>
              </a:solidFill>
            </a:endParaRPr>
          </a:p>
          <a:p>
            <a:pPr algn="r"/>
            <a:r>
              <a:rPr lang="ru-RU" i="1" dirty="0" smtClean="0">
                <a:solidFill>
                  <a:srgbClr val="00B0F0"/>
                </a:solidFill>
              </a:rPr>
              <a:t>подготовила </a:t>
            </a:r>
            <a:r>
              <a:rPr lang="ru-RU" i="1" dirty="0">
                <a:solidFill>
                  <a:srgbClr val="00B0F0"/>
                </a:solidFill>
              </a:rPr>
              <a:t>учитель-логопед </a:t>
            </a:r>
            <a:br>
              <a:rPr lang="ru-RU" i="1" dirty="0">
                <a:solidFill>
                  <a:srgbClr val="00B0F0"/>
                </a:solidFill>
              </a:rPr>
            </a:br>
            <a:r>
              <a:rPr lang="ru-RU" i="1" dirty="0">
                <a:solidFill>
                  <a:srgbClr val="00B0F0"/>
                </a:solidFill>
              </a:rPr>
              <a:t>Мельникова Валентина </a:t>
            </a:r>
            <a:r>
              <a:rPr lang="ru-RU" i="1" dirty="0" err="1">
                <a:solidFill>
                  <a:srgbClr val="00B0F0"/>
                </a:solidFill>
              </a:rPr>
              <a:t>Миндыкановна</a:t>
            </a:r>
            <a:r>
              <a:rPr lang="ru-RU" b="1" i="1" dirty="0">
                <a:solidFill>
                  <a:srgbClr val="00B0F0"/>
                </a:solidFill>
              </a:rPr>
              <a:t/>
            </a:r>
            <a:br>
              <a:rPr lang="ru-RU" b="1" i="1" dirty="0">
                <a:solidFill>
                  <a:srgbClr val="00B0F0"/>
                </a:solidFill>
              </a:rPr>
            </a:br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endParaRPr lang="ru-RU" b="1" i="1" dirty="0">
              <a:solidFill>
                <a:srgbClr val="00B0F0"/>
              </a:solidFill>
            </a:endParaRPr>
          </a:p>
          <a:p>
            <a:pPr algn="r"/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endParaRPr lang="ru-RU" b="1" i="1" dirty="0">
              <a:solidFill>
                <a:srgbClr val="00B0F0"/>
              </a:solidFill>
            </a:endParaRPr>
          </a:p>
          <a:p>
            <a:pPr algn="r"/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endParaRPr lang="ru-RU" b="1" i="1" dirty="0">
              <a:solidFill>
                <a:srgbClr val="00B0F0"/>
              </a:solidFill>
            </a:endParaRPr>
          </a:p>
          <a:p>
            <a:pPr algn="r"/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endParaRPr lang="ru-RU" b="1" i="1" dirty="0">
              <a:solidFill>
                <a:srgbClr val="00B0F0"/>
              </a:solidFill>
            </a:endParaRPr>
          </a:p>
          <a:p>
            <a:pPr algn="r"/>
            <a:endParaRPr lang="ru-RU" b="1" i="1" dirty="0" smtClean="0">
              <a:solidFill>
                <a:srgbClr val="00B0F0"/>
              </a:solidFill>
            </a:endParaRPr>
          </a:p>
          <a:p>
            <a:pPr algn="r"/>
            <a:endParaRPr lang="ru-RU" b="1" i="1" dirty="0">
              <a:solidFill>
                <a:srgbClr val="00B0F0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7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2" y="980728"/>
            <a:ext cx="74012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6" y="764705"/>
            <a:ext cx="77597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" y="843816"/>
            <a:ext cx="8820349" cy="49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2" y="1556792"/>
            <a:ext cx="7206358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2" y="454793"/>
            <a:ext cx="8778293" cy="57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8" y="342900"/>
            <a:ext cx="8305748" cy="56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1" y="1125420"/>
            <a:ext cx="8354153" cy="46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788"/>
            <a:ext cx="7869981" cy="59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104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к интегрированному занятию в группе для детей с нарушениями речи  /ОНР III уровня, 2 год обучения/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2015-10-11T20:15:07Z</dcterms:created>
  <dcterms:modified xsi:type="dcterms:W3CDTF">2015-10-13T17:49:56Z</dcterms:modified>
</cp:coreProperties>
</file>