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3"/>
  </p:notesMasterIdLst>
  <p:sldIdLst>
    <p:sldId id="305" r:id="rId2"/>
    <p:sldId id="300" r:id="rId3"/>
    <p:sldId id="271" r:id="rId4"/>
    <p:sldId id="301" r:id="rId5"/>
    <p:sldId id="266" r:id="rId6"/>
    <p:sldId id="267" r:id="rId7"/>
    <p:sldId id="281" r:id="rId8"/>
    <p:sldId id="278" r:id="rId9"/>
    <p:sldId id="292" r:id="rId10"/>
    <p:sldId id="295" r:id="rId11"/>
    <p:sldId id="29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F5F6"/>
    <a:srgbClr val="ECFA32"/>
    <a:srgbClr val="00B85C"/>
    <a:srgbClr val="FDFFFE"/>
    <a:srgbClr val="FFB343"/>
    <a:srgbClr val="663300"/>
    <a:srgbClr val="CDCDCD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52529" autoAdjust="0"/>
  </p:normalViewPr>
  <p:slideViewPr>
    <p:cSldViewPr>
      <p:cViewPr>
        <p:scale>
          <a:sx n="100" d="100"/>
          <a:sy n="100" d="100"/>
        </p:scale>
        <p:origin x="-2046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FE6C22F-42A0-46C1-AC0C-E6E84889CB6C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135F08-05B0-44A1-BCE3-B3C6B767B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32C8E-07F6-43D6-B435-B7CE8EE31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FE85-2E12-40F2-838D-B92E13087F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BB7F-84FA-4685-BC8C-591757FEA8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B754-6AC3-41D8-A66B-B3A9466047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B14BA-9DC0-4068-9006-4A28171F73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EE32-8A88-44DA-B8BF-B6663EBEB3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B8BDF-E375-4F44-99F0-679072FFEB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F8E84-F9C9-4E24-A641-B0FA430A40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37F0-2106-4C7E-B192-0F9066CC3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B373-BBE4-419F-8944-58B3430378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1F00-1114-4FF1-BDC5-D15CD4B175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A7C4176-8B82-43A9-82FA-C3EAA0EE54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em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gezetum42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5805488"/>
            <a:ext cx="6205538" cy="73025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</p:pic>
      <p:sp>
        <p:nvSpPr>
          <p:cNvPr id="14339" name="Текст 2"/>
          <p:cNvSpPr>
            <a:spLocks/>
          </p:cNvSpPr>
          <p:nvPr/>
        </p:nvSpPr>
        <p:spPr bwMode="auto">
          <a:xfrm>
            <a:off x="1547813" y="1484313"/>
            <a:ext cx="60483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Aft>
                <a:spcPts val="400"/>
              </a:spcAft>
            </a:pPr>
            <a:r>
              <a:rPr lang="ru-RU" b="1" i="1">
                <a:solidFill>
                  <a:srgbClr val="0000FF"/>
                </a:solidFill>
                <a:latin typeface="Georgia" pitchFamily="18" charset="0"/>
              </a:rPr>
              <a:t>В игре детей есть часто смысл  глубокий</a:t>
            </a:r>
            <a:endParaRPr lang="en-US" b="1" i="1">
              <a:solidFill>
                <a:srgbClr val="0000FF"/>
              </a:solidFill>
              <a:latin typeface="Georgia" pitchFamily="18" charset="0"/>
            </a:endParaRPr>
          </a:p>
          <a:p>
            <a:pPr algn="r">
              <a:spcAft>
                <a:spcPts val="400"/>
              </a:spcAft>
            </a:pPr>
            <a:r>
              <a:rPr lang="ru-RU" sz="1400" b="1" i="1">
                <a:solidFill>
                  <a:srgbClr val="0000FF"/>
                </a:solidFill>
                <a:latin typeface="Georgia" pitchFamily="18" charset="0"/>
              </a:rPr>
              <a:t>И.Ф.Шиллер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i="1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513" y="2133600"/>
            <a:ext cx="4392612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Прямоугольник 6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9300" y="-201613"/>
            <a:ext cx="77184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9"/>
          <p:cNvSpPr txBox="1">
            <a:spLocks noChangeArrowheads="1"/>
          </p:cNvSpPr>
          <p:nvPr/>
        </p:nvSpPr>
        <p:spPr bwMode="black">
          <a:xfrm>
            <a:off x="899592" y="585446"/>
            <a:ext cx="7199833" cy="8245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000" b="1" dirty="0">
                <a:ln>
                  <a:solidFill>
                    <a:srgbClr val="663300"/>
                  </a:solidFill>
                </a:ln>
                <a:solidFill>
                  <a:srgbClr val="CC6600"/>
                </a:solidFill>
                <a:latin typeface="Monotype Corsiva" pitchFamily="66" charset="0"/>
              </a:rPr>
              <a:t>на прогулке</a:t>
            </a:r>
            <a:endParaRPr lang="en-US" sz="6000" b="1" dirty="0">
              <a:ln>
                <a:solidFill>
                  <a:srgbClr val="663300"/>
                </a:solidFill>
              </a:ln>
              <a:solidFill>
                <a:srgbClr val="CC6600"/>
              </a:solidFill>
              <a:latin typeface="Monotype Corsiva" pitchFamily="66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24075" y="5805488"/>
            <a:ext cx="5182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Инструктор по физической культуре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Новикова Лина Игоревна</a:t>
            </a:r>
            <a:endParaRPr lang="ru-RU" sz="2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43738" y="4508500"/>
            <a:ext cx="21002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1908175" y="4868863"/>
            <a:ext cx="51847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01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с нами,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как мы,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лучше нас.</a:t>
            </a:r>
          </a:p>
        </p:txBody>
      </p:sp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6408738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внимание</a:t>
            </a:r>
          </a:p>
        </p:txBody>
      </p:sp>
      <p:pic>
        <p:nvPicPr>
          <p:cNvPr id="24582" name="Picture 3" descr="C:\Users\Админ\Pictures\анимашки\00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1268413"/>
            <a:ext cx="22844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81525"/>
            <a:ext cx="20891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Admin\Desktop\Фото01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1643050"/>
            <a:ext cx="3571900" cy="3071833"/>
          </a:xfrm>
          <a:prstGeom prst="rect">
            <a:avLst/>
          </a:prstGeom>
          <a:noFill/>
        </p:spPr>
      </p:pic>
      <p:pic>
        <p:nvPicPr>
          <p:cNvPr id="5123" name="Picture 3" descr="C:\Users\Admin\Desktop\DSCN488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1643050"/>
            <a:ext cx="3523875" cy="30003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3"/>
          <p:cNvSpPr>
            <a:spLocks noChangeShapeType="1"/>
          </p:cNvSpPr>
          <p:nvPr/>
        </p:nvSpPr>
        <p:spPr bwMode="gray">
          <a:xfrm flipV="1">
            <a:off x="1619250" y="48688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 rot="3419336">
            <a:off x="792162" y="423227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3" name="Line 6"/>
          <p:cNvSpPr>
            <a:spLocks noChangeShapeType="1"/>
          </p:cNvSpPr>
          <p:nvPr/>
        </p:nvSpPr>
        <p:spPr bwMode="gray">
          <a:xfrm>
            <a:off x="1619250" y="2349500"/>
            <a:ext cx="59531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 rot="3419336">
            <a:off x="792162" y="178276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gray">
          <a:xfrm>
            <a:off x="1619250" y="1773238"/>
            <a:ext cx="54006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Совершенствование физических способностей ребенка.</a:t>
            </a:r>
            <a:endParaRPr lang="en-US" sz="1600">
              <a:cs typeface="Arial" charset="0"/>
            </a:endParaRPr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gray">
          <a:xfrm>
            <a:off x="1619250" y="3213100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gray">
          <a:xfrm rot="3419336">
            <a:off x="792162" y="257492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8" name="Line 13"/>
          <p:cNvSpPr>
            <a:spLocks noChangeShapeType="1"/>
          </p:cNvSpPr>
          <p:nvPr/>
        </p:nvSpPr>
        <p:spPr bwMode="gray">
          <a:xfrm>
            <a:off x="1619250" y="40052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gray">
          <a:xfrm rot="3419336">
            <a:off x="792162" y="588803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70" name="Line 16"/>
          <p:cNvSpPr>
            <a:spLocks noChangeShapeType="1"/>
          </p:cNvSpPr>
          <p:nvPr/>
        </p:nvSpPr>
        <p:spPr bwMode="gray">
          <a:xfrm flipV="1">
            <a:off x="1619250" y="57324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ltGray">
          <a:xfrm rot="3419336">
            <a:off x="792162" y="5095876"/>
            <a:ext cx="479425" cy="5207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gray">
          <a:xfrm>
            <a:off x="900113" y="5084763"/>
            <a:ext cx="28733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5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gray">
          <a:xfrm>
            <a:off x="1619250" y="2565400"/>
            <a:ext cx="524351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Укрепление здоровья и повышение защитных сил организма.</a:t>
            </a:r>
            <a:endParaRPr lang="en-US" sz="1600">
              <a:cs typeface="Arial" charset="0"/>
            </a:endParaRPr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gray">
          <a:xfrm>
            <a:off x="1619250" y="4292600"/>
            <a:ext cx="52562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Создание условий для положительного психоэмоционального состояния детей.</a:t>
            </a:r>
          </a:p>
        </p:txBody>
      </p:sp>
      <p:sp>
        <p:nvSpPr>
          <p:cNvPr id="15375" name="Text Box 22"/>
          <p:cNvSpPr txBox="1">
            <a:spLocks noChangeArrowheads="1"/>
          </p:cNvSpPr>
          <p:nvPr/>
        </p:nvSpPr>
        <p:spPr bwMode="gray">
          <a:xfrm>
            <a:off x="1619250" y="5157788"/>
            <a:ext cx="52562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Развитие психических качеств: внимание, память, воображение, самостоятельность и инициатива.</a:t>
            </a:r>
            <a:endParaRPr lang="en-US" sz="1600">
              <a:cs typeface="Arial" charset="0"/>
            </a:endParaRPr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gray">
          <a:xfrm rot="10800000" flipH="1" flipV="1">
            <a:off x="971550" y="1830388"/>
            <a:ext cx="14446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1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gray">
          <a:xfrm>
            <a:off x="900113" y="2565400"/>
            <a:ext cx="431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2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gray">
          <a:xfrm>
            <a:off x="900113" y="3429000"/>
            <a:ext cx="3587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5379" name="Text Box 18"/>
          <p:cNvSpPr txBox="1">
            <a:spLocks noChangeArrowheads="1"/>
          </p:cNvSpPr>
          <p:nvPr/>
        </p:nvSpPr>
        <p:spPr bwMode="gray">
          <a:xfrm>
            <a:off x="900113" y="42926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4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gray">
          <a:xfrm rot="3419336">
            <a:off x="792162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81" name="Line 16"/>
          <p:cNvSpPr>
            <a:spLocks noChangeShapeType="1"/>
          </p:cNvSpPr>
          <p:nvPr/>
        </p:nvSpPr>
        <p:spPr bwMode="gray">
          <a:xfrm>
            <a:off x="1547813" y="6524625"/>
            <a:ext cx="53276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2" name="Text Box 18"/>
          <p:cNvSpPr txBox="1">
            <a:spLocks noChangeArrowheads="1"/>
          </p:cNvSpPr>
          <p:nvPr/>
        </p:nvSpPr>
        <p:spPr bwMode="gray">
          <a:xfrm>
            <a:off x="900113" y="3429000"/>
            <a:ext cx="3587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3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83" name="Text Box 18"/>
          <p:cNvSpPr txBox="1">
            <a:spLocks noChangeArrowheads="1"/>
          </p:cNvSpPr>
          <p:nvPr/>
        </p:nvSpPr>
        <p:spPr bwMode="gray">
          <a:xfrm>
            <a:off x="900113" y="5876925"/>
            <a:ext cx="431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6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85" name="Text Box 20"/>
          <p:cNvSpPr txBox="1">
            <a:spLocks noChangeArrowheads="1"/>
          </p:cNvSpPr>
          <p:nvPr/>
        </p:nvSpPr>
        <p:spPr bwMode="gray">
          <a:xfrm>
            <a:off x="1619250" y="6092825"/>
            <a:ext cx="55451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Воспитание и формирование личностных качеств.</a:t>
            </a:r>
            <a:endParaRPr lang="en-US">
              <a:cs typeface="Arial" charset="0"/>
            </a:endParaRPr>
          </a:p>
        </p:txBody>
      </p:sp>
      <p:sp>
        <p:nvSpPr>
          <p:cNvPr id="15386" name="Прямоугольник 33"/>
          <p:cNvSpPr>
            <a:spLocks noChangeArrowheads="1"/>
          </p:cNvSpPr>
          <p:nvPr/>
        </p:nvSpPr>
        <p:spPr bwMode="auto">
          <a:xfrm>
            <a:off x="1619250" y="3644900"/>
            <a:ext cx="4637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Укрепление нервной системы</a:t>
            </a:r>
          </a:p>
        </p:txBody>
      </p:sp>
      <p:sp>
        <p:nvSpPr>
          <p:cNvPr id="15387" name="WordArt 32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59055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значение</a:t>
            </a:r>
          </a:p>
          <a:p>
            <a:pPr algn="ctr"/>
            <a:r>
              <a:rPr lang="ru-RU" sz="4800" b="1" kern="10" dirty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 подвижных игр</a:t>
            </a:r>
          </a:p>
        </p:txBody>
      </p:sp>
      <p:pic>
        <p:nvPicPr>
          <p:cNvPr id="1027" name="Picture 3" descr="C:\Users\Admin\Desktop\IMAG02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1643050"/>
            <a:ext cx="2455262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Group 59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4725" y="5815013"/>
            <a:ext cx="72358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Group 59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87425" y="4943475"/>
            <a:ext cx="725487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Group 63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988" y="3144838"/>
            <a:ext cx="7094537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Group 59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2988" y="1420813"/>
            <a:ext cx="71675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Group 51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42988" y="2273300"/>
            <a:ext cx="7150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18"/>
          <p:cNvSpPr txBox="1">
            <a:spLocks noChangeArrowheads="1"/>
          </p:cNvSpPr>
          <p:nvPr/>
        </p:nvSpPr>
        <p:spPr bwMode="gray">
          <a:xfrm>
            <a:off x="2124075" y="2349500"/>
            <a:ext cx="59039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/>
              <a:t>С</a:t>
            </a:r>
            <a:r>
              <a:rPr lang="en-US" sz="1600" b="1"/>
              <a:t> </a:t>
            </a:r>
            <a:r>
              <a:rPr lang="ru-RU" sz="1600" b="1"/>
              <a:t>ходьбой, прыжками, бегом, с элементами</a:t>
            </a:r>
          </a:p>
          <a:p>
            <a:pPr eaLnBrk="0" hangingPunct="0"/>
            <a:r>
              <a:rPr lang="ru-RU" sz="1600" b="1"/>
              <a:t>    лазания, метания. </a:t>
            </a:r>
            <a:endParaRPr lang="ru-RU" b="1"/>
          </a:p>
        </p:txBody>
      </p:sp>
      <p:sp>
        <p:nvSpPr>
          <p:cNvPr id="16391" name="Text Box 25"/>
          <p:cNvSpPr txBox="1">
            <a:spLocks noChangeArrowheads="1"/>
          </p:cNvSpPr>
          <p:nvPr/>
        </p:nvSpPr>
        <p:spPr bwMode="gray">
          <a:xfrm>
            <a:off x="1476375" y="4941888"/>
            <a:ext cx="766762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cs typeface="Arial" charset="0"/>
              </a:rPr>
              <a:t>Сюжетные (зайцы и волк, медведь и пчелы), </a:t>
            </a:r>
            <a:r>
              <a:rPr lang="ru-RU" sz="1600" b="1"/>
              <a:t>бессюжетные</a:t>
            </a:r>
          </a:p>
          <a:p>
            <a:pPr eaLnBrk="0" hangingPunct="0"/>
            <a:r>
              <a:rPr lang="ru-RU" sz="1600" b="1"/>
              <a:t>(«найди себе пару»), хороводные, игры – аттракционы</a:t>
            </a:r>
            <a:endParaRPr lang="ru-RU" sz="1600" b="1">
              <a:cs typeface="Arial" charset="0"/>
            </a:endParaRPr>
          </a:p>
          <a:p>
            <a:pPr eaLnBrk="0" hangingPunct="0"/>
            <a:r>
              <a:rPr lang="ru-RU" sz="1600" b="1">
                <a:cs typeface="Arial" charset="0"/>
              </a:rPr>
              <a:t>Игры-забавы («коза-рогатая»), народные игры</a:t>
            </a:r>
            <a:r>
              <a:rPr lang="ru-RU" sz="1600">
                <a:cs typeface="Arial" charset="0"/>
              </a:rPr>
              <a:t>. </a:t>
            </a:r>
            <a:endParaRPr lang="en-US" sz="1600">
              <a:cs typeface="Arial" charset="0"/>
            </a:endParaRPr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gray">
          <a:xfrm>
            <a:off x="900113" y="42926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sp>
        <p:nvSpPr>
          <p:cNvPr id="16393" name="Text Box 18"/>
          <p:cNvSpPr txBox="1">
            <a:spLocks noChangeArrowheads="1"/>
          </p:cNvSpPr>
          <p:nvPr/>
        </p:nvSpPr>
        <p:spPr bwMode="gray">
          <a:xfrm>
            <a:off x="1052513" y="44450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pic>
        <p:nvPicPr>
          <p:cNvPr id="16394" name="Group 59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87425" y="4011613"/>
            <a:ext cx="71691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 Box 25"/>
          <p:cNvSpPr txBox="1">
            <a:spLocks noChangeArrowheads="1"/>
          </p:cNvSpPr>
          <p:nvPr/>
        </p:nvSpPr>
        <p:spPr bwMode="gray">
          <a:xfrm>
            <a:off x="2195513" y="3357563"/>
            <a:ext cx="5759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Игры малой, средней и высокой подвижности.</a:t>
            </a:r>
            <a:endParaRPr lang="en-US">
              <a:cs typeface="Arial" charset="0"/>
            </a:endParaRPr>
          </a:p>
        </p:txBody>
      </p:sp>
      <p:pic>
        <p:nvPicPr>
          <p:cNvPr id="16396" name="Прямоугольник 74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2325" y="60325"/>
            <a:ext cx="6986588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 Box 18"/>
          <p:cNvSpPr txBox="1">
            <a:spLocks noChangeArrowheads="1"/>
          </p:cNvSpPr>
          <p:nvPr/>
        </p:nvSpPr>
        <p:spPr bwMode="gray">
          <a:xfrm>
            <a:off x="2124075" y="1628775"/>
            <a:ext cx="5832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/>
              <a:t>Для младшей, средней и старшей возрастных групп</a:t>
            </a:r>
          </a:p>
        </p:txBody>
      </p:sp>
      <p:grpSp>
        <p:nvGrpSpPr>
          <p:cNvPr id="16398" name="Group 5"/>
          <p:cNvGrpSpPr>
            <a:grpSpLocks noChangeAspect="1"/>
          </p:cNvGrpSpPr>
          <p:nvPr/>
        </p:nvGrpSpPr>
        <p:grpSpPr bwMode="auto">
          <a:xfrm>
            <a:off x="0" y="1412875"/>
            <a:ext cx="1547813" cy="863600"/>
            <a:chOff x="802" y="845"/>
            <a:chExt cx="827" cy="826"/>
          </a:xfrm>
        </p:grpSpPr>
        <p:sp>
          <p:nvSpPr>
            <p:cNvPr id="16428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9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30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399" name="Group 5"/>
          <p:cNvGrpSpPr>
            <a:grpSpLocks noChangeAspect="1"/>
          </p:cNvGrpSpPr>
          <p:nvPr/>
        </p:nvGrpSpPr>
        <p:grpSpPr bwMode="auto">
          <a:xfrm>
            <a:off x="7596188" y="2205038"/>
            <a:ext cx="1547812" cy="1008062"/>
            <a:chOff x="802" y="845"/>
            <a:chExt cx="827" cy="826"/>
          </a:xfrm>
        </p:grpSpPr>
        <p:sp>
          <p:nvSpPr>
            <p:cNvPr id="16425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6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7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0" name="Group 5"/>
          <p:cNvGrpSpPr>
            <a:grpSpLocks noChangeAspect="1"/>
          </p:cNvGrpSpPr>
          <p:nvPr/>
        </p:nvGrpSpPr>
        <p:grpSpPr bwMode="auto">
          <a:xfrm>
            <a:off x="0" y="3141663"/>
            <a:ext cx="1476375" cy="935037"/>
            <a:chOff x="802" y="845"/>
            <a:chExt cx="827" cy="826"/>
          </a:xfrm>
        </p:grpSpPr>
        <p:sp>
          <p:nvSpPr>
            <p:cNvPr id="16422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3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4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1" name="Group 5"/>
          <p:cNvGrpSpPr>
            <a:grpSpLocks noChangeAspect="1"/>
          </p:cNvGrpSpPr>
          <p:nvPr/>
        </p:nvGrpSpPr>
        <p:grpSpPr bwMode="auto">
          <a:xfrm>
            <a:off x="7524750" y="5661025"/>
            <a:ext cx="1619250" cy="1008063"/>
            <a:chOff x="802" y="845"/>
            <a:chExt cx="827" cy="826"/>
          </a:xfrm>
        </p:grpSpPr>
        <p:sp>
          <p:nvSpPr>
            <p:cNvPr id="16419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0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1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2" name="Group 5"/>
          <p:cNvGrpSpPr>
            <a:grpSpLocks noChangeAspect="1"/>
          </p:cNvGrpSpPr>
          <p:nvPr/>
        </p:nvGrpSpPr>
        <p:grpSpPr bwMode="auto">
          <a:xfrm>
            <a:off x="0" y="4868863"/>
            <a:ext cx="1476375" cy="1008062"/>
            <a:chOff x="802" y="845"/>
            <a:chExt cx="827" cy="826"/>
          </a:xfrm>
        </p:grpSpPr>
        <p:sp>
          <p:nvSpPr>
            <p:cNvPr id="16416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7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8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03" name="Text Box 18"/>
          <p:cNvSpPr txBox="1">
            <a:spLocks noChangeArrowheads="1"/>
          </p:cNvSpPr>
          <p:nvPr/>
        </p:nvSpPr>
        <p:spPr bwMode="gray">
          <a:xfrm>
            <a:off x="0" y="1628775"/>
            <a:ext cx="1476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возрасту</a:t>
            </a:r>
          </a:p>
        </p:txBody>
      </p:sp>
      <p:sp>
        <p:nvSpPr>
          <p:cNvPr id="16404" name="Text Box 18"/>
          <p:cNvSpPr txBox="1">
            <a:spLocks noChangeArrowheads="1"/>
          </p:cNvSpPr>
          <p:nvPr/>
        </p:nvSpPr>
        <p:spPr bwMode="gray">
          <a:xfrm>
            <a:off x="0" y="3284538"/>
            <a:ext cx="14763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степени </a:t>
            </a:r>
            <a:r>
              <a:rPr lang="ru-RU" sz="1200" b="1">
                <a:latin typeface="Verdana" pitchFamily="34" charset="0"/>
              </a:rPr>
              <a:t>подвижности</a:t>
            </a:r>
          </a:p>
        </p:txBody>
      </p:sp>
      <p:sp>
        <p:nvSpPr>
          <p:cNvPr id="16405" name="Text Box 18"/>
          <p:cNvSpPr txBox="1">
            <a:spLocks noChangeArrowheads="1"/>
          </p:cNvSpPr>
          <p:nvPr/>
        </p:nvSpPr>
        <p:spPr bwMode="gray">
          <a:xfrm>
            <a:off x="0" y="4941888"/>
            <a:ext cx="16192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содержанию</a:t>
            </a:r>
          </a:p>
        </p:txBody>
      </p:sp>
      <p:sp>
        <p:nvSpPr>
          <p:cNvPr id="16406" name="Text Box 18"/>
          <p:cNvSpPr txBox="1">
            <a:spLocks noChangeArrowheads="1"/>
          </p:cNvSpPr>
          <p:nvPr/>
        </p:nvSpPr>
        <p:spPr bwMode="gray">
          <a:xfrm>
            <a:off x="7740650" y="2349500"/>
            <a:ext cx="12604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видам движений</a:t>
            </a:r>
            <a:endParaRPr lang="ru-RU" sz="1200" b="1">
              <a:latin typeface="Verdana" pitchFamily="34" charset="0"/>
            </a:endParaRPr>
          </a:p>
        </p:txBody>
      </p:sp>
      <p:sp>
        <p:nvSpPr>
          <p:cNvPr id="16407" name="Text Box 18"/>
          <p:cNvSpPr txBox="1">
            <a:spLocks noChangeArrowheads="1"/>
          </p:cNvSpPr>
          <p:nvPr/>
        </p:nvSpPr>
        <p:spPr bwMode="gray">
          <a:xfrm rot="10800000" flipV="1">
            <a:off x="7380288" y="5805488"/>
            <a:ext cx="2019300" cy="76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200" b="1">
                <a:latin typeface="Verdana" pitchFamily="34" charset="0"/>
              </a:rPr>
              <a:t>по пособиям,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использующимся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в игре</a:t>
            </a:r>
          </a:p>
        </p:txBody>
      </p:sp>
      <p:sp>
        <p:nvSpPr>
          <p:cNvPr id="16408" name="Text Box 25"/>
          <p:cNvSpPr txBox="1">
            <a:spLocks noChangeArrowheads="1"/>
          </p:cNvSpPr>
          <p:nvPr/>
        </p:nvSpPr>
        <p:spPr bwMode="gray">
          <a:xfrm>
            <a:off x="2195513" y="6021388"/>
            <a:ext cx="51133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Игры с мячом, лентам, обручами и т. д</a:t>
            </a:r>
            <a:endParaRPr lang="en-US">
              <a:cs typeface="Arial" charset="0"/>
            </a:endParaRPr>
          </a:p>
        </p:txBody>
      </p:sp>
      <p:grpSp>
        <p:nvGrpSpPr>
          <p:cNvPr id="16409" name="Group 5"/>
          <p:cNvGrpSpPr>
            <a:grpSpLocks noChangeAspect="1"/>
          </p:cNvGrpSpPr>
          <p:nvPr/>
        </p:nvGrpSpPr>
        <p:grpSpPr bwMode="auto">
          <a:xfrm>
            <a:off x="7596188" y="3933825"/>
            <a:ext cx="1547812" cy="1008063"/>
            <a:chOff x="802" y="845"/>
            <a:chExt cx="827" cy="826"/>
          </a:xfrm>
        </p:grpSpPr>
        <p:sp>
          <p:nvSpPr>
            <p:cNvPr id="16413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4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5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10" name="Text Box 18"/>
          <p:cNvSpPr txBox="1">
            <a:spLocks noChangeArrowheads="1"/>
          </p:cNvSpPr>
          <p:nvPr/>
        </p:nvSpPr>
        <p:spPr bwMode="gray">
          <a:xfrm>
            <a:off x="7667625" y="4076700"/>
            <a:ext cx="14763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форме 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организации</a:t>
            </a:r>
          </a:p>
        </p:txBody>
      </p:sp>
      <p:sp>
        <p:nvSpPr>
          <p:cNvPr id="16411" name="Text Box 25"/>
          <p:cNvSpPr txBox="1">
            <a:spLocks noChangeArrowheads="1"/>
          </p:cNvSpPr>
          <p:nvPr/>
        </p:nvSpPr>
        <p:spPr bwMode="gray">
          <a:xfrm>
            <a:off x="2124075" y="4292600"/>
            <a:ext cx="5543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Линейные, круговые,врассыпную.</a:t>
            </a:r>
            <a:endParaRPr lang="en-US">
              <a:cs typeface="Arial" charset="0"/>
            </a:endParaRPr>
          </a:p>
        </p:txBody>
      </p:sp>
      <p:pic>
        <p:nvPicPr>
          <p:cNvPr id="16412" name="Picture 11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451725" y="188913"/>
            <a:ext cx="150177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goltum09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2205038"/>
            <a:ext cx="7632700" cy="4248150"/>
          </a:xfrm>
          <a:prstGeom prst="rect">
            <a:avLst/>
          </a:prstGeom>
          <a:noFill/>
          <a:ln w="53975">
            <a:solidFill>
              <a:srgbClr val="3399FF">
                <a:alpha val="61176"/>
              </a:srgbClr>
            </a:solidFill>
            <a:miter lim="800000"/>
            <a:headEnd/>
            <a:tailEnd/>
          </a:ln>
        </p:spPr>
      </p:pic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05911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2051050" y="2205038"/>
            <a:ext cx="77771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None/>
            </a:pPr>
            <a:r>
              <a:rPr lang="ru-RU" b="1" i="1"/>
              <a:t>         Принцип систематичности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постепенности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доступности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учета возрастного развития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чередования нагрузки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наглядности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индивидуальности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сознательности и активности</a:t>
            </a:r>
            <a:r>
              <a:rPr lang="ru-RU"/>
              <a:t>  </a:t>
            </a:r>
            <a:endParaRPr lang="ru-RU" b="1" i="1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/>
          </a:p>
        </p:txBody>
      </p:sp>
      <p:sp>
        <p:nvSpPr>
          <p:cNvPr id="17412" name="WordArt 23"/>
          <p:cNvSpPr>
            <a:spLocks noChangeArrowheads="1" noChangeShapeType="1" noTextEdit="1"/>
          </p:cNvSpPr>
          <p:nvPr/>
        </p:nvSpPr>
        <p:spPr bwMode="auto">
          <a:xfrm>
            <a:off x="2843213" y="620713"/>
            <a:ext cx="6048375" cy="1152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методические </a:t>
            </a:r>
          </a:p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принципы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8257" name="Oval 33"/>
          <p:cNvSpPr>
            <a:spLocks noChangeAspect="1" noChangeArrowheads="1"/>
          </p:cNvSpPr>
          <p:nvPr/>
        </p:nvSpPr>
        <p:spPr bwMode="gray">
          <a:xfrm>
            <a:off x="323850" y="2133600"/>
            <a:ext cx="3429000" cy="3425825"/>
          </a:xfrm>
          <a:prstGeom prst="ellipse">
            <a:avLst/>
          </a:prstGeom>
          <a:solidFill>
            <a:srgbClr val="0066CC">
              <a:alpha val="10000"/>
            </a:srgbClr>
          </a:solidFill>
          <a:ln w="9525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435" name="Text Box 39"/>
          <p:cNvSpPr txBox="1">
            <a:spLocks noChangeArrowheads="1"/>
          </p:cNvSpPr>
          <p:nvPr/>
        </p:nvSpPr>
        <p:spPr bwMode="black">
          <a:xfrm>
            <a:off x="4464050" y="4221163"/>
            <a:ext cx="467995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 i="1"/>
              <a:t>      Необходимо учитывать наличие           оборудования, стоящее на площадках и свободного пространства.</a:t>
            </a:r>
          </a:p>
          <a:p>
            <a:pPr eaLnBrk="0" hangingPunct="0"/>
            <a:endParaRPr lang="en-US" sz="1600"/>
          </a:p>
        </p:txBody>
      </p:sp>
      <p:sp>
        <p:nvSpPr>
          <p:cNvPr id="18436" name="Text Box 43"/>
          <p:cNvSpPr txBox="1">
            <a:spLocks noChangeArrowheads="1"/>
          </p:cNvSpPr>
          <p:nvPr/>
        </p:nvSpPr>
        <p:spPr bwMode="black">
          <a:xfrm>
            <a:off x="4716463" y="2708275"/>
            <a:ext cx="3759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b="1" i="1"/>
          </a:p>
        </p:txBody>
      </p:sp>
      <p:grpSp>
        <p:nvGrpSpPr>
          <p:cNvPr id="18437" name="Group 47"/>
          <p:cNvGrpSpPr>
            <a:grpSpLocks/>
          </p:cNvGrpSpPr>
          <p:nvPr/>
        </p:nvGrpSpPr>
        <p:grpSpPr bwMode="auto">
          <a:xfrm>
            <a:off x="4067175" y="2565400"/>
            <a:ext cx="457200" cy="457200"/>
            <a:chOff x="384" y="1776"/>
            <a:chExt cx="1488" cy="1488"/>
          </a:xfrm>
        </p:grpSpPr>
        <p:sp>
          <p:nvSpPr>
            <p:cNvPr id="308272" name="Oval 4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8273" name="Oval 4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8438" name="Group 53"/>
          <p:cNvGrpSpPr>
            <a:grpSpLocks/>
          </p:cNvGrpSpPr>
          <p:nvPr/>
        </p:nvGrpSpPr>
        <p:grpSpPr bwMode="auto">
          <a:xfrm>
            <a:off x="3563938" y="5157788"/>
            <a:ext cx="457200" cy="457200"/>
            <a:chOff x="384" y="1776"/>
            <a:chExt cx="1488" cy="1488"/>
          </a:xfrm>
        </p:grpSpPr>
        <p:sp>
          <p:nvSpPr>
            <p:cNvPr id="2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8439" name="Group 56"/>
          <p:cNvGrpSpPr>
            <a:grpSpLocks/>
          </p:cNvGrpSpPr>
          <p:nvPr/>
        </p:nvGrpSpPr>
        <p:grpSpPr bwMode="auto">
          <a:xfrm>
            <a:off x="4067175" y="4365625"/>
            <a:ext cx="457200" cy="457200"/>
            <a:chOff x="384" y="1776"/>
            <a:chExt cx="1488" cy="1488"/>
          </a:xfrm>
        </p:grpSpPr>
        <p:sp>
          <p:nvSpPr>
            <p:cNvPr id="308281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457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EFBFDA"/>
                </a:gs>
                <a:gs pos="50000">
                  <a:srgbClr val="D04896"/>
                </a:gs>
                <a:gs pos="100000">
                  <a:srgbClr val="EFBFDA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40" name="Group 56"/>
          <p:cNvGrpSpPr>
            <a:grpSpLocks/>
          </p:cNvGrpSpPr>
          <p:nvPr/>
        </p:nvGrpSpPr>
        <p:grpSpPr bwMode="auto">
          <a:xfrm>
            <a:off x="4211638" y="3500438"/>
            <a:ext cx="457200" cy="457200"/>
            <a:chOff x="384" y="1776"/>
            <a:chExt cx="1488" cy="1488"/>
          </a:xfrm>
        </p:grpSpPr>
        <p:sp>
          <p:nvSpPr>
            <p:cNvPr id="126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Oval 58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90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90000"/>
                  </a:schemeClr>
                </a:gs>
              </a:gsLst>
              <a:lin ang="5400000" scaled="1"/>
            </a:gradFill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8441" name="Прямоугольник 127"/>
          <p:cNvSpPr>
            <a:spLocks noChangeArrowheads="1"/>
          </p:cNvSpPr>
          <p:nvPr/>
        </p:nvSpPr>
        <p:spPr bwMode="auto">
          <a:xfrm>
            <a:off x="3276600" y="6021388"/>
            <a:ext cx="45354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     При выборе игры нужно учитывать кол-во детей, принимающих участие</a:t>
            </a:r>
            <a:r>
              <a:rPr lang="en-US" sz="1600" b="1" i="1"/>
              <a:t>.</a:t>
            </a:r>
            <a:endParaRPr lang="ru-RU" sz="1600" b="1" i="1"/>
          </a:p>
        </p:txBody>
      </p:sp>
      <p:grpSp>
        <p:nvGrpSpPr>
          <p:cNvPr id="18442" name="Group 56"/>
          <p:cNvGrpSpPr>
            <a:grpSpLocks/>
          </p:cNvGrpSpPr>
          <p:nvPr/>
        </p:nvGrpSpPr>
        <p:grpSpPr bwMode="auto">
          <a:xfrm>
            <a:off x="2700338" y="5805488"/>
            <a:ext cx="457200" cy="457200"/>
            <a:chOff x="384" y="1776"/>
            <a:chExt cx="1488" cy="1488"/>
          </a:xfrm>
        </p:grpSpPr>
        <p:sp>
          <p:nvSpPr>
            <p:cNvPr id="133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453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50000">
                  <a:srgbClr val="CC66FF"/>
                </a:gs>
                <a:gs pos="100000">
                  <a:srgbClr val="CCCCFF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43" name="Прямоугольник 141"/>
          <p:cNvSpPr>
            <a:spLocks noChangeArrowheads="1"/>
          </p:cNvSpPr>
          <p:nvPr/>
        </p:nvSpPr>
        <p:spPr bwMode="auto">
          <a:xfrm>
            <a:off x="4787900" y="3357563"/>
            <a:ext cx="5148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В холодную сырую погоду не следует планировать игры с речитативом и</a:t>
            </a:r>
            <a:endParaRPr lang="en-US" sz="1600" b="1" i="1"/>
          </a:p>
          <a:p>
            <a:r>
              <a:rPr lang="ru-RU" sz="1600" b="1" i="1"/>
              <a:t> пением.</a:t>
            </a:r>
          </a:p>
        </p:txBody>
      </p:sp>
      <p:sp>
        <p:nvSpPr>
          <p:cNvPr id="18444" name="Прямоугольник 142"/>
          <p:cNvSpPr>
            <a:spLocks noChangeArrowheads="1"/>
          </p:cNvSpPr>
          <p:nvPr/>
        </p:nvSpPr>
        <p:spPr bwMode="auto">
          <a:xfrm>
            <a:off x="4140200" y="5229225"/>
            <a:ext cx="5435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1600" b="1" i="1"/>
              <a:t>Рекомендуется проводить игры, сюжет которых соответствует сезону</a:t>
            </a:r>
            <a:r>
              <a:rPr lang="en-US" sz="1600" b="1" i="1"/>
              <a:t>.</a:t>
            </a:r>
            <a:endParaRPr lang="ru-RU" sz="1600" i="1"/>
          </a:p>
        </p:txBody>
      </p:sp>
      <p:grpSp>
        <p:nvGrpSpPr>
          <p:cNvPr id="18445" name="Group 53"/>
          <p:cNvGrpSpPr>
            <a:grpSpLocks/>
          </p:cNvGrpSpPr>
          <p:nvPr/>
        </p:nvGrpSpPr>
        <p:grpSpPr bwMode="auto">
          <a:xfrm>
            <a:off x="3635375" y="1844675"/>
            <a:ext cx="457200" cy="457200"/>
            <a:chOff x="384" y="1776"/>
            <a:chExt cx="1488" cy="1488"/>
          </a:xfrm>
        </p:grpSpPr>
        <p:sp>
          <p:nvSpPr>
            <p:cNvPr id="308278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8279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18446" name="Picture 2" descr="\\msk-fp01\userdata$\pahomavaEA\Desktop\грамоты\шари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3550" y="2279650"/>
            <a:ext cx="3108325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Rectangle 42"/>
          <p:cNvSpPr>
            <a:spLocks noChangeArrowheads="1"/>
          </p:cNvSpPr>
          <p:nvPr/>
        </p:nvSpPr>
        <p:spPr bwMode="auto">
          <a:xfrm>
            <a:off x="3492500" y="1773238"/>
            <a:ext cx="5795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i="1"/>
              <a:t>         Не следует включать игры с движениями,                        требующие большой амплитуды</a:t>
            </a:r>
            <a:r>
              <a:rPr lang="en-US" sz="1600" b="1" i="1"/>
              <a:t>.</a:t>
            </a:r>
            <a:endParaRPr lang="ru-RU" sz="1600" b="1" i="1"/>
          </a:p>
        </p:txBody>
      </p:sp>
      <p:sp>
        <p:nvSpPr>
          <p:cNvPr id="18448" name="Rectangle 43"/>
          <p:cNvSpPr>
            <a:spLocks noChangeArrowheads="1"/>
          </p:cNvSpPr>
          <p:nvPr/>
        </p:nvSpPr>
        <p:spPr bwMode="auto">
          <a:xfrm>
            <a:off x="4500563" y="2565400"/>
            <a:ext cx="4141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i="1"/>
              <a:t>Не желательно давать игры с продолжительном  бегом</a:t>
            </a:r>
            <a:r>
              <a:rPr lang="en-US" sz="1600" b="1" i="1"/>
              <a:t>.</a:t>
            </a:r>
            <a:endParaRPr lang="en-US" sz="1600" b="1" i="1">
              <a:cs typeface="Arial" charset="0"/>
            </a:endParaRPr>
          </a:p>
        </p:txBody>
      </p:sp>
      <p:sp>
        <p:nvSpPr>
          <p:cNvPr id="18449" name="WordArt 47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7704138" cy="12239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особенности проведения </a:t>
            </a:r>
          </a:p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подвижных игр на улице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6" descr="смех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00900" y="4943475"/>
            <a:ext cx="19431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Freeform 123"/>
          <p:cNvSpPr>
            <a:spLocks/>
          </p:cNvSpPr>
          <p:nvPr/>
        </p:nvSpPr>
        <p:spPr bwMode="gray">
          <a:xfrm rot="311666">
            <a:off x="539750" y="2781300"/>
            <a:ext cx="8435975" cy="4383088"/>
          </a:xfrm>
          <a:custGeom>
            <a:avLst/>
            <a:gdLst>
              <a:gd name="T0" fmla="*/ 0 w 5218"/>
              <a:gd name="T1" fmla="*/ 2147483647 h 2716"/>
              <a:gd name="T2" fmla="*/ 0 w 5218"/>
              <a:gd name="T3" fmla="*/ 2147483647 h 2716"/>
              <a:gd name="T4" fmla="*/ 2147483647 w 5218"/>
              <a:gd name="T5" fmla="*/ 2147483647 h 2716"/>
              <a:gd name="T6" fmla="*/ 2147483647 w 5218"/>
              <a:gd name="T7" fmla="*/ 0 h 2716"/>
              <a:gd name="T8" fmla="*/ 0 w 5218"/>
              <a:gd name="T9" fmla="*/ 2147483647 h 27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18"/>
              <a:gd name="T16" fmla="*/ 0 h 2716"/>
              <a:gd name="T17" fmla="*/ 5218 w 5218"/>
              <a:gd name="T18" fmla="*/ 2716 h 27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18" h="2716">
                <a:moveTo>
                  <a:pt x="0" y="2387"/>
                </a:moveTo>
                <a:cubicBezTo>
                  <a:pt x="0" y="2527"/>
                  <a:pt x="0" y="2668"/>
                  <a:pt x="0" y="2668"/>
                </a:cubicBezTo>
                <a:cubicBezTo>
                  <a:pt x="2256" y="2716"/>
                  <a:pt x="4539" y="1996"/>
                  <a:pt x="5218" y="220"/>
                </a:cubicBezTo>
                <a:lnTo>
                  <a:pt x="4011" y="0"/>
                </a:lnTo>
                <a:cubicBezTo>
                  <a:pt x="3333" y="2003"/>
                  <a:pt x="638" y="2311"/>
                  <a:pt x="0" y="238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36"/>
          <p:cNvGrpSpPr>
            <a:grpSpLocks noChangeAspect="1"/>
          </p:cNvGrpSpPr>
          <p:nvPr/>
        </p:nvGrpSpPr>
        <p:grpSpPr bwMode="auto">
          <a:xfrm>
            <a:off x="2627313" y="6092825"/>
            <a:ext cx="595312" cy="609600"/>
            <a:chOff x="819" y="1243"/>
            <a:chExt cx="454" cy="518"/>
          </a:xfrm>
        </p:grpSpPr>
        <p:grpSp>
          <p:nvGrpSpPr>
            <p:cNvPr id="19499" name="Group 137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9501" name="Picture 138" descr="light_shadow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02" name="Picture 139" descr="circuler_1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0" name="Oval 140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500" name="Picture 141" descr="Picture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2"/>
          <p:cNvGrpSpPr>
            <a:grpSpLocks noChangeAspect="1"/>
          </p:cNvGrpSpPr>
          <p:nvPr/>
        </p:nvGrpSpPr>
        <p:grpSpPr bwMode="auto">
          <a:xfrm>
            <a:off x="4140200" y="5805488"/>
            <a:ext cx="649288" cy="673100"/>
            <a:chOff x="819" y="1243"/>
            <a:chExt cx="454" cy="518"/>
          </a:xfrm>
        </p:grpSpPr>
        <p:grpSp>
          <p:nvGrpSpPr>
            <p:cNvPr id="19494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9496" name="Picture 144" descr="light_shadow"/>
              <p:cNvPicPr>
                <a:picLocks noChangeAspect="1" noChangeArrowheads="1"/>
              </p:cNvPicPr>
              <p:nvPr/>
            </p:nvPicPr>
            <p:blipFill>
              <a:blip r:embed="rId6" cstate="email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7" name="Picture 145" descr="circuler_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6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7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495" name="Picture 147" descr="Picture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1" name="AutoShape 148"/>
          <p:cNvSpPr>
            <a:spLocks noChangeArrowheads="1"/>
          </p:cNvSpPr>
          <p:nvPr/>
        </p:nvSpPr>
        <p:spPr bwMode="gray">
          <a:xfrm rot="3840052">
            <a:off x="3549650" y="6251576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462" name="AutoShape 148"/>
          <p:cNvSpPr>
            <a:spLocks noChangeArrowheads="1"/>
          </p:cNvSpPr>
          <p:nvPr/>
        </p:nvSpPr>
        <p:spPr bwMode="gray">
          <a:xfrm rot="3694152">
            <a:off x="5149851" y="5732462"/>
            <a:ext cx="215900" cy="21907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6" name="Group 142"/>
          <p:cNvGrpSpPr>
            <a:grpSpLocks noChangeAspect="1"/>
          </p:cNvGrpSpPr>
          <p:nvPr/>
        </p:nvGrpSpPr>
        <p:grpSpPr bwMode="auto">
          <a:xfrm>
            <a:off x="5724525" y="5084763"/>
            <a:ext cx="712788" cy="739775"/>
            <a:chOff x="819" y="1243"/>
            <a:chExt cx="454" cy="518"/>
          </a:xfrm>
        </p:grpSpPr>
        <p:grpSp>
          <p:nvGrpSpPr>
            <p:cNvPr id="19489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9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8" cstate="email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2" name="Picture 145" descr="circuler_1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9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50000">
                    <a:srgbClr val="C13183"/>
                  </a:gs>
                  <a:gs pos="100000">
                    <a:srgbClr val="CCCC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490" name="Picture 147" descr="Picture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4" name="AutoShape 148"/>
          <p:cNvSpPr>
            <a:spLocks noChangeArrowheads="1"/>
          </p:cNvSpPr>
          <p:nvPr/>
        </p:nvSpPr>
        <p:spPr bwMode="gray">
          <a:xfrm rot="3183018">
            <a:off x="6568282" y="4961731"/>
            <a:ext cx="247650" cy="207963"/>
          </a:xfrm>
          <a:prstGeom prst="triangle">
            <a:avLst>
              <a:gd name="adj" fmla="val 43449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8" name="Group 142"/>
          <p:cNvGrpSpPr>
            <a:grpSpLocks noChangeAspect="1"/>
          </p:cNvGrpSpPr>
          <p:nvPr/>
        </p:nvGrpSpPr>
        <p:grpSpPr bwMode="auto">
          <a:xfrm>
            <a:off x="6808788" y="4221163"/>
            <a:ext cx="744537" cy="773112"/>
            <a:chOff x="819" y="1243"/>
            <a:chExt cx="454" cy="518"/>
          </a:xfrm>
        </p:grpSpPr>
        <p:grpSp>
          <p:nvGrpSpPr>
            <p:cNvPr id="19484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86" name="Picture 144" descr="light_shadow"/>
              <p:cNvPicPr>
                <a:picLocks noChangeAspect="1" noChangeArrowheads="1"/>
              </p:cNvPicPr>
              <p:nvPr/>
            </p:nvPicPr>
            <p:blipFill>
              <a:blip r:embed="rId10" cstate="email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7" name="Picture 145" descr="circuler_1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0000">
                    <a:srgbClr val="FF7F00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485" name="Picture 147" descr="Picture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42"/>
          <p:cNvGrpSpPr>
            <a:grpSpLocks noChangeAspect="1"/>
          </p:cNvGrpSpPr>
          <p:nvPr/>
        </p:nvGrpSpPr>
        <p:grpSpPr bwMode="auto">
          <a:xfrm>
            <a:off x="7667625" y="3284538"/>
            <a:ext cx="744538" cy="771525"/>
            <a:chOff x="819" y="1243"/>
            <a:chExt cx="454" cy="518"/>
          </a:xfrm>
        </p:grpSpPr>
        <p:grpSp>
          <p:nvGrpSpPr>
            <p:cNvPr id="19479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8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12" cstate="email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2" name="Picture 145" descr="circuler_1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8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CCECFF"/>
                  </a:gs>
                  <a:gs pos="50000">
                    <a:srgbClr val="66CCFF"/>
                  </a:gs>
                  <a:gs pos="100000">
                    <a:srgbClr val="CCEC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480" name="Picture 147" descr="Picture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7" name="AutoShape 148"/>
          <p:cNvSpPr>
            <a:spLocks noChangeArrowheads="1"/>
          </p:cNvSpPr>
          <p:nvPr/>
        </p:nvSpPr>
        <p:spPr bwMode="gray">
          <a:xfrm rot="3183018">
            <a:off x="7581900" y="4090988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5623" name="Text Box 18"/>
          <p:cNvSpPr txBox="1">
            <a:spLocks noChangeArrowheads="1"/>
          </p:cNvSpPr>
          <p:nvPr/>
        </p:nvSpPr>
        <p:spPr bwMode="white">
          <a:xfrm>
            <a:off x="2771775" y="6165850"/>
            <a:ext cx="3603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1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624" name="Text Box 18"/>
          <p:cNvSpPr txBox="1">
            <a:spLocks noChangeArrowheads="1"/>
          </p:cNvSpPr>
          <p:nvPr/>
        </p:nvSpPr>
        <p:spPr bwMode="white">
          <a:xfrm>
            <a:off x="5940425" y="5300663"/>
            <a:ext cx="2889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3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625" name="Text Box 18"/>
          <p:cNvSpPr txBox="1">
            <a:spLocks noChangeArrowheads="1"/>
          </p:cNvSpPr>
          <p:nvPr/>
        </p:nvSpPr>
        <p:spPr bwMode="white">
          <a:xfrm>
            <a:off x="7019925" y="4365625"/>
            <a:ext cx="215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4</a:t>
            </a:r>
          </a:p>
        </p:txBody>
      </p:sp>
      <p:sp>
        <p:nvSpPr>
          <p:cNvPr id="25626" name="Text Box 18"/>
          <p:cNvSpPr txBox="1">
            <a:spLocks noChangeArrowheads="1"/>
          </p:cNvSpPr>
          <p:nvPr/>
        </p:nvSpPr>
        <p:spPr bwMode="white">
          <a:xfrm>
            <a:off x="7812088" y="3429000"/>
            <a:ext cx="43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5</a:t>
            </a:r>
          </a:p>
        </p:txBody>
      </p:sp>
      <p:sp>
        <p:nvSpPr>
          <p:cNvPr id="70" name="Text Box 18"/>
          <p:cNvSpPr txBox="1">
            <a:spLocks noChangeArrowheads="1"/>
          </p:cNvSpPr>
          <p:nvPr/>
        </p:nvSpPr>
        <p:spPr bwMode="white">
          <a:xfrm>
            <a:off x="4284663" y="5949950"/>
            <a:ext cx="3603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2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179388" y="2565400"/>
            <a:ext cx="8353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Tx/>
              <a:buBlip>
                <a:blip r:embed="rId14"/>
              </a:buBlip>
            </a:pPr>
            <a:r>
              <a:rPr lang="ru-RU" sz="1600" b="1" i="1"/>
              <a:t>Подбирая игры ,воспитатель должен учитывать предыдущую деятельность детей и последующую</a:t>
            </a:r>
            <a:r>
              <a:rPr lang="en-US" sz="1600" b="1" i="1"/>
              <a:t>.</a:t>
            </a:r>
            <a:endParaRPr lang="ru-RU" sz="1600" b="1" i="1"/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179388" y="3357563"/>
            <a:ext cx="6697662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4"/>
              </a:buBlip>
            </a:pPr>
            <a:r>
              <a:rPr lang="en-US" i="1"/>
              <a:t>   </a:t>
            </a:r>
            <a:r>
              <a:rPr lang="ru-RU" sz="1600" b="1" i="1"/>
              <a:t>На прогулке проводятся 2 игры. Одна  более подвижная, </a:t>
            </a:r>
          </a:p>
          <a:p>
            <a:pPr>
              <a:spcBef>
                <a:spcPts val="600"/>
              </a:spcBef>
            </a:pPr>
            <a:r>
              <a:rPr lang="en-US" sz="1600" b="1" i="1"/>
              <a:t>    </a:t>
            </a:r>
            <a:r>
              <a:rPr lang="ru-RU" sz="1600" b="1" i="1"/>
              <a:t>  вторая - спокойная.</a:t>
            </a:r>
          </a:p>
        </p:txBody>
      </p:sp>
      <p:sp>
        <p:nvSpPr>
          <p:cNvPr id="5172" name="Rectangle 52"/>
          <p:cNvSpPr>
            <a:spLocks noChangeArrowheads="1"/>
          </p:cNvSpPr>
          <p:nvPr/>
        </p:nvSpPr>
        <p:spPr bwMode="auto">
          <a:xfrm>
            <a:off x="179388" y="4149725"/>
            <a:ext cx="63373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4"/>
              </a:buBlip>
            </a:pPr>
            <a:r>
              <a:rPr lang="en-US" i="1"/>
              <a:t>   </a:t>
            </a:r>
            <a:r>
              <a:rPr lang="ru-RU" sz="1600" b="1" i="1"/>
              <a:t>Общая длительность игры составляет 5-6 минут – в</a:t>
            </a:r>
          </a:p>
          <a:p>
            <a:pPr>
              <a:spcBef>
                <a:spcPts val="600"/>
              </a:spcBef>
            </a:pPr>
            <a:r>
              <a:rPr lang="ru-RU" sz="1600" b="1" i="1"/>
              <a:t>      младшей, 6-8 минут в средней,8-10 минут в старшей.</a:t>
            </a:r>
          </a:p>
        </p:txBody>
      </p:sp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179388" y="5084763"/>
            <a:ext cx="5688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Blip>
                <a:blip r:embed="rId14"/>
              </a:buBlip>
            </a:pPr>
            <a:r>
              <a:rPr lang="ru-RU" b="1" i="1"/>
              <a:t>   </a:t>
            </a:r>
            <a:r>
              <a:rPr lang="ru-RU" sz="1600" b="1" i="1"/>
              <a:t>Игра повторяется 4-5 раз в течении </a:t>
            </a:r>
          </a:p>
          <a:p>
            <a:pPr eaLnBrk="0" hangingPunct="0"/>
            <a:r>
              <a:rPr lang="ru-RU" sz="1600" b="1" i="1"/>
              <a:t>     месяца</a:t>
            </a:r>
            <a:r>
              <a:rPr lang="ru-RU" b="1" i="1"/>
              <a:t>. </a:t>
            </a:r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179388" y="1844675"/>
            <a:ext cx="7777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Blip>
                <a:blip r:embed="rId14"/>
              </a:buBlip>
            </a:pPr>
            <a:r>
              <a:rPr lang="ru-RU" sz="1600" b="1" i="1"/>
              <a:t>На каждый день недели следует планировать игры разного содержания и характера.</a:t>
            </a:r>
          </a:p>
        </p:txBody>
      </p:sp>
      <p:sp>
        <p:nvSpPr>
          <p:cNvPr id="19478" name="WordArt 63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6048375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8088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планирование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2"/>
          <p:cNvSpPr txBox="1">
            <a:spLocks noChangeArrowheads="1"/>
          </p:cNvSpPr>
          <p:nvPr/>
        </p:nvSpPr>
        <p:spPr bwMode="black">
          <a:xfrm>
            <a:off x="2343150" y="277177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20482" name="Text Box 23"/>
          <p:cNvSpPr txBox="1">
            <a:spLocks noChangeArrowheads="1"/>
          </p:cNvSpPr>
          <p:nvPr/>
        </p:nvSpPr>
        <p:spPr bwMode="black">
          <a:xfrm>
            <a:off x="2354263" y="362902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ltGray">
          <a:xfrm>
            <a:off x="2268538" y="620713"/>
            <a:ext cx="5040312" cy="2303462"/>
          </a:xfrm>
          <a:prstGeom prst="roundRect">
            <a:avLst>
              <a:gd name="adj" fmla="val 16227"/>
            </a:avLst>
          </a:prstGeom>
          <a:blipFill>
            <a:blip r:embed="rId2" cstate="email"/>
            <a:tile tx="0" ty="0" sx="100000" sy="100000" flip="none" algn="tl"/>
          </a:blip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2268538" y="636588"/>
            <a:ext cx="51117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1600" i="1"/>
              <a:t>  </a:t>
            </a:r>
            <a:r>
              <a:rPr lang="ru-RU" sz="1600" b="1" i="1"/>
              <a:t>Игры не должны быть слишком длинными; обязательно нужно делать паузы для отдыха.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1600" b="1" i="1"/>
              <a:t>  В работе с малышами рекомендуется использовать  игры с небольшим художественным текстом, который подсказывает детям движения и заменяет в игре правила ("Зайка беленький сидит", "По ровненькой дорожке", "Поезд" и др.)</a:t>
            </a:r>
            <a:r>
              <a:rPr lang="ru-RU" sz="1600" i="1"/>
              <a:t> </a:t>
            </a:r>
          </a:p>
        </p:txBody>
      </p:sp>
      <p:pic>
        <p:nvPicPr>
          <p:cNvPr id="20486" name="Picture 2" descr="\\msk-fp01\userdata$\pahomavaEA\Desktop\грамоты\малыш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96875" y="333375"/>
            <a:ext cx="2592388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25"/>
          <p:cNvSpPr txBox="1">
            <a:spLocks noChangeArrowheads="1"/>
          </p:cNvSpPr>
          <p:nvPr/>
        </p:nvSpPr>
        <p:spPr bwMode="black">
          <a:xfrm>
            <a:off x="350648" y="2740348"/>
            <a:ext cx="81345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4600" b="1" i="1" dirty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Характеристика подвижных игр      </a:t>
            </a:r>
            <a:r>
              <a:rPr lang="ru-RU" sz="4800" b="1" i="1" dirty="0">
                <a:solidFill>
                  <a:srgbClr val="3333FF"/>
                </a:solidFill>
                <a:latin typeface="Monotype Corsiva" pitchFamily="66" charset="0"/>
              </a:rPr>
              <a:t> у </a:t>
            </a:r>
            <a:r>
              <a:rPr lang="ru-RU" sz="4000" b="1" i="1" dirty="0">
                <a:solidFill>
                  <a:srgbClr val="3333FF"/>
                </a:solidFill>
                <a:latin typeface="Monotype Corsiva" pitchFamily="66" charset="0"/>
              </a:rPr>
              <a:t>детей младшего дошкольного возраста</a:t>
            </a:r>
            <a:endParaRPr lang="en-US" sz="4000" b="1" dirty="0">
              <a:solidFill>
                <a:srgbClr val="3333FF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Admin\Desktop\DSCN19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4143380"/>
            <a:ext cx="3228952" cy="2500306"/>
          </a:xfrm>
          <a:prstGeom prst="rect">
            <a:avLst/>
          </a:prstGeom>
          <a:noFill/>
        </p:spPr>
      </p:pic>
      <p:pic>
        <p:nvPicPr>
          <p:cNvPr id="2051" name="Picture 3" descr="C:\Users\Admin\Desktop\DSC0879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64" y="4143380"/>
            <a:ext cx="2428860" cy="2500330"/>
          </a:xfrm>
          <a:prstGeom prst="rect">
            <a:avLst/>
          </a:prstGeom>
          <a:noFill/>
        </p:spPr>
      </p:pic>
      <p:pic>
        <p:nvPicPr>
          <p:cNvPr id="2052" name="Picture 4" descr="C:\Users\Admin\Desktop\DSCN194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4214818"/>
            <a:ext cx="2971860" cy="24074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"/>
          <p:cNvSpPr>
            <a:spLocks noChangeArrowheads="1"/>
          </p:cNvSpPr>
          <p:nvPr/>
        </p:nvSpPr>
        <p:spPr bwMode="ltGray">
          <a:xfrm>
            <a:off x="250825" y="3716338"/>
            <a:ext cx="8713788" cy="2952750"/>
          </a:xfrm>
          <a:prstGeom prst="roundRect">
            <a:avLst>
              <a:gd name="adj" fmla="val 16227"/>
            </a:avLst>
          </a:prstGeom>
          <a:blipFill>
            <a:blip r:embed="rId2" cstate="email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95288" y="3883025"/>
            <a:ext cx="417671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­"/>
            </a:pPr>
            <a:r>
              <a:rPr lang="ru-RU" sz="1600" b="1" i="1"/>
              <a:t>   Дети уже могут свободно подчиняться правилам, данным в открытом виде, поэтому бессюжетные подвижные игры можно использовать достаточно широко. </a:t>
            </a:r>
            <a:endParaRPr lang="en-US" sz="1600" b="1" i="1"/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­"/>
            </a:pPr>
            <a:r>
              <a:rPr lang="ru-RU" sz="1600" b="1" i="1"/>
              <a:t>   Большинство игр имеют развернутые сюжеты, определяющие содержание движений. Во многих играх есть роль ведущего. 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black">
          <a:xfrm>
            <a:off x="251520" y="0"/>
            <a:ext cx="8424936" cy="157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5760"/>
              </a:lnSpc>
              <a:spcBef>
                <a:spcPts val="600"/>
              </a:spcBef>
              <a:defRPr/>
            </a:pPr>
            <a:r>
              <a:rPr lang="ru-RU" sz="4600" b="1" i="1" dirty="0">
                <a:ln w="19050">
                  <a:solidFill>
                    <a:srgbClr val="0000CC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Характеристика подвижных игр    </a:t>
            </a:r>
            <a:r>
              <a:rPr lang="ru-RU" sz="4600" b="1" i="1" dirty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  </a:t>
            </a:r>
            <a:r>
              <a:rPr lang="ru-RU" sz="4800" b="1" i="1" dirty="0">
                <a:solidFill>
                  <a:srgbClr val="3333FF"/>
                </a:solidFill>
                <a:latin typeface="Monotype Corsiva" pitchFamily="66" charset="0"/>
              </a:rPr>
              <a:t> </a:t>
            </a:r>
            <a:r>
              <a:rPr lang="ru-RU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детей среднего дошкольного возраста</a:t>
            </a:r>
            <a:endParaRPr lang="en-US" sz="4000" b="1" dirty="0">
              <a:solidFill>
                <a:srgbClr val="FFFFCC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Admin\Desktop\DSC032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714752"/>
            <a:ext cx="4286248" cy="2928958"/>
          </a:xfrm>
          <a:prstGeom prst="rect">
            <a:avLst/>
          </a:prstGeom>
          <a:noFill/>
        </p:spPr>
      </p:pic>
      <p:pic>
        <p:nvPicPr>
          <p:cNvPr id="3075" name="Picture 3" descr="C:\Users\Admin\Desktop\DSC087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1500174"/>
            <a:ext cx="2687580" cy="2143140"/>
          </a:xfrm>
          <a:prstGeom prst="rect">
            <a:avLst/>
          </a:prstGeom>
          <a:noFill/>
        </p:spPr>
      </p:pic>
      <p:pic>
        <p:nvPicPr>
          <p:cNvPr id="3076" name="Picture 4" descr="C:\Users\Admin\Desktop\DSCN489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02" y="1428736"/>
            <a:ext cx="2916208" cy="2187403"/>
          </a:xfrm>
          <a:prstGeom prst="rect">
            <a:avLst/>
          </a:prstGeom>
          <a:noFill/>
        </p:spPr>
      </p:pic>
      <p:pic>
        <p:nvPicPr>
          <p:cNvPr id="3077" name="Picture 5" descr="C:\Users\Admin\Desktop\DSC074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1500174"/>
            <a:ext cx="2771600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79512" y="188640"/>
            <a:ext cx="5328592" cy="2592288"/>
            <a:chOff x="1267" y="2532"/>
            <a:chExt cx="3185" cy="582"/>
          </a:xfrm>
          <a:blipFill>
            <a:blip r:embed="rId3"/>
            <a:tile tx="0" ty="0" sx="100000" sy="100000" flip="none" algn="tl"/>
          </a:blipFill>
        </p:grpSpPr>
        <p:sp>
          <p:nvSpPr>
            <p:cNvPr id="18" name="AutoShape 52"/>
            <p:cNvSpPr>
              <a:spLocks noChangeArrowheads="1"/>
            </p:cNvSpPr>
            <p:nvPr/>
          </p:nvSpPr>
          <p:spPr bwMode="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9" name="Line 53"/>
            <p:cNvSpPr>
              <a:spLocks noChangeShapeType="1"/>
            </p:cNvSpPr>
            <p:nvPr/>
          </p:nvSpPr>
          <p:spPr bwMode="gray">
            <a:xfrm>
              <a:off x="1412" y="3111"/>
              <a:ext cx="2950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0" name="Line 54"/>
            <p:cNvSpPr>
              <a:spLocks noChangeShapeType="1"/>
            </p:cNvSpPr>
            <p:nvPr/>
          </p:nvSpPr>
          <p:spPr bwMode="gray">
            <a:xfrm>
              <a:off x="1418" y="2532"/>
              <a:ext cx="2950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sp>
        <p:nvSpPr>
          <p:cNvPr id="5" name="Oval 48"/>
          <p:cNvSpPr>
            <a:spLocks noChangeArrowheads="1"/>
          </p:cNvSpPr>
          <p:nvPr/>
        </p:nvSpPr>
        <p:spPr bwMode="gray">
          <a:xfrm>
            <a:off x="0" y="2708275"/>
            <a:ext cx="9144000" cy="144145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accent2"/>
            </a:solidFill>
            <a:round/>
            <a:headEnd/>
            <a:tailEnd/>
          </a:ln>
          <a:effectLst>
            <a:outerShdw dist="50800" dir="54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CCECFF"/>
              </a:solidFill>
            </a:endParaRPr>
          </a:p>
        </p:txBody>
      </p:sp>
      <p:sp>
        <p:nvSpPr>
          <p:cNvPr id="22535" name="WordArt 3"/>
          <p:cNvSpPr>
            <a:spLocks noChangeArrowheads="1" noChangeShapeType="1" noTextEdit="1"/>
          </p:cNvSpPr>
          <p:nvPr/>
        </p:nvSpPr>
        <p:spPr bwMode="auto">
          <a:xfrm>
            <a:off x="684213" y="3429000"/>
            <a:ext cx="8459787" cy="215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187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92CDDC"/>
                </a:solidFill>
                <a:latin typeface="Monotype Corsiva"/>
              </a:rPr>
              <a:t>Характеристика   подвижных игр       </a:t>
            </a:r>
          </a:p>
          <a:p>
            <a:pPr algn="ctr"/>
            <a:endParaRPr lang="ru-RU" sz="2000" kern="1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92CDDC"/>
              </a:solidFill>
              <a:latin typeface="Monotype Corsiva"/>
            </a:endParaRPr>
          </a:p>
        </p:txBody>
      </p:sp>
      <p:sp>
        <p:nvSpPr>
          <p:cNvPr id="22536" name="WordArt 4"/>
          <p:cNvSpPr>
            <a:spLocks noChangeArrowheads="1" noChangeShapeType="1" noTextEdit="1"/>
          </p:cNvSpPr>
          <p:nvPr/>
        </p:nvSpPr>
        <p:spPr bwMode="auto">
          <a:xfrm>
            <a:off x="827088" y="3500438"/>
            <a:ext cx="7848600" cy="64928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92CDDC"/>
                </a:solidFill>
                <a:latin typeface="Monotype Corsiva"/>
              </a:rPr>
              <a:t>у детей старшего дошкольного возраста      </a:t>
            </a:r>
          </a:p>
          <a:p>
            <a:pPr algn="ctr"/>
            <a:endParaRPr lang="ru-RU" sz="1400" kern="1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92CDDC"/>
              </a:solidFill>
              <a:latin typeface="Monotype Corsiva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79388" y="404813"/>
            <a:ext cx="52562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1400" b="1"/>
              <a:t> </a:t>
            </a:r>
            <a:r>
              <a:rPr lang="ru-RU" sz="1400" b="1"/>
              <a:t>Огромное количество для детей старшего дошкольного  возраста заключается в том, что участники должны не дать</a:t>
            </a:r>
            <a:r>
              <a:rPr lang="en-US" sz="1400" b="1"/>
              <a:t> </a:t>
            </a:r>
            <a:r>
              <a:rPr lang="ru-RU" sz="1400" b="1"/>
              <a:t> себя</a:t>
            </a:r>
            <a:r>
              <a:rPr lang="en-US" sz="1400" b="1"/>
              <a:t> </a:t>
            </a:r>
            <a:r>
              <a:rPr lang="ru-RU" sz="1400" b="1"/>
              <a:t>поймать водящему игроку</a:t>
            </a:r>
            <a:r>
              <a:rPr lang="en-US" sz="1400" b="1"/>
              <a:t>.</a:t>
            </a:r>
            <a:r>
              <a:rPr lang="ru-RU" sz="1400" b="1"/>
              <a:t> </a:t>
            </a:r>
            <a:endParaRPr lang="en-US" sz="1400" b="1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1400" b="1"/>
              <a:t>Постепенно увеличивается количество правил, они</a:t>
            </a:r>
            <a:endParaRPr lang="en-US" sz="1400" b="1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1400" b="1"/>
              <a:t>       </a:t>
            </a:r>
            <a:r>
              <a:rPr lang="ru-RU" sz="1400" b="1"/>
              <a:t> становятся сложнее</a:t>
            </a:r>
            <a:r>
              <a:rPr lang="en-US" sz="1400" b="1"/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1400" b="1"/>
              <a:t>Подвижные игры всегда организует воспитатель, хотя часто они могут быть начаты по желанию</a:t>
            </a:r>
            <a:r>
              <a:rPr lang="en-US" sz="1400" b="1"/>
              <a:t> </a:t>
            </a:r>
            <a:r>
              <a:rPr lang="ru-RU" sz="1400" b="1"/>
              <a:t> детей.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endParaRPr lang="en-US" sz="1400" b="1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endParaRPr lang="ru-RU" sz="1400" b="1"/>
          </a:p>
        </p:txBody>
      </p:sp>
      <p:pic>
        <p:nvPicPr>
          <p:cNvPr id="4098" name="Picture 2" descr="C:\Users\Admin\Desktop\Фото01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4357694"/>
            <a:ext cx="3714776" cy="2357454"/>
          </a:xfrm>
          <a:prstGeom prst="rect">
            <a:avLst/>
          </a:prstGeom>
          <a:noFill/>
        </p:spPr>
      </p:pic>
      <p:pic>
        <p:nvPicPr>
          <p:cNvPr id="4099" name="Picture 3" descr="C:\Users\Admin\Desktop\DSCN487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214290"/>
            <a:ext cx="3357586" cy="2518135"/>
          </a:xfrm>
          <a:prstGeom prst="rect">
            <a:avLst/>
          </a:prstGeom>
          <a:noFill/>
        </p:spPr>
      </p:pic>
      <p:pic>
        <p:nvPicPr>
          <p:cNvPr id="4100" name="Picture 4" descr="C:\Users\Admin\Desktop\DSCN473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4357694"/>
            <a:ext cx="3571900" cy="23993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Ша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2885</TotalTime>
  <Words>539</Words>
  <Application>Microsoft Office PowerPoint</Application>
  <PresentationFormat>Экран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Шары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UZer</cp:lastModifiedBy>
  <cp:revision>120</cp:revision>
  <dcterms:created xsi:type="dcterms:W3CDTF">2011-09-24T03:34:18Z</dcterms:created>
  <dcterms:modified xsi:type="dcterms:W3CDTF">2016-02-02T15:16:55Z</dcterms:modified>
</cp:coreProperties>
</file>