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</p:sldMasterIdLst>
  <p:sldIdLst>
    <p:sldId id="267" r:id="rId6"/>
    <p:sldId id="268" r:id="rId7"/>
    <p:sldId id="266" r:id="rId8"/>
    <p:sldId id="269" r:id="rId9"/>
    <p:sldId id="277" r:id="rId10"/>
    <p:sldId id="279" r:id="rId11"/>
    <p:sldId id="280" r:id="rId12"/>
    <p:sldId id="257" r:id="rId13"/>
    <p:sldId id="275" r:id="rId14"/>
    <p:sldId id="274" r:id="rId15"/>
    <p:sldId id="270" r:id="rId16"/>
    <p:sldId id="281" r:id="rId17"/>
    <p:sldId id="282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DAD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9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0A2DA-F454-4426-8075-0E25C0CDEBF7}" type="doc">
      <dgm:prSet loTypeId="urn:microsoft.com/office/officeart/2005/8/layout/cycle7" loCatId="cycle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CFB0C7E-C2DC-4999-B337-2420BF1CC14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Дефекты осанки  могут носить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6859905-A894-4F39-A69D-D6F10DF7768B}" type="parTrans" cxnId="{78F64EED-F373-4591-9237-086A04C36FD5}">
      <dgm:prSet/>
      <dgm:spPr/>
      <dgm:t>
        <a:bodyPr/>
        <a:lstStyle/>
        <a:p>
          <a:endParaRPr lang="ru-RU"/>
        </a:p>
      </dgm:t>
    </dgm:pt>
    <dgm:pt modelId="{A03DE05F-DAE2-400B-8EE4-5E9E0F7B4C07}" type="sibTrans" cxnId="{78F64EED-F373-4591-9237-086A04C36FD5}">
      <dgm:prSet/>
      <dgm:spPr/>
      <dgm:t>
        <a:bodyPr/>
        <a:lstStyle/>
        <a:p>
          <a:endParaRPr lang="ru-RU"/>
        </a:p>
      </dgm:t>
    </dgm:pt>
    <dgm:pt modelId="{3B4EEFA8-4DFB-4A18-A922-05C45A50DFE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Приобретенный характер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0A4B67C-CD30-4F73-B062-591A49C38273}" type="parTrans" cxnId="{82C58339-B253-4628-A167-76004D8ABDC0}">
      <dgm:prSet/>
      <dgm:spPr/>
      <dgm:t>
        <a:bodyPr/>
        <a:lstStyle/>
        <a:p>
          <a:endParaRPr lang="ru-RU"/>
        </a:p>
      </dgm:t>
    </dgm:pt>
    <dgm:pt modelId="{6A4CA925-FF18-48FD-89A0-AFC99A8D724C}" type="sibTrans" cxnId="{82C58339-B253-4628-A167-76004D8ABDC0}">
      <dgm:prSet/>
      <dgm:spPr/>
      <dgm:t>
        <a:bodyPr/>
        <a:lstStyle/>
        <a:p>
          <a:endParaRPr lang="ru-RU"/>
        </a:p>
      </dgm:t>
    </dgm:pt>
    <dgm:pt modelId="{C6718BA4-8733-435B-AAFE-E902AA0B74E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Врожденный характер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7C08201-371F-44DE-ADF9-C80C5B32D6C5}" type="parTrans" cxnId="{2327B31E-DEE1-4102-B892-72BFFA9400A2}">
      <dgm:prSet/>
      <dgm:spPr/>
      <dgm:t>
        <a:bodyPr/>
        <a:lstStyle/>
        <a:p>
          <a:endParaRPr lang="ru-RU"/>
        </a:p>
      </dgm:t>
    </dgm:pt>
    <dgm:pt modelId="{5C236F78-30A6-43BA-9154-CB6130A146BB}" type="sibTrans" cxnId="{2327B31E-DEE1-4102-B892-72BFFA9400A2}">
      <dgm:prSet/>
      <dgm:spPr/>
      <dgm:t>
        <a:bodyPr/>
        <a:lstStyle/>
        <a:p>
          <a:endParaRPr lang="ru-RU"/>
        </a:p>
      </dgm:t>
    </dgm:pt>
    <dgm:pt modelId="{F4F5F1D4-F3BD-4F31-8AE1-F746569EFEC4}" type="pres">
      <dgm:prSet presAssocID="{96B0A2DA-F454-4426-8075-0E25C0CDEB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1C8590-B991-47CC-ABAC-BCEF05B3E55E}" type="pres">
      <dgm:prSet presAssocID="{0CFB0C7E-C2DC-4999-B337-2420BF1CC14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80E03-687E-47F6-BD98-1434265FD5D2}" type="pres">
      <dgm:prSet presAssocID="{A03DE05F-DAE2-400B-8EE4-5E9E0F7B4C07}" presName="sibTrans" presStyleLbl="sibTrans2D1" presStyleIdx="0" presStyleCnt="3" custAng="11014118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76513CC9-F80A-433F-BFFB-A77FADE83411}" type="pres">
      <dgm:prSet presAssocID="{A03DE05F-DAE2-400B-8EE4-5E9E0F7B4C0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562D925-951E-4680-AABE-AC8B3018F956}" type="pres">
      <dgm:prSet presAssocID="{3B4EEFA8-4DFB-4A18-A922-05C45A50DF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27571-B48B-4C22-9843-12557ACC2664}" type="pres">
      <dgm:prSet presAssocID="{6A4CA925-FF18-48FD-89A0-AFC99A8D724C}" presName="sibTrans" presStyleLbl="sibTrans2D1" presStyleIdx="1" presStyleCnt="3" custFlipVert="0" custFlipHor="0" custScaleX="18262" custScaleY="88917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9BD5D09F-4256-405F-AB85-345FD065481C}" type="pres">
      <dgm:prSet presAssocID="{6A4CA925-FF18-48FD-89A0-AFC99A8D724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1D71C60-A5C8-4AC8-BEF6-0F8E949D47E6}" type="pres">
      <dgm:prSet presAssocID="{C6718BA4-8733-435B-AAFE-E902AA0B74E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F6446-07A1-47FD-A9D3-FAD07C8600E5}" type="pres">
      <dgm:prSet presAssocID="{5C236F78-30A6-43BA-9154-CB6130A146BB}" presName="sibTrans" presStyleLbl="sibTrans2D1" presStyleIdx="2" presStyleCnt="3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786F82E0-F41D-416E-83A1-9A030F85A87B}" type="pres">
      <dgm:prSet presAssocID="{5C236F78-30A6-43BA-9154-CB6130A146BB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58CE413-46B0-486F-8420-475F7FF0360B}" type="presOf" srcId="{6A4CA925-FF18-48FD-89A0-AFC99A8D724C}" destId="{7F927571-B48B-4C22-9843-12557ACC2664}" srcOrd="0" destOrd="0" presId="urn:microsoft.com/office/officeart/2005/8/layout/cycle7"/>
    <dgm:cxn modelId="{2327B31E-DEE1-4102-B892-72BFFA9400A2}" srcId="{96B0A2DA-F454-4426-8075-0E25C0CDEBF7}" destId="{C6718BA4-8733-435B-AAFE-E902AA0B74EA}" srcOrd="2" destOrd="0" parTransId="{87C08201-371F-44DE-ADF9-C80C5B32D6C5}" sibTransId="{5C236F78-30A6-43BA-9154-CB6130A146BB}"/>
    <dgm:cxn modelId="{D99F9273-D8A1-4D53-BD87-38907BD0ADE9}" type="presOf" srcId="{C6718BA4-8733-435B-AAFE-E902AA0B74EA}" destId="{A1D71C60-A5C8-4AC8-BEF6-0F8E949D47E6}" srcOrd="0" destOrd="0" presId="urn:microsoft.com/office/officeart/2005/8/layout/cycle7"/>
    <dgm:cxn modelId="{72D4CB57-EFAA-44B4-9183-D9DAD6A8964A}" type="presOf" srcId="{5C236F78-30A6-43BA-9154-CB6130A146BB}" destId="{786F82E0-F41D-416E-83A1-9A030F85A87B}" srcOrd="1" destOrd="0" presId="urn:microsoft.com/office/officeart/2005/8/layout/cycle7"/>
    <dgm:cxn modelId="{ABDB4976-7670-43FA-B5E0-9DB7F731CDD1}" type="presOf" srcId="{6A4CA925-FF18-48FD-89A0-AFC99A8D724C}" destId="{9BD5D09F-4256-405F-AB85-345FD065481C}" srcOrd="1" destOrd="0" presId="urn:microsoft.com/office/officeart/2005/8/layout/cycle7"/>
    <dgm:cxn modelId="{DD3689DF-E127-46F2-A8AE-47F32235ED28}" type="presOf" srcId="{5C236F78-30A6-43BA-9154-CB6130A146BB}" destId="{D20F6446-07A1-47FD-A9D3-FAD07C8600E5}" srcOrd="0" destOrd="0" presId="urn:microsoft.com/office/officeart/2005/8/layout/cycle7"/>
    <dgm:cxn modelId="{C5BCCEAE-59BE-49B7-8A01-2BA122087B5B}" type="presOf" srcId="{A03DE05F-DAE2-400B-8EE4-5E9E0F7B4C07}" destId="{EF880E03-687E-47F6-BD98-1434265FD5D2}" srcOrd="0" destOrd="0" presId="urn:microsoft.com/office/officeart/2005/8/layout/cycle7"/>
    <dgm:cxn modelId="{82C58339-B253-4628-A167-76004D8ABDC0}" srcId="{96B0A2DA-F454-4426-8075-0E25C0CDEBF7}" destId="{3B4EEFA8-4DFB-4A18-A922-05C45A50DFE2}" srcOrd="1" destOrd="0" parTransId="{90A4B67C-CD30-4F73-B062-591A49C38273}" sibTransId="{6A4CA925-FF18-48FD-89A0-AFC99A8D724C}"/>
    <dgm:cxn modelId="{AACEE64A-82DD-4F10-98D4-91ABC7E2FE5D}" type="presOf" srcId="{96B0A2DA-F454-4426-8075-0E25C0CDEBF7}" destId="{F4F5F1D4-F3BD-4F31-8AE1-F746569EFEC4}" srcOrd="0" destOrd="0" presId="urn:microsoft.com/office/officeart/2005/8/layout/cycle7"/>
    <dgm:cxn modelId="{E2B7844C-4767-493F-B504-914D4726F6B0}" type="presOf" srcId="{3B4EEFA8-4DFB-4A18-A922-05C45A50DFE2}" destId="{7562D925-951E-4680-AABE-AC8B3018F956}" srcOrd="0" destOrd="0" presId="urn:microsoft.com/office/officeart/2005/8/layout/cycle7"/>
    <dgm:cxn modelId="{AEA69B30-7A7F-4174-8027-FEA89ABCE01B}" type="presOf" srcId="{0CFB0C7E-C2DC-4999-B337-2420BF1CC146}" destId="{171C8590-B991-47CC-ABAC-BCEF05B3E55E}" srcOrd="0" destOrd="0" presId="urn:microsoft.com/office/officeart/2005/8/layout/cycle7"/>
    <dgm:cxn modelId="{1347CDB1-B2F8-4E14-81FC-017CAB3EB638}" type="presOf" srcId="{A03DE05F-DAE2-400B-8EE4-5E9E0F7B4C07}" destId="{76513CC9-F80A-433F-BFFB-A77FADE83411}" srcOrd="1" destOrd="0" presId="urn:microsoft.com/office/officeart/2005/8/layout/cycle7"/>
    <dgm:cxn modelId="{78F64EED-F373-4591-9237-086A04C36FD5}" srcId="{96B0A2DA-F454-4426-8075-0E25C0CDEBF7}" destId="{0CFB0C7E-C2DC-4999-B337-2420BF1CC146}" srcOrd="0" destOrd="0" parTransId="{86859905-A894-4F39-A69D-D6F10DF7768B}" sibTransId="{A03DE05F-DAE2-400B-8EE4-5E9E0F7B4C07}"/>
    <dgm:cxn modelId="{CF9A8C3C-873B-486D-A5B5-6B84855E2D3E}" type="presParOf" srcId="{F4F5F1D4-F3BD-4F31-8AE1-F746569EFEC4}" destId="{171C8590-B991-47CC-ABAC-BCEF05B3E55E}" srcOrd="0" destOrd="0" presId="urn:microsoft.com/office/officeart/2005/8/layout/cycle7"/>
    <dgm:cxn modelId="{02CE71AB-62FB-4D8A-B1B8-8403BDA6343E}" type="presParOf" srcId="{F4F5F1D4-F3BD-4F31-8AE1-F746569EFEC4}" destId="{EF880E03-687E-47F6-BD98-1434265FD5D2}" srcOrd="1" destOrd="0" presId="urn:microsoft.com/office/officeart/2005/8/layout/cycle7"/>
    <dgm:cxn modelId="{33F454AD-605D-4CFE-B414-A56BFBA18195}" type="presParOf" srcId="{EF880E03-687E-47F6-BD98-1434265FD5D2}" destId="{76513CC9-F80A-433F-BFFB-A77FADE83411}" srcOrd="0" destOrd="0" presId="urn:microsoft.com/office/officeart/2005/8/layout/cycle7"/>
    <dgm:cxn modelId="{ED500A63-9C90-4495-911B-5BC40A067056}" type="presParOf" srcId="{F4F5F1D4-F3BD-4F31-8AE1-F746569EFEC4}" destId="{7562D925-951E-4680-AABE-AC8B3018F956}" srcOrd="2" destOrd="0" presId="urn:microsoft.com/office/officeart/2005/8/layout/cycle7"/>
    <dgm:cxn modelId="{988CCFE0-14CA-470F-BC0B-45B8B8B631D9}" type="presParOf" srcId="{F4F5F1D4-F3BD-4F31-8AE1-F746569EFEC4}" destId="{7F927571-B48B-4C22-9843-12557ACC2664}" srcOrd="3" destOrd="0" presId="urn:microsoft.com/office/officeart/2005/8/layout/cycle7"/>
    <dgm:cxn modelId="{4421CB0A-707B-4D30-A268-2E8A4860A854}" type="presParOf" srcId="{7F927571-B48B-4C22-9843-12557ACC2664}" destId="{9BD5D09F-4256-405F-AB85-345FD065481C}" srcOrd="0" destOrd="0" presId="urn:microsoft.com/office/officeart/2005/8/layout/cycle7"/>
    <dgm:cxn modelId="{1CABD407-B419-4AAE-ADC3-E1A3058912F9}" type="presParOf" srcId="{F4F5F1D4-F3BD-4F31-8AE1-F746569EFEC4}" destId="{A1D71C60-A5C8-4AC8-BEF6-0F8E949D47E6}" srcOrd="4" destOrd="0" presId="urn:microsoft.com/office/officeart/2005/8/layout/cycle7"/>
    <dgm:cxn modelId="{19398F89-866D-43B0-803A-20203DE6C63B}" type="presParOf" srcId="{F4F5F1D4-F3BD-4F31-8AE1-F746569EFEC4}" destId="{D20F6446-07A1-47FD-A9D3-FAD07C8600E5}" srcOrd="5" destOrd="0" presId="urn:microsoft.com/office/officeart/2005/8/layout/cycle7"/>
    <dgm:cxn modelId="{4E26FB69-CE6D-48F5-85F3-F234F269EA3F}" type="presParOf" srcId="{D20F6446-07A1-47FD-A9D3-FAD07C8600E5}" destId="{786F82E0-F41D-416E-83A1-9A030F85A87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1C8590-B991-47CC-ABAC-BCEF05B3E55E}">
      <dsp:nvSpPr>
        <dsp:cNvPr id="0" name=""/>
        <dsp:cNvSpPr/>
      </dsp:nvSpPr>
      <dsp:spPr>
        <a:xfrm>
          <a:off x="1917313" y="1132"/>
          <a:ext cx="2021685" cy="1010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Дефекты осанки  могут носить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17313" y="1132"/>
        <a:ext cx="2021685" cy="1010842"/>
      </dsp:txXfrm>
    </dsp:sp>
    <dsp:sp modelId="{EF880E03-687E-47F6-BD98-1434265FD5D2}">
      <dsp:nvSpPr>
        <dsp:cNvPr id="0" name=""/>
        <dsp:cNvSpPr/>
      </dsp:nvSpPr>
      <dsp:spPr>
        <a:xfrm rot="14614118">
          <a:off x="3236077" y="1775206"/>
          <a:ext cx="1053334" cy="353795"/>
        </a:xfrm>
        <a:prstGeom prst="lef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4614118">
        <a:off x="3236077" y="1775206"/>
        <a:ext cx="1053334" cy="353795"/>
      </dsp:txXfrm>
    </dsp:sp>
    <dsp:sp modelId="{7562D925-951E-4680-AABE-AC8B3018F956}">
      <dsp:nvSpPr>
        <dsp:cNvPr id="0" name=""/>
        <dsp:cNvSpPr/>
      </dsp:nvSpPr>
      <dsp:spPr>
        <a:xfrm>
          <a:off x="3586490" y="2892232"/>
          <a:ext cx="2021685" cy="1010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Приобретенный характер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86490" y="2892232"/>
        <a:ext cx="2021685" cy="1010842"/>
      </dsp:txXfrm>
    </dsp:sp>
    <dsp:sp modelId="{7F927571-B48B-4C22-9843-12557ACC2664}">
      <dsp:nvSpPr>
        <dsp:cNvPr id="0" name=""/>
        <dsp:cNvSpPr/>
      </dsp:nvSpPr>
      <dsp:spPr>
        <a:xfrm rot="10800000">
          <a:off x="2831976" y="3240361"/>
          <a:ext cx="192359" cy="314583"/>
        </a:xfrm>
        <a:prstGeom prst="mathMin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2831976" y="3240361"/>
        <a:ext cx="192359" cy="314583"/>
      </dsp:txXfrm>
    </dsp:sp>
    <dsp:sp modelId="{A1D71C60-A5C8-4AC8-BEF6-0F8E949D47E6}">
      <dsp:nvSpPr>
        <dsp:cNvPr id="0" name=""/>
        <dsp:cNvSpPr/>
      </dsp:nvSpPr>
      <dsp:spPr>
        <a:xfrm>
          <a:off x="248136" y="2892232"/>
          <a:ext cx="2021685" cy="1010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Врожденный характер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136" y="2892232"/>
        <a:ext cx="2021685" cy="1010842"/>
      </dsp:txXfrm>
    </dsp:sp>
    <dsp:sp modelId="{D20F6446-07A1-47FD-A9D3-FAD07C8600E5}">
      <dsp:nvSpPr>
        <dsp:cNvPr id="0" name=""/>
        <dsp:cNvSpPr/>
      </dsp:nvSpPr>
      <dsp:spPr>
        <a:xfrm rot="18000000">
          <a:off x="1566900" y="1775206"/>
          <a:ext cx="1053334" cy="353795"/>
        </a:xfrm>
        <a:prstGeom prst="lef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8000000">
        <a:off x="1566900" y="1775206"/>
        <a:ext cx="1053334" cy="353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536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051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315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27E86A-56AA-4704-8B4A-4B3E2F5A799B}" type="datetime1">
              <a:rPr lang="ru-RU" smtClean="0"/>
              <a:pPr lvl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476E8A-B8D9-4C4A-BA74-7918F0B438E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4914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27E86A-56AA-4704-8B4A-4B3E2F5A799B}" type="datetime1">
              <a:rPr lang="ru-RU" smtClean="0"/>
              <a:pPr lvl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93C66B-6474-499B-9AA5-995DA06D68D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6114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27E86A-56AA-4704-8B4A-4B3E2F5A799B}" type="datetime1">
              <a:rPr lang="ru-RU" smtClean="0"/>
              <a:pPr lvl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07BAE3-A472-460A-8BB9-FEBA542BC87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7477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27E86A-56AA-4704-8B4A-4B3E2F5A799B}" type="datetime1">
              <a:rPr lang="ru-RU" smtClean="0"/>
              <a:pPr lvl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B8B4A3-0D36-44DE-A781-517DFDFD329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3391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27E86A-56AA-4704-8B4A-4B3E2F5A799B}" type="datetime1">
              <a:rPr lang="ru-RU" smtClean="0"/>
              <a:pPr lvl="0"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A8CE44-A9A4-41FA-BB64-D017B94DC74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4386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27E86A-56AA-4704-8B4A-4B3E2F5A799B}" type="datetime1">
              <a:rPr lang="ru-RU" smtClean="0"/>
              <a:pPr lvl="0"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D62914-29A2-44B1-B09C-81C1B443864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1051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27E86A-56AA-4704-8B4A-4B3E2F5A799B}" type="datetime1">
              <a:rPr lang="ru-RU" smtClean="0"/>
              <a:pPr lvl="0"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AE94F2-230E-46E8-83CB-C8CA407AF16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8281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27E86A-56AA-4704-8B4A-4B3E2F5A799B}" type="datetime1">
              <a:rPr lang="ru-RU" smtClean="0"/>
              <a:pPr lvl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B6725B-B2F9-4454-9AE0-1A960E6A49C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5371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1018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27E86A-56AA-4704-8B4A-4B3E2F5A799B}" type="datetime1">
              <a:rPr lang="ru-RU" smtClean="0"/>
              <a:pPr lvl="0"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31DA6A-23FE-4603-9ED4-172C8337D31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5698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27E86A-56AA-4704-8B4A-4B3E2F5A799B}" type="datetime1">
              <a:rPr lang="ru-RU" smtClean="0"/>
              <a:pPr lvl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D8BF63-2764-434A-A8F8-E1B2E8F97D0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4170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27E86A-56AA-4704-8B4A-4B3E2F5A799B}" type="datetime1">
              <a:rPr lang="ru-RU" smtClean="0"/>
              <a:pPr lvl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BFC0E9-7986-4D73-93EC-59C69213BEF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4339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206A-0A0E-4C11-9826-7F5040FAAB4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9D2F-DC15-411A-958F-7E8E63983359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0476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206A-0A0E-4C11-9826-7F5040FAAB4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0B3F-E0D7-4B61-B01B-E11AB207ABF0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1553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206A-0A0E-4C11-9826-7F5040FAAB4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C904-63DE-4A78-8F8B-E6BFB4169F4B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7436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206A-0A0E-4C11-9826-7F5040FAAB4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1F44-ADD9-4809-87E5-9CB54243B88E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4550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206A-0A0E-4C11-9826-7F5040FAAB4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58FE-F810-4590-8499-3EA16227FE89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9265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206A-0A0E-4C11-9826-7F5040FAAB4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D32A-907C-457F-805E-92442CB5D16B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441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206A-0A0E-4C11-9826-7F5040FAAB4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BC87-2621-4549-96C1-B15D3CDC043C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14947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205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206A-0A0E-4C11-9826-7F5040FAAB4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5182-6C7A-4ECB-9BC8-B2CDD3739E16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9452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206A-0A0E-4C11-9826-7F5040FAAB4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C8C5-22DF-449F-BFFA-153441D61D9F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6197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206A-0A0E-4C11-9826-7F5040FAAB4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B0DE-9881-483C-A47F-21875998382C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841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206A-0A0E-4C11-9826-7F5040FAAB4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E120-33CC-498D-8453-22E487BEB818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3407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CCA9-6214-4398-9B7B-40C550A38AF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1380-5EB5-48DD-8CFB-813530619960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78819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CCA9-6214-4398-9B7B-40C550A38AF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4BA-5A6F-49F5-B575-9E840AAEADC6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4427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CCA9-6214-4398-9B7B-40C550A38AF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9DC1-113F-4517-92BE-936231E46A64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3996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CCA9-6214-4398-9B7B-40C550A38AF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0A02-26FB-484B-B3BA-12C81C3EC82F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5887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CCA9-6214-4398-9B7B-40C550A38AF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0C7C-415E-498B-A03F-C977951A4CB2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72099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CCA9-6214-4398-9B7B-40C550A38AF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CB5A-BF4F-4B49-9CDF-00A738BA1AC8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058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3664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CCA9-6214-4398-9B7B-40C550A38AF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4575-247F-4B85-8362-431C9FE2F139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9835788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CCA9-6214-4398-9B7B-40C550A38AF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FA1B-BB4F-4A7B-99E3-88705236756C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5759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CCA9-6214-4398-9B7B-40C550A38AF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07FE-0973-48F3-ACA2-781AA0909380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78856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CCA9-6214-4398-9B7B-40C550A38AF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DCDA-6701-4847-808F-87B56E0075F7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2906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CCA9-6214-4398-9B7B-40C550A38AF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44B7-BFEF-48FB-8B94-50740732A2BA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16149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2CCA9-6214-4398-9B7B-40C550A38AF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BE1380-5EB5-48DD-8CFB-813530619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2CCA9-6214-4398-9B7B-40C550A38AF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334BA-5A6F-49F5-B575-9E840AAEA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2CCA9-6214-4398-9B7B-40C550A38AF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09DC1-113F-4517-92BE-936231E46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2CCA9-6214-4398-9B7B-40C550A38AF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DA0A02-26FB-484B-B3BA-12C81C3EC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2CCA9-6214-4398-9B7B-40C550A38AF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C0C7C-415E-498B-A03F-C977951A4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2414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2CCA9-6214-4398-9B7B-40C550A38AF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FCB5A-BF4F-4B49-9CDF-00A738BA1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2CCA9-6214-4398-9B7B-40C550A38AF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F4575-247F-4B85-8362-431C9FE2F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2CCA9-6214-4398-9B7B-40C550A38AF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F2FA1B-BB4F-4A7B-99E3-887052367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2CCA9-6214-4398-9B7B-40C550A38AF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6607FE-0973-48F3-ACA2-781AA0909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2CCA9-6214-4398-9B7B-40C550A38AF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BCDCDA-6701-4847-808F-87B56E007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2CCA9-6214-4398-9B7B-40C550A38AF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B44B7-BFEF-48FB-8B94-50740732A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48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70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50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446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5105520"/>
            <a:ext cx="9143640" cy="175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0" y="0"/>
            <a:ext cx="9143640" cy="510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0" y="3768480"/>
            <a:ext cx="9143640" cy="2285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5" name="Oval 9"/>
          <p:cNvSpPr/>
          <p:nvPr/>
        </p:nvSpPr>
        <p:spPr>
          <a:xfrm>
            <a:off x="0" y="1600200"/>
            <a:ext cx="9143640" cy="5105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6" name="Date Placeholder 1"/>
          <p:cNvSpPr txBox="1">
            <a:spLocks noGrp="1"/>
          </p:cNvSpPr>
          <p:nvPr>
            <p:ph type="dt" sz="half" idx="2"/>
          </p:nvPr>
        </p:nvSpPr>
        <p:spPr>
          <a:xfrm>
            <a:off x="6172200" y="6172200"/>
            <a:ext cx="25142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>
                <a:solidFill>
                  <a:srgbClr val="000000"/>
                </a:solidFill>
                <a:latin typeface="Trebuchet M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727E86A-56AA-4704-8B4A-4B3E2F5A799B}" type="datetime1">
              <a:rPr lang="ru-RU"/>
              <a:pPr lvl="0"/>
              <a:t>04.02.2016</a:t>
            </a:fld>
            <a:endParaRPr lang="ru-RU"/>
          </a:p>
        </p:txBody>
      </p:sp>
      <p:sp>
        <p:nvSpPr>
          <p:cNvPr id="7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457200" y="6172200"/>
            <a:ext cx="335232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Slide Number Placeholder 3"/>
          <p:cNvSpPr txBox="1">
            <a:spLocks noGrp="1"/>
          </p:cNvSpPr>
          <p:nvPr>
            <p:ph type="sldNum" sz="quarter" idx="4"/>
          </p:nvPr>
        </p:nvSpPr>
        <p:spPr>
          <a:xfrm>
            <a:off x="3809880" y="6172200"/>
            <a:ext cx="1828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4572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>
                <a:solidFill>
                  <a:srgbClr val="000000"/>
                </a:solidFill>
                <a:latin typeface="Trebuchet M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34031D0-036D-4C16-BAF4-77A3CB49A8C9}" type="slidenum">
              <a:rPr/>
              <a:pPr lvl="0"/>
              <a:t>‹#›</a:t>
            </a:fld>
            <a:endParaRPr lang="ru-RU"/>
          </a:p>
        </p:txBody>
      </p:sp>
      <p:sp>
        <p:nvSpPr>
          <p:cNvPr id="9" name="Заголовок 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10" name="Текст 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200" b="0" i="0" u="none" strike="noStrike" kern="1200">
                <a:ln>
                  <a:noFill/>
                </a:ln>
                <a:solidFill>
                  <a:srgbClr val="404040"/>
                </a:solidFill>
                <a:latin typeface="Trebuchet MS"/>
                <a:ea typeface="Arial Unicode MS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200" b="0" i="0" u="none" strike="noStrike" kern="1200">
                <a:ln>
                  <a:noFill/>
                </a:ln>
                <a:solidFill>
                  <a:srgbClr val="404040"/>
                </a:solidFill>
                <a:latin typeface="Trebuchet MS"/>
                <a:ea typeface="Arial Unicode MS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1800" b="0" i="0" u="none" strike="noStrike" kern="1200">
                <a:ln>
                  <a:noFill/>
                </a:ln>
                <a:solidFill>
                  <a:srgbClr val="404040"/>
                </a:solidFill>
                <a:latin typeface="Trebuchet MS"/>
                <a:ea typeface="Arial Unicode MS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1600" b="0" i="0" u="none" strike="noStrike" kern="1200">
                <a:ln>
                  <a:noFill/>
                </a:ln>
                <a:solidFill>
                  <a:srgbClr val="404040"/>
                </a:solidFill>
                <a:latin typeface="Trebuchet MS"/>
                <a:ea typeface="Arial Unicode MS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1400" b="0" i="0" u="none" strike="noStrike" kern="1200">
                <a:ln>
                  <a:noFill/>
                </a:ln>
                <a:solidFill>
                  <a:srgbClr val="404040"/>
                </a:solidFill>
                <a:latin typeface="Trebuchet MS"/>
                <a:ea typeface="Arial Unicode MS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404040"/>
                </a:solidFill>
                <a:latin typeface="Trebuchet MS"/>
                <a:ea typeface="Arial Unicode MS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404040"/>
                </a:solidFill>
                <a:latin typeface="Trebuchet MS"/>
                <a:ea typeface="Arial Unicode MS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404040"/>
                </a:solidFill>
                <a:latin typeface="Trebuchet MS"/>
                <a:ea typeface="Arial Unicode MS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404040"/>
                </a:solidFill>
                <a:latin typeface="Trebuchet MS"/>
                <a:ea typeface="Arial Unicode MS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404040"/>
                </a:solidFill>
                <a:latin typeface="Trebuchet MS"/>
                <a:ea typeface="Arial Unicode MS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eaLnBrk="1" hangingPunct="1">
        <a:tabLst/>
        <a:defRPr lang="ru-RU" sz="1800" b="0" i="0" u="none" strike="noStrike" kern="1200">
          <a:ln>
            <a:noFill/>
          </a:ln>
          <a:solidFill>
            <a:srgbClr val="000000"/>
          </a:solidFill>
          <a:latin typeface="Trebuchet MS" pitchFamily="18"/>
          <a:ea typeface="Arial Unicode MS" pitchFamily="2"/>
          <a:cs typeface="Mangal" pitchFamily="2"/>
        </a:defRPr>
      </a:lvl1pPr>
    </p:titleStyle>
    <p:bodyStyle>
      <a:lvl1pPr algn="l" rtl="0" eaLnBrk="1" hangingPunct="1">
        <a:spcBef>
          <a:spcPts val="0"/>
        </a:spcBef>
        <a:spcAft>
          <a:spcPts val="1417"/>
        </a:spcAft>
        <a:tabLst/>
        <a:defRPr lang="ru-RU" sz="2200" b="0" i="0" u="none" strike="noStrike" kern="1200">
          <a:ln>
            <a:noFill/>
          </a:ln>
          <a:solidFill>
            <a:srgbClr val="404040"/>
          </a:solidFill>
          <a:latin typeface="Trebuchet MS" pitchFamily="18"/>
          <a:ea typeface="Arial Unicode MS" pitchFamily="2"/>
          <a:cs typeface="Mangal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7206A-0A0E-4C11-9826-7F5040FAAB4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0463E-D908-4F42-8467-AF3422603E31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2CCA9-6214-4398-9B7B-40C550A38AFA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6382A-FC87-48C6-983D-85E0C36F8FD7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268760"/>
            <a:ext cx="7091128" cy="1872208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</a:t>
            </a:r>
            <a:r>
              <a:rPr lang="ru-RU" sz="4400" i="1" dirty="0"/>
              <a:t/>
            </a:r>
            <a:br>
              <a:rPr lang="ru-RU" sz="4400" i="1" dirty="0"/>
            </a:br>
            <a:r>
              <a:rPr lang="ru-RU" sz="44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 нарушения осанки у дошкольников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149080"/>
            <a:ext cx="4714864" cy="154416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Ю.Д.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Лепешова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квалификационная категория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259632" y="404664"/>
            <a:ext cx="6984776" cy="360040"/>
          </a:xfrm>
          <a:prstGeom prst="rect">
            <a:avLst/>
          </a:prstGeom>
        </p:spPr>
        <p:txBody>
          <a:bodyPr vert="horz" lIns="182880" tIns="0">
            <a:noAutofit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МБДОУ детский сад  комбинированного вида №3 «Ручеёк»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419872" y="6165304"/>
            <a:ext cx="2736304" cy="360040"/>
          </a:xfrm>
          <a:prstGeom prst="rect">
            <a:avLst/>
          </a:prstGeom>
        </p:spPr>
        <p:txBody>
          <a:bodyPr vert="horz" lIns="182880" tIns="0">
            <a:noAutofit/>
          </a:bodyPr>
          <a:lstStyle/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 Выкса 2016 год</a:t>
            </a:r>
          </a:p>
        </p:txBody>
      </p:sp>
      <p:pic>
        <p:nvPicPr>
          <p:cNvPr id="8" name="Picture 2" descr="http://festival.1september.ru/articles/589307/presentation/14.jpg"/>
          <p:cNvPicPr>
            <a:picLocks noChangeAspect="1" noChangeArrowheads="1"/>
          </p:cNvPicPr>
          <p:nvPr/>
        </p:nvPicPr>
        <p:blipFill>
          <a:blip r:embed="rId2" cstate="print"/>
          <a:srcRect l="5901" t="22050" r="8263" b="10751"/>
          <a:stretch>
            <a:fillRect/>
          </a:stretch>
        </p:blipFill>
        <p:spPr bwMode="auto">
          <a:xfrm>
            <a:off x="395536" y="3645024"/>
            <a:ext cx="4104456" cy="2409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16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9065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DAD3C"/>
                </a:solidFill>
                <a:latin typeface="Times New Roman" pitchFamily="18" charset="0"/>
                <a:cs typeface="Times New Roman" pitchFamily="18" charset="0"/>
              </a:rPr>
              <a:t>Правила,  которые помогут  сохранить  правильную  осанку вашему ребенку: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1.Правильный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портфель это портфель, который распределяет нагрузку на оба плеча. Нельзя, чтобы ребенок носил портфель в одну и ту же руку, это приведет к искривлению позвоночника. Пустой ранец не должен быть слишком тяжелым (оптимальная масса 500-800 г). Вес ранца с учебниками не должен быть выше 10% по тяжести от массы тела ученика. Желательно чтобы ранец был с твердой спинкой.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Школьная мебель должна соответствовать возрасту, а также весу и росту ребенка, особенно росту.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Обеспечьте рабочий стол школьника хорошим освещением, что позволит предотвратить излишнее наклонение к столу для того, чтобы что-то лучше разглядеть.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Правильное положение за рабочим столом выглядит так: между туловищем и краем рабочего стола расстояние в ладони, нельзя опираться грудью о крае стола, расстояние от глаз до парты 30-35 см, локоть на 5 см ниже края стола, а при чтении стул должен находиться  под крышку стола на несколько см (3-5 см).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Правильное положение тела нужно сохранять всегда. Дома должна быть подходящая детская мебель, и нужно соблюдать правила положения за рабочим столом.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6312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32656"/>
            <a:ext cx="6768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DAD3C"/>
                </a:solidFill>
                <a:latin typeface="Times New Roman" pitchFamily="18" charset="0"/>
                <a:cs typeface="Times New Roman" pitchFamily="18" charset="0"/>
              </a:rPr>
              <a:t>Основные задачи формирования правильной осанки.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412777"/>
            <a:ext cx="79928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Воспитание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правильной осанки.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Соблюдение всех правил помогающих сохранению правильной осанки.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    Формирование мышечного корсета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Физические  упражнения и массаж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-   которые являются основными средствами  формирования  правильной осанки и профилактики её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нарушений. Чтобы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ребёнок мог удерживать правильное положение тела необходимо развивать и укреплять крупные мышечные группы плечевого пояса, мышцы спины, ягодиц, мышцы брюшного пресса и ног, то есть формировать естественный мышечный корсет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Тренировка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системы дыхания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Устранение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дефекта в пределах возможного.</a:t>
            </a:r>
          </a:p>
        </p:txBody>
      </p:sp>
      <p:pic>
        <p:nvPicPr>
          <p:cNvPr id="3076" name="Picture 4" descr="http://files.dnevniki.shkolapk.ru/a373b124-736d-42dc-8127-86818924ed18/4856b965-868a-4317-b136-d3c1e8f9dff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030148"/>
            <a:ext cx="1656184" cy="2029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65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32656"/>
            <a:ext cx="6768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DAD3C"/>
                </a:solidFill>
                <a:latin typeface="Times New Roman" pitchFamily="18" charset="0"/>
                <a:cs typeface="Times New Roman" pitchFamily="18" charset="0"/>
              </a:rPr>
              <a:t>Упражнения для формирования правильной осанки.</a:t>
            </a:r>
          </a:p>
        </p:txBody>
      </p:sp>
      <p:pic>
        <p:nvPicPr>
          <p:cNvPr id="77826" name="Picture 2" descr="http://fs00.infourok.ru/images/doc/229/53498/1/img12.jpg"/>
          <p:cNvPicPr>
            <a:picLocks noChangeAspect="1" noChangeArrowheads="1"/>
          </p:cNvPicPr>
          <p:nvPr/>
        </p:nvPicPr>
        <p:blipFill>
          <a:blip r:embed="rId2" cstate="print"/>
          <a:srcRect t="5823" b="6114"/>
          <a:stretch>
            <a:fillRect/>
          </a:stretch>
        </p:blipFill>
        <p:spPr bwMode="auto">
          <a:xfrm>
            <a:off x="611560" y="1484784"/>
            <a:ext cx="7699285" cy="5085184"/>
          </a:xfrm>
          <a:prstGeom prst="rect">
            <a:avLst/>
          </a:prstGeom>
          <a:noFill/>
        </p:spPr>
      </p:pic>
      <p:pic>
        <p:nvPicPr>
          <p:cNvPr id="6" name="Picture 6" descr="http://www.ripleygenealogy.com/Page_1/IMAG0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853017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65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32656"/>
            <a:ext cx="6768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DAD3C"/>
                </a:solidFill>
                <a:latin typeface="Times New Roman" pitchFamily="18" charset="0"/>
                <a:cs typeface="Times New Roman" pitchFamily="18" charset="0"/>
              </a:rPr>
              <a:t>Упражнения для формирования правильной осанки.</a:t>
            </a:r>
          </a:p>
        </p:txBody>
      </p:sp>
      <p:pic>
        <p:nvPicPr>
          <p:cNvPr id="6" name="Picture 6" descr="http://www.ripleygenealogy.com/Page_1/IMAG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53017" cy="1008112"/>
          </a:xfrm>
          <a:prstGeom prst="rect">
            <a:avLst/>
          </a:prstGeom>
          <a:noFill/>
        </p:spPr>
      </p:pic>
      <p:pic>
        <p:nvPicPr>
          <p:cNvPr id="78850" name="Picture 2" descr="http://sashkotamarichka.com/wp-content/uploads/2015/07/tsuktsaivava234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68760"/>
            <a:ext cx="4534297" cy="4936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65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3933056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2DAD3C"/>
                </a:solidFill>
                <a:latin typeface="Times New Roman" pitchFamily="18" charset="0"/>
                <a:cs typeface="Times New Roman" pitchFamily="18" charset="0"/>
              </a:rPr>
              <a:t>Спасибо  </a:t>
            </a:r>
          </a:p>
          <a:p>
            <a:pPr algn="ctr"/>
            <a:r>
              <a:rPr lang="ru-RU" sz="4000" b="1" dirty="0" smtClean="0">
                <a:solidFill>
                  <a:srgbClr val="2DAD3C"/>
                </a:solidFill>
                <a:latin typeface="Times New Roman" pitchFamily="18" charset="0"/>
                <a:cs typeface="Times New Roman" pitchFamily="18" charset="0"/>
              </a:rPr>
              <a:t>за  внимание!</a:t>
            </a:r>
          </a:p>
        </p:txBody>
      </p:sp>
      <p:pic>
        <p:nvPicPr>
          <p:cNvPr id="1030" name="Picture 6" descr="http://mackocsati.kepeslap.com/images/11793/uj_thum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259632" y="3356992"/>
            <a:ext cx="1941561" cy="26746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1052736"/>
            <a:ext cx="7344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Правильная осанка играет большую роль в жизни человека, так как влияет на здоровье организма в целом. Формирование осанки происходит в детстве, поэтому очень важно следить за тем, чтобы осанка была именно правильной.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этого зависит здоровье каждого ребенка.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26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36724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Осанка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значит правильное положение тела, она выглядит так: туловище прямое, плечи распрямлены, голова поднята.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Любые вариации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правильного положения это уже неправильная осанка.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Нормальная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осанка дошкольника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грудная клетка симметрична, плечи не выступают кпереди, лопатки слегка выступают назад, живот выдается вперед, ноги выпрямлены, намечается поясничный лордоз, остистые отростки позвонков расположены по средней линии спины</a:t>
            </a:r>
            <a:r>
              <a:rPr lang="ru-RU" dirty="0"/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188640"/>
            <a:ext cx="46805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2DAD3C"/>
                </a:solidFill>
                <a:latin typeface="Times New Roman" pitchFamily="18" charset="0"/>
                <a:cs typeface="Times New Roman" pitchFamily="18" charset="0"/>
              </a:rPr>
              <a:t>Правильная осанка</a:t>
            </a:r>
            <a:endParaRPr lang="ru-RU" sz="2800" b="1" dirty="0">
              <a:solidFill>
                <a:srgbClr val="2DAD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mg10.proshkolu.ru/content/media/pic/std/4000000/3061000/3060476-1cfd26a50ab43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7" t="5880" b="11806"/>
          <a:stretch>
            <a:fillRect/>
          </a:stretch>
        </p:blipFill>
        <p:spPr bwMode="auto">
          <a:xfrm>
            <a:off x="4499992" y="1268760"/>
            <a:ext cx="3844712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08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7510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DAD3C"/>
                </a:solidFill>
                <a:latin typeface="Times New Roman" pitchFamily="18" charset="0"/>
                <a:cs typeface="Times New Roman" pitchFamily="18" charset="0"/>
              </a:rPr>
              <a:t>Правильная осанка. Как проверить осанку.</a:t>
            </a:r>
            <a:endParaRPr lang="ru-RU" sz="2800" b="1" dirty="0">
              <a:solidFill>
                <a:srgbClr val="2DAD3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764704"/>
            <a:ext cx="4392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Встать спиной к стене в привычной позе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Касаться стен должны: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Затылок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Лопатки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Ягодицы и пятки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данные точки совпадают, то у вас ПРАВИЛЬНАЯ ОСАНКА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F:\1\осанка\P1170350.JPG"/>
          <p:cNvPicPr>
            <a:picLocks noChangeAspect="1" noChangeArrowheads="1"/>
          </p:cNvPicPr>
          <p:nvPr/>
        </p:nvPicPr>
        <p:blipFill>
          <a:blip r:embed="rId2" cstate="print"/>
          <a:srcRect l="18335" t="27612"/>
          <a:stretch>
            <a:fillRect/>
          </a:stretch>
        </p:blipFill>
        <p:spPr bwMode="auto">
          <a:xfrm>
            <a:off x="3059832" y="3933056"/>
            <a:ext cx="3058503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3" name="Picture 5" descr="F:\1\осанка\P1170345.JPG"/>
          <p:cNvPicPr>
            <a:picLocks noChangeAspect="1" noChangeArrowheads="1"/>
          </p:cNvPicPr>
          <p:nvPr/>
        </p:nvPicPr>
        <p:blipFill>
          <a:blip r:embed="rId3" cstate="print"/>
          <a:srcRect l="9268" t="18463" r="40684"/>
          <a:stretch>
            <a:fillRect/>
          </a:stretch>
        </p:blipFill>
        <p:spPr bwMode="auto">
          <a:xfrm flipH="1">
            <a:off x="6444208" y="1340768"/>
            <a:ext cx="1914867" cy="4698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http://www.biysk-liceum.ru/projects_stud/2007/borovkov/s_oporn_gigiene_clip_image006.jpg"/>
          <p:cNvPicPr>
            <a:picLocks noChangeAspect="1" noChangeArrowheads="1"/>
          </p:cNvPicPr>
          <p:nvPr/>
        </p:nvPicPr>
        <p:blipFill>
          <a:blip r:embed="rId4" cstate="print"/>
          <a:srcRect l="79671"/>
          <a:stretch>
            <a:fillRect/>
          </a:stretch>
        </p:blipFill>
        <p:spPr bwMode="auto">
          <a:xfrm flipH="1">
            <a:off x="917147" y="3356992"/>
            <a:ext cx="558510" cy="2952328"/>
          </a:xfrm>
          <a:prstGeom prst="rect">
            <a:avLst/>
          </a:prstGeom>
          <a:noFill/>
        </p:spPr>
      </p:pic>
      <p:pic>
        <p:nvPicPr>
          <p:cNvPr id="14" name="Picture 2" descr="http://www.biysk-liceum.ru/projects_stud/2007/borovkov/s_oporn_gigiene_clip_image006.jpg"/>
          <p:cNvPicPr>
            <a:picLocks noChangeAspect="1" noChangeArrowheads="1"/>
          </p:cNvPicPr>
          <p:nvPr/>
        </p:nvPicPr>
        <p:blipFill>
          <a:blip r:embed="rId4" cstate="print"/>
          <a:srcRect t="6897" r="70355"/>
          <a:stretch>
            <a:fillRect/>
          </a:stretch>
        </p:blipFill>
        <p:spPr bwMode="auto">
          <a:xfrm>
            <a:off x="1763687" y="3573016"/>
            <a:ext cx="832093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840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Здоровый позвоночник - красивая осанка, прекрасное здоровье &quot; Breader - Книжная полка. Скачать книги, учебники, компьютерные, жу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96" y="1052736"/>
            <a:ext cx="6192688" cy="5246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8084" y="492641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DAD3C"/>
                </a:solidFill>
                <a:latin typeface="Times New Roman" pitchFamily="18" charset="0"/>
                <a:cs typeface="Times New Roman" pitchFamily="18" charset="0"/>
              </a:rPr>
              <a:t>Виды осанки человека</a:t>
            </a:r>
            <a:endParaRPr lang="ru-RU" sz="2800" b="1" dirty="0">
              <a:solidFill>
                <a:srgbClr val="2DAD3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08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83264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2DAD3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Причины      нарушения     осанки</a:t>
            </a:r>
          </a:p>
        </p:txBody>
      </p:sp>
      <p:pic>
        <p:nvPicPr>
          <p:cNvPr id="4" name="Picture 6" descr="Как не уснуть на уроке, или как сформировать правильную осанку. Правильные стулья для школы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2364792" cy="1620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1115616" y="1268760"/>
          <a:ext cx="5856312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3830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4536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2DAD3C"/>
                </a:solidFill>
                <a:latin typeface="Times New Roman" pitchFamily="18" charset="0"/>
                <a:cs typeface="Times New Roman" pitchFamily="18" charset="0"/>
              </a:rPr>
              <a:t>К нарушению осанки приводит: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Мебель,  не соответствующая росту ребёнка;   неправильное положение тела, которые ребёнок принимает в различных видах деятельности: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за столом (низко наклоняется, туловище наклонено вправо или влево);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привычка стоять с опорой на одну ногу вызывает косое положение таза;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 время игр ребёнок сидит, поджав одну ногу под себя;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во время сна сворачивается «калачиком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-ухудшение  экологической обстановки,  вызвавшее  снижение иммунитета;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О Позвоночнике и осанке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92896"/>
            <a:ext cx="2847292" cy="1921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Гимнастика для детских гла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342488" cy="185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В чем причины неправильной осанки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3108415" cy="1880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49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61206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800" b="1" dirty="0">
                <a:solidFill>
                  <a:srgbClr val="2DAD3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2DAD3C"/>
                </a:solidFill>
                <a:latin typeface="Times New Roman" pitchFamily="18" charset="0"/>
                <a:cs typeface="Times New Roman" pitchFamily="18" charset="0"/>
              </a:rPr>
              <a:t>К нарушению осанки приводит: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    Высокий процент рождаемости  ослабленных  детей;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    Частые простудные заболевания, ослабляющие организм и ухудшающие физическое развитие ребёнка;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    Ограничение двигательной  активности  (дети много времени проводят у экранов  телевизора, компьютера);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    Слабость мышечных групп,  обеспечивающих   поддержание  позы;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    Плоскостопие;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    Ношение  груза в одной и той же руке;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    Несоблюдение  гигиенических условий;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    Травмы опорно-двигательного аппарата (переломы);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    Неполноценное питание.</a:t>
            </a:r>
          </a:p>
        </p:txBody>
      </p:sp>
      <p:pic>
        <p:nvPicPr>
          <p:cNvPr id="8195" name="Picture 3" descr="http://kak.znate.ru/pars_docs/refs/77/76666/76666_html_m2a377359.png"/>
          <p:cNvPicPr>
            <a:picLocks noChangeAspect="1" noChangeArrowheads="1"/>
          </p:cNvPicPr>
          <p:nvPr/>
        </p:nvPicPr>
        <p:blipFill>
          <a:blip r:embed="rId2" cstate="print"/>
          <a:srcRect r="58570" b="8381"/>
          <a:stretch>
            <a:fillRect/>
          </a:stretch>
        </p:blipFill>
        <p:spPr bwMode="auto">
          <a:xfrm>
            <a:off x="6660232" y="3429000"/>
            <a:ext cx="1944216" cy="2420518"/>
          </a:xfrm>
          <a:prstGeom prst="rect">
            <a:avLst/>
          </a:prstGeom>
          <a:noFill/>
        </p:spPr>
      </p:pic>
      <p:pic>
        <p:nvPicPr>
          <p:cNvPr id="8" name="Picture 3" descr="http://kak.znate.ru/pars_docs/refs/77/76666/76666_html_m2a377359.png"/>
          <p:cNvPicPr>
            <a:picLocks noChangeAspect="1" noChangeArrowheads="1"/>
          </p:cNvPicPr>
          <p:nvPr/>
        </p:nvPicPr>
        <p:blipFill>
          <a:blip r:embed="rId2" cstate="print"/>
          <a:srcRect l="58309"/>
          <a:stretch>
            <a:fillRect/>
          </a:stretch>
        </p:blipFill>
        <p:spPr bwMode="auto">
          <a:xfrm>
            <a:off x="6516216" y="548680"/>
            <a:ext cx="1956495" cy="2641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14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Что же такое осанка. Согласно &quot;Толкового словаря русского язык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2" y="1280029"/>
            <a:ext cx="2855392" cy="2687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Позвоночник болезни Упражнения на доске Евмино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788024" y="1389141"/>
            <a:ext cx="3727173" cy="2471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20688"/>
            <a:ext cx="8692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DAD3C"/>
                </a:solidFill>
                <a:latin typeface="Times New Roman" pitchFamily="18" charset="0"/>
                <a:cs typeface="Times New Roman" pitchFamily="18" charset="0"/>
              </a:rPr>
              <a:t>Неправильное положение ребенка во время занятий</a:t>
            </a:r>
          </a:p>
        </p:txBody>
      </p:sp>
      <p:pic>
        <p:nvPicPr>
          <p:cNvPr id="6" name="Picture 4" descr="Гилязова Олеся Сергеевна Оборудование: проектор и экран (или набор иллюстраций), магнитная доска, магниты, ватман, маркеры. Хо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2666772" cy="2048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73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920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DAD3C"/>
                </a:solidFill>
                <a:latin typeface="Times New Roman" pitchFamily="18" charset="0"/>
                <a:cs typeface="Times New Roman" pitchFamily="18" charset="0"/>
              </a:rPr>
              <a:t>Нарушение осанки ведет к возникновению определенных  болезней.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Болезни которые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сказываются на здоровье костной системы организма и на здоровье внутренних органов. Нарушение осанки ведет к искривлению  позвоночника «сколиозу».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Сколиоз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- это боковое искривление позвоночника во фронтальной плоскости. Реберный горб, который при этом наблюдается, образует деформацию с выпуклостью вбок и кзади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кифосколиоз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 descr="Нарушения осанки у детей: причины, диагностика и методы лечения в Москве Здоровь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28" y="3429000"/>
            <a:ext cx="2973175" cy="2973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Все про детей - уход, развитие, питание, здоровье - Pag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6203" b="10773"/>
          <a:stretch/>
        </p:blipFill>
        <p:spPr bwMode="auto">
          <a:xfrm>
            <a:off x="5847256" y="3429000"/>
            <a:ext cx="1688824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05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заимосвязь учителя-дефектолога, учителя – логопеда и воспитател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Взаимосвязь учителя-дефектолога, учителя – логопеда и воспитателя</Template>
  <TotalTime>660</TotalTime>
  <Words>383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Взаимосвязь учителя-дефектолога, учителя – логопеда и воспитателя</vt:lpstr>
      <vt:lpstr>Обычный 1</vt:lpstr>
      <vt:lpstr>Тема Office</vt:lpstr>
      <vt:lpstr>1_Тема Office</vt:lpstr>
      <vt:lpstr>Аспект</vt:lpstr>
      <vt:lpstr> Консультация Профилактика  нарушения осанки у дошкольников.</vt:lpstr>
      <vt:lpstr>Слайд 2</vt:lpstr>
      <vt:lpstr>Слайд 3</vt:lpstr>
      <vt:lpstr>Слайд 4</vt:lpstr>
      <vt:lpstr>    Причины      нарушения     осанки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Лепешова Юлия</dc:creator>
  <cp:lastModifiedBy>Ручеёк</cp:lastModifiedBy>
  <cp:revision>37</cp:revision>
  <dcterms:created xsi:type="dcterms:W3CDTF">2015-01-31T14:53:52Z</dcterms:created>
  <dcterms:modified xsi:type="dcterms:W3CDTF">2016-02-04T08:58:26Z</dcterms:modified>
</cp:coreProperties>
</file>