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7" r:id="rId9"/>
    <p:sldId id="265" r:id="rId10"/>
    <p:sldId id="266" r:id="rId11"/>
    <p:sldId id="26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17ED"/>
    <a:srgbClr val="CA1C52"/>
    <a:srgbClr val="3441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02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75000"/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9632" y="980729"/>
            <a:ext cx="7488832" cy="3096343"/>
          </a:xfrm>
        </p:spPr>
        <p:txBody>
          <a:bodyPr/>
          <a:lstStyle/>
          <a:p>
            <a:r>
              <a:rPr lang="ru-RU" b="1" dirty="0" smtClean="0">
                <a:solidFill>
                  <a:srgbClr val="00B050"/>
                </a:solidFill>
                <a:latin typeface="Comic Sans MS" pitchFamily="66" charset="0"/>
              </a:rPr>
              <a:t>Возрастные особенности </a:t>
            </a:r>
            <a:br>
              <a:rPr lang="ru-RU" b="1" dirty="0" smtClean="0">
                <a:solidFill>
                  <a:srgbClr val="00B050"/>
                </a:solidFill>
                <a:latin typeface="Comic Sans MS" pitchFamily="66" charset="0"/>
              </a:rPr>
            </a:br>
            <a:r>
              <a:rPr lang="ru-RU" b="1" dirty="0" smtClean="0">
                <a:solidFill>
                  <a:srgbClr val="00B050"/>
                </a:solidFill>
                <a:latin typeface="Comic Sans MS" pitchFamily="66" charset="0"/>
              </a:rPr>
              <a:t>детей 4-5 лет</a:t>
            </a:r>
            <a:endParaRPr lang="ru-RU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229200"/>
            <a:ext cx="6400800" cy="409600"/>
          </a:xfrm>
        </p:spPr>
        <p:txBody>
          <a:bodyPr>
            <a:normAutofit fontScale="775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75656" y="836712"/>
            <a:ext cx="69127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Основные правила культурного поведения, которые должны быть сформированы у дошкольника 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59632" y="1500809"/>
            <a:ext cx="763284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- Умение считаться в игре с желаниями и намерениями других детей, играть вместе общими игрушками, уступать.</a:t>
            </a:r>
            <a:br>
              <a:rPr lang="ru-RU" dirty="0"/>
            </a:br>
            <a:r>
              <a:rPr lang="ru-RU" dirty="0"/>
              <a:t>- Регулярно участвовать в труде, в умении приготовить столы к завтраку, обеду.</a:t>
            </a:r>
            <a:br>
              <a:rPr lang="ru-RU" dirty="0"/>
            </a:br>
            <a:r>
              <a:rPr lang="ru-RU" dirty="0"/>
              <a:t>- соблюдению правил культурного поведения в общественных местах.</a:t>
            </a:r>
            <a:br>
              <a:rPr lang="ru-RU" dirty="0"/>
            </a:br>
            <a:r>
              <a:rPr lang="ru-RU" dirty="0"/>
              <a:t>- У детей должна быть воспитана привычка всегда говорить правду.</a:t>
            </a:r>
            <a:br>
              <a:rPr lang="ru-RU" dirty="0"/>
            </a:br>
            <a:r>
              <a:rPr lang="ru-RU" dirty="0"/>
              <a:t>- Важной задачей</a:t>
            </a:r>
            <a:r>
              <a:rPr lang="ru-RU" dirty="0" smtClean="0"/>
              <a:t>, является </a:t>
            </a:r>
            <a:r>
              <a:rPr lang="ru-RU" dirty="0"/>
              <a:t>формирование взаимоотношений с взрослыми и сверстниками: вежливое внимательное отношение к взрослым, умение дружно играть с детьми, защищать слабого, обиженного.</a:t>
            </a:r>
            <a:br>
              <a:rPr lang="ru-RU" dirty="0"/>
            </a:br>
            <a:r>
              <a:rPr lang="ru-RU" dirty="0"/>
              <a:t>- Необходимо научить детей поддерживать порядок в комнате. В игровом уголке. Правило: «Каждой вещи – своё место». </a:t>
            </a:r>
          </a:p>
        </p:txBody>
      </p:sp>
    </p:spTree>
    <p:extLst>
      <p:ext uri="{BB962C8B-B14F-4D97-AF65-F5344CB8AC3E}">
        <p14:creationId xmlns:p14="http://schemas.microsoft.com/office/powerpoint/2010/main" val="1833642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475656" y="476672"/>
            <a:ext cx="7128792" cy="6048672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1800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algn="ctr">
              <a:buNone/>
            </a:pPr>
            <a:endParaRPr lang="ru-RU" sz="18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algn="ctr">
              <a:buNone/>
            </a:pPr>
            <a:r>
              <a:rPr lang="ru-RU" sz="5400" b="1" dirty="0" smtClean="0">
                <a:solidFill>
                  <a:srgbClr val="C00000"/>
                </a:solidFill>
                <a:latin typeface="Monotype Corsiva" panose="03010101010201010101" pitchFamily="66" charset="0"/>
              </a:rPr>
              <a:t>СПАСИБО ЗА ВНИМАНИЕ!</a:t>
            </a:r>
          </a:p>
          <a:p>
            <a:pPr algn="r">
              <a:buNone/>
            </a:pPr>
            <a:r>
              <a:rPr lang="ru-RU" sz="1800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  <a:latin typeface="Monotype Corsiva" panose="03010101010201010101" pitchFamily="66" charset="0"/>
              </a:rPr>
              <a:t>Презентацию подготовила: </a:t>
            </a:r>
          </a:p>
          <a:p>
            <a:pPr algn="r">
              <a:buNone/>
            </a:pPr>
            <a:r>
              <a:rPr lang="ru-RU" sz="2400" dirty="0" err="1" smtClean="0">
                <a:solidFill>
                  <a:srgbClr val="C00000"/>
                </a:solidFill>
                <a:latin typeface="Monotype Corsiva" panose="03010101010201010101" pitchFamily="66" charset="0"/>
              </a:rPr>
              <a:t>Сэротэтто</a:t>
            </a:r>
            <a:r>
              <a:rPr lang="ru-RU" sz="2400" dirty="0" smtClean="0">
                <a:solidFill>
                  <a:srgbClr val="C00000"/>
                </a:solidFill>
                <a:latin typeface="Monotype Corsiva" panose="03010101010201010101" pitchFamily="66" charset="0"/>
              </a:rPr>
              <a:t> Виктория Егоровна</a:t>
            </a:r>
          </a:p>
          <a:p>
            <a:pPr algn="ctr">
              <a:buNone/>
            </a:pPr>
            <a:endParaRPr lang="ru-RU" sz="1800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algn="ctr">
              <a:buNone/>
            </a:pPr>
            <a:endParaRPr lang="ru-RU" sz="1800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algn="ctr">
              <a:buNone/>
            </a:pPr>
            <a:endParaRPr lang="ru-RU" sz="1800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algn="ctr">
              <a:buNone/>
            </a:pPr>
            <a:endParaRPr lang="ru-RU" sz="1800" dirty="0" smtClean="0">
              <a:solidFill>
                <a:srgbClr val="C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547664" y="476672"/>
            <a:ext cx="6912768" cy="460851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000" dirty="0" smtClean="0">
                <a:solidFill>
                  <a:srgbClr val="7030A0"/>
                </a:solidFill>
                <a:latin typeface="Comic Sans MS" pitchFamily="66" charset="0"/>
              </a:rPr>
              <a:t>   Возраст от четырех до пяти лет - период относительного затишья. </a:t>
            </a:r>
          </a:p>
          <a:p>
            <a:pPr algn="ctr">
              <a:buNone/>
            </a:pPr>
            <a:r>
              <a:rPr lang="ru-RU" sz="3000" dirty="0" smtClean="0">
                <a:solidFill>
                  <a:srgbClr val="7030A0"/>
                </a:solidFill>
                <a:latin typeface="Comic Sans MS" pitchFamily="66" charset="0"/>
              </a:rPr>
              <a:t>   Ребенок в целом стал спокойнее, послушнее, покладистее. </a:t>
            </a:r>
          </a:p>
          <a:p>
            <a:pPr algn="ctr">
              <a:buNone/>
            </a:pPr>
            <a:r>
              <a:rPr lang="ru-RU" sz="3000" dirty="0" smtClean="0">
                <a:solidFill>
                  <a:srgbClr val="7030A0"/>
                </a:solidFill>
                <a:latin typeface="Comic Sans MS" pitchFamily="66" charset="0"/>
              </a:rPr>
              <a:t>   Всё более сильной становится потребность в друзьях, резко возрастает интерес к окружающему миру.</a:t>
            </a:r>
            <a:endParaRPr lang="ru-RU" sz="3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404664"/>
            <a:ext cx="7416824" cy="1152128"/>
          </a:xfrm>
        </p:spPr>
        <p:txBody>
          <a:bodyPr>
            <a:noAutofit/>
          </a:bodyPr>
          <a:lstStyle/>
          <a:p>
            <a:r>
              <a:rPr lang="ru-RU" sz="3000" dirty="0" smtClean="0">
                <a:solidFill>
                  <a:srgbClr val="FF0000"/>
                </a:solidFill>
                <a:latin typeface="Comic Sans MS" pitchFamily="66" charset="0"/>
              </a:rPr>
              <a:t>В этом возрасте у вашего ребенка активно проявляются:</a:t>
            </a:r>
            <a:endParaRPr lang="ru-RU" sz="3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1600201"/>
            <a:ext cx="7200800" cy="3196951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  <a:latin typeface="Comic Sans MS" pitchFamily="66" charset="0"/>
              </a:rPr>
              <a:t>Стремление к самостоятельности.</a:t>
            </a:r>
          </a:p>
          <a:p>
            <a:pPr>
              <a:buNone/>
            </a:pPr>
            <a:r>
              <a:rPr lang="ru-RU" sz="2800" dirty="0" smtClean="0">
                <a:solidFill>
                  <a:schemeClr val="accent4">
                    <a:lumMod val="75000"/>
                  </a:schemeClr>
                </a:solidFill>
                <a:latin typeface="Comic Sans MS" pitchFamily="66" charset="0"/>
              </a:rPr>
              <a:t>   Ребенку важно многое делать самому, он уже больше способен позаботиться о себе и меньше нуждается в опеке взрослых. Обратная сторона самостоятельности – заявление о своих правах, потребностях, попытки устанавливать свои правила в окружающем мире.</a:t>
            </a:r>
            <a:endParaRPr lang="ru-RU" sz="2800" dirty="0">
              <a:solidFill>
                <a:schemeClr val="accent4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691681" y="549275"/>
            <a:ext cx="6840759" cy="388778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34411B"/>
                </a:solidFill>
                <a:latin typeface="Comic Sans MS" pitchFamily="66" charset="0"/>
              </a:rPr>
              <a:t>Этические представления.</a:t>
            </a:r>
          </a:p>
          <a:p>
            <a:pPr>
              <a:buNone/>
            </a:pPr>
            <a:r>
              <a:rPr lang="ru-RU" dirty="0" smtClean="0">
                <a:solidFill>
                  <a:srgbClr val="34411B"/>
                </a:solidFill>
                <a:latin typeface="Comic Sans MS" pitchFamily="66" charset="0"/>
              </a:rPr>
              <a:t>    Ребенок расширяет палитру осознаваемых эмоций, он начинает понимать чувства других людей, сопереживать.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547664" y="620687"/>
            <a:ext cx="6753944" cy="4032449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4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Творческие способности.</a:t>
            </a:r>
          </a:p>
          <a:p>
            <a:pPr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Развитие воображения входит в очень активную фазу.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Именно на пятом году жизни дети начинают рассказывать невероятные истории о том, что сами они участвовали в каких-то невероятных событиях, хотя ничего подобного не было. Но ни в коем случае нельзя уличать ребёнка во лжи.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dirty="0">
              <a:solidFill>
                <a:srgbClr val="3017ED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187624" y="332656"/>
            <a:ext cx="7560840" cy="410445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200" b="1" dirty="0" smtClean="0">
                <a:solidFill>
                  <a:srgbClr val="3017ED"/>
                </a:solidFill>
                <a:latin typeface="Comic Sans MS" pitchFamily="66" charset="0"/>
              </a:rPr>
              <a:t>Отношения со сверстниками</a:t>
            </a:r>
          </a:p>
          <a:p>
            <a:pPr>
              <a:buNone/>
            </a:pPr>
            <a:r>
              <a:rPr lang="ru-RU" sz="2200" dirty="0" smtClean="0">
                <a:solidFill>
                  <a:srgbClr val="3017ED"/>
                </a:solidFill>
                <a:latin typeface="Comic Sans MS" pitchFamily="66" charset="0"/>
              </a:rPr>
              <a:t>    У ребенка появляется большой интерес к ровесникам, и он от внутрисемейных отношений все больше переходит к более широким отношениям с миром. Совместная игра становится сложнее, у нее появляется разнообразное сюжетно-ролевое наполнение(игры в больницу, магазин, разыгрывание любимых сказок). Дети дружат, ссорятся, мирятся, обижаются, ревнуют, помогают друг другу. Общение со сверстниками занимает все большее место в жизни ребенка, все более выраженной становится потребность в признании и уважении со стороны ровесников</a:t>
            </a:r>
            <a:r>
              <a:rPr lang="ru-RU" sz="2250" dirty="0" smtClean="0">
                <a:latin typeface="Comic Sans MS" pitchFamily="66" charset="0"/>
              </a:rPr>
              <a:t>.</a:t>
            </a:r>
            <a:endParaRPr lang="ru-RU" sz="225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259632" y="476672"/>
            <a:ext cx="7344816" cy="4248471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C00000"/>
                </a:solidFill>
                <a:latin typeface="Comic Sans MS" pitchFamily="66" charset="0"/>
              </a:rPr>
              <a:t>Активная любознательность, </a:t>
            </a:r>
          </a:p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  <a:latin typeface="Comic Sans MS" pitchFamily="66" charset="0"/>
              </a:rPr>
              <a:t>  </a:t>
            </a:r>
            <a:r>
              <a:rPr lang="ru-RU" dirty="0" smtClean="0">
                <a:solidFill>
                  <a:srgbClr val="C00000"/>
                </a:solidFill>
                <a:latin typeface="Comic Sans MS" pitchFamily="66" charset="0"/>
              </a:rPr>
              <a:t>которая заставляет детей постоянно задавать вопросы обо всем, что они видят. Они готовы все время говорить, обсуждать различные вопросы. Но у них еще недостаточно развита произвольность, то есть способность заниматься тем, что им неинтересно, и поэтому их познавательный интерес лучше всего утоляется в увлекательном разговоре или занимательной игре.</a:t>
            </a:r>
            <a:endParaRPr lang="ru-RU" dirty="0">
              <a:solidFill>
                <a:srgbClr val="C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71800" y="648199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8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Дети пробуют строить и первые умозаключения.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033464" y="1772816"/>
            <a:ext cx="60486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Внимательно выслушивайте все рассуждения ребёнка и не торопитесь вносить в них свои коррективы. </a:t>
            </a:r>
          </a:p>
          <a:p>
            <a:pPr algn="ctr"/>
            <a:r>
              <a:rPr lang="ru-RU" dirty="0"/>
              <a:t>В этом возрасте важна не правильность вывода, а поддержка самого стремления ребёнка рассуждать и думать. </a:t>
            </a:r>
          </a:p>
          <a:p>
            <a:pPr algn="ctr"/>
            <a:r>
              <a:rPr lang="ru-RU" dirty="0"/>
              <a:t>Проявляйте серьёзное уважение к его интеллектуальному труду. Шутки и насмешливый критический тон при обсуждении мыслей ребёнка недопустимы.</a:t>
            </a:r>
          </a:p>
        </p:txBody>
      </p:sp>
    </p:spTree>
    <p:extLst>
      <p:ext uri="{BB962C8B-B14F-4D97-AF65-F5344CB8AC3E}">
        <p14:creationId xmlns:p14="http://schemas.microsoft.com/office/powerpoint/2010/main" val="1768895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47664" y="1484784"/>
            <a:ext cx="559836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/>
              <a:t>К пяти годам ребёнок может в той или иной степени самостоятельно ухаживать за всеми открытыми частями тела. </a:t>
            </a:r>
            <a:br>
              <a:rPr lang="ru-RU" sz="2000" dirty="0"/>
            </a:br>
            <a:r>
              <a:rPr lang="ru-RU" sz="2000" dirty="0"/>
              <a:t>Он уже умеет самостоятельно мыть руки, полоскать полость рта, умываться, переодеваться.</a:t>
            </a:r>
            <a:br>
              <a:rPr lang="ru-RU" sz="2000" dirty="0"/>
            </a:br>
            <a:r>
              <a:rPr lang="ru-RU" sz="2000" dirty="0"/>
              <a:t>Но ему ещё трудно, и он ещё учится:</a:t>
            </a:r>
            <a:br>
              <a:rPr lang="ru-RU" sz="2000" dirty="0"/>
            </a:br>
            <a:r>
              <a:rPr lang="ru-RU" sz="2000" dirty="0"/>
              <a:t>- чистить зубы</a:t>
            </a:r>
            <a:br>
              <a:rPr lang="ru-RU" sz="2000" dirty="0"/>
            </a:br>
            <a:r>
              <a:rPr lang="ru-RU" sz="2000" dirty="0"/>
              <a:t>- расчёсывать волосы</a:t>
            </a:r>
            <a:br>
              <a:rPr lang="ru-RU" sz="2000" dirty="0"/>
            </a:br>
            <a:r>
              <a:rPr lang="ru-RU" sz="2000" dirty="0"/>
              <a:t>- полоскать горло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835696" y="692696"/>
            <a:ext cx="59510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Навыки здорового образа жизни </a:t>
            </a:r>
          </a:p>
        </p:txBody>
      </p:sp>
    </p:spTree>
    <p:extLst>
      <p:ext uri="{BB962C8B-B14F-4D97-AF65-F5344CB8AC3E}">
        <p14:creationId xmlns:p14="http://schemas.microsoft.com/office/powerpoint/2010/main" val="701792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392</Words>
  <Application>Microsoft Office PowerPoint</Application>
  <PresentationFormat>Экран (4:3)</PresentationFormat>
  <Paragraphs>30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Comic Sans MS</vt:lpstr>
      <vt:lpstr>Monotype Corsiva</vt:lpstr>
      <vt:lpstr>Times New Roman</vt:lpstr>
      <vt:lpstr>Тема Office</vt:lpstr>
      <vt:lpstr>Возрастные особенности  детей 4-5 лет</vt:lpstr>
      <vt:lpstr>Презентация PowerPoint</vt:lpstr>
      <vt:lpstr>В этом возрасте у вашего ребенка активно проявляются: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Возрастные особенности  детей 4-5 лет</dc:title>
  <dc:creator>Julinika</dc:creator>
  <cp:lastModifiedBy>PODGOTGRUPPA</cp:lastModifiedBy>
  <cp:revision>16</cp:revision>
  <dcterms:created xsi:type="dcterms:W3CDTF">2013-03-14T19:12:35Z</dcterms:created>
  <dcterms:modified xsi:type="dcterms:W3CDTF">2015-10-16T09:27:36Z</dcterms:modified>
</cp:coreProperties>
</file>