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7" r:id="rId4"/>
    <p:sldId id="278" r:id="rId5"/>
    <p:sldId id="259" r:id="rId6"/>
    <p:sldId id="260" r:id="rId7"/>
    <p:sldId id="261" r:id="rId8"/>
    <p:sldId id="266" r:id="rId9"/>
    <p:sldId id="270" r:id="rId10"/>
    <p:sldId id="268" r:id="rId11"/>
    <p:sldId id="263" r:id="rId12"/>
    <p:sldId id="271" r:id="rId13"/>
    <p:sldId id="264" r:id="rId14"/>
    <p:sldId id="279" r:id="rId15"/>
    <p:sldId id="265" r:id="rId16"/>
    <p:sldId id="273" r:id="rId17"/>
    <p:sldId id="274" r:id="rId18"/>
    <p:sldId id="280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FF"/>
    <a:srgbClr val="FF3399"/>
    <a:srgbClr val="6600FF"/>
    <a:srgbClr val="FF5050"/>
    <a:srgbClr val="FFFF99"/>
    <a:srgbClr val="66FF99"/>
    <a:srgbClr val="66FF66"/>
    <a:srgbClr val="9966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925" autoAdjust="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0D91-95EE-48E1-B582-EE37933E939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3F89D-CCE8-4BF2-8D82-69AE53816C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3F89D-CCE8-4BF2-8D82-69AE53816C55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cbkb.com/ru/dysarthria/uploaded_images/dysarthria_nevrolog-722653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2-999-999.ru/files/file/item/774211CB032B4DDDA23A13B5506EC056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efault.adam.com/graphics/images/en/19717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ОРГАНИЗАЦИЯ ЛОГОПЕДИЧЕСКОЙ ПОМОЩИ В </a:t>
            </a:r>
            <a:b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ГБДОУ ЦРР Д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/C </a:t>
            </a: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№60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ДмитриЙ\Рабочий стол\для собраний и баллов\55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8028384" cy="186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66"/>
                </a:solidFill>
              </a:rPr>
              <a:t/>
            </a:r>
            <a:br>
              <a:rPr lang="ru-RU" sz="36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/>
            </a:r>
            <a:br>
              <a:rPr lang="ru-RU" sz="3600" b="1" dirty="0" smtClean="0">
                <a:solidFill>
                  <a:srgbClr val="FF0066"/>
                </a:solidFill>
              </a:rPr>
            </a:br>
            <a:r>
              <a:rPr lang="ru-RU" sz="3600" b="1" dirty="0" smtClean="0">
                <a:solidFill>
                  <a:srgbClr val="FF0066"/>
                </a:solidFill>
              </a:rPr>
              <a:t>Нарушение </a:t>
            </a:r>
            <a:r>
              <a:rPr lang="ru-RU" sz="3600" b="1" dirty="0" smtClean="0">
                <a:solidFill>
                  <a:srgbClr val="FF0066"/>
                </a:solidFill>
              </a:rPr>
              <a:t>зрения </a:t>
            </a:r>
            <a:r>
              <a:rPr lang="ru-RU" sz="1200" b="1" dirty="0" smtClean="0">
                <a:solidFill>
                  <a:srgbClr val="002060"/>
                </a:solidFill>
              </a:rPr>
              <a:t/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600" dirty="0"/>
              <a:t> </a:t>
            </a:r>
            <a:r>
              <a:rPr lang="ru-RU" sz="1800" dirty="0">
                <a:solidFill>
                  <a:srgbClr val="002060"/>
                </a:solidFill>
              </a:rPr>
              <a:t>Классификация нарушений зрения распределяет их на две группы: функциональные и органические.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Функциональные </a:t>
            </a:r>
            <a:r>
              <a:rPr lang="ru-RU" sz="1800" dirty="0">
                <a:solidFill>
                  <a:srgbClr val="002060"/>
                </a:solidFill>
              </a:rPr>
              <a:t>являются самыми легкими с точки зрения исправления, если они были вовремя обнаружены (косоглазие, катаракта, близорукость, помутнение роговицы, астигматизм, дальнозоркость и прочее).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Органические </a:t>
            </a:r>
            <a:r>
              <a:rPr lang="ru-RU" sz="1800" dirty="0">
                <a:solidFill>
                  <a:srgbClr val="002060"/>
                </a:solidFill>
              </a:rPr>
              <a:t>заключаются в нарушениях, которые касаются структуры глаза и отделов зрительной системы. Такие нарушения могут привести не только к ухудшению зрения, но и к его полной потере (миопия, гиперметропии, астигматизм и прочее). 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b="1" dirty="0" smtClean="0">
              <a:latin typeface="Arial" charset="0"/>
            </a:endParaRPr>
          </a:p>
        </p:txBody>
      </p:sp>
      <p:sp>
        <p:nvSpPr>
          <p:cNvPr id="114690" name="Rectangle 3"/>
          <p:cNvSpPr>
            <a:spLocks noGrp="1"/>
          </p:cNvSpPr>
          <p:nvPr>
            <p:ph type="body" idx="4294967295"/>
          </p:nvPr>
        </p:nvSpPr>
        <p:spPr>
          <a:xfrm>
            <a:off x="498475" y="2204864"/>
            <a:ext cx="4649589" cy="42484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ЗРЯЧИЙ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РЕБЕНОК</a:t>
            </a:r>
          </a:p>
          <a:p>
            <a:r>
              <a:rPr lang="ru-RU" sz="2400" b="1" dirty="0" smtClean="0">
                <a:latin typeface="Arial" charset="0"/>
              </a:rPr>
              <a:t>Внимательно наблюдает за движениями языка и губ говорящих</a:t>
            </a:r>
          </a:p>
          <a:p>
            <a:r>
              <a:rPr lang="ru-RU" sz="2400" b="1" dirty="0" smtClean="0">
                <a:latin typeface="Arial" charset="0"/>
              </a:rPr>
              <a:t>Пытается повторять их</a:t>
            </a:r>
          </a:p>
          <a:p>
            <a:r>
              <a:rPr lang="ru-RU" sz="2400" b="1" dirty="0" smtClean="0">
                <a:latin typeface="Arial" charset="0"/>
              </a:rPr>
              <a:t>Хорошо подражает утрированным артикуляционным движениям</a:t>
            </a:r>
          </a:p>
          <a:p>
            <a:pPr algn="ctr">
              <a:buNone/>
            </a:pPr>
            <a:r>
              <a:rPr lang="ru-RU" sz="2400" b="1" dirty="0" smtClean="0">
                <a:latin typeface="Arial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8" name="Picture 2" descr="C:\Documents and Settings\ДмитриЙ\Рабочий стол\для собраний и баллов\xjs_ZIx6DK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2936"/>
            <a:ext cx="2380734" cy="1645682"/>
          </a:xfrm>
          <a:prstGeom prst="rect">
            <a:avLst/>
          </a:prstGeom>
          <a:noFill/>
        </p:spPr>
      </p:pic>
      <p:pic>
        <p:nvPicPr>
          <p:cNvPr id="4100" name="Picture 4" descr="C:\Documents and Settings\ДмитриЙ\Рабочий стол\для собраний и баллов\1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520174" cy="1679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992888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Патология </a:t>
            </a:r>
            <a:r>
              <a:rPr lang="ru-RU" b="1" dirty="0" smtClean="0">
                <a:solidFill>
                  <a:srgbClr val="FF00FF"/>
                </a:solidFill>
              </a:rPr>
              <a:t>строения артикуляционного аппарата </a:t>
            </a:r>
            <a:r>
              <a:rPr lang="ru-RU" dirty="0" smtClean="0">
                <a:solidFill>
                  <a:srgbClr val="002060"/>
                </a:solidFill>
              </a:rPr>
              <a:t>(короткая уздечка языка, неправильный прикус, расщелины твердого и мягкого неба и т.д.)  </a:t>
            </a:r>
            <a:endParaRPr lang="ru-RU" dirty="0"/>
          </a:p>
        </p:txBody>
      </p:sp>
      <p:pic>
        <p:nvPicPr>
          <p:cNvPr id="4" name="Picture 2" descr="C:\Documents and Settings\ДмитриЙ\Рабочий стол\для собраний и баллов\tongue-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2133600" cy="1503363"/>
          </a:xfrm>
          <a:prstGeom prst="rect">
            <a:avLst/>
          </a:prstGeom>
          <a:noFill/>
        </p:spPr>
      </p:pic>
      <p:pic>
        <p:nvPicPr>
          <p:cNvPr id="5123" name="Picture 3" descr="C:\Documents and Settings\ДмитриЙ\Рабочий стол\для собраний и баллов\прик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2954740"/>
            <a:ext cx="4608512" cy="3462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992888" cy="1440160"/>
          </a:xfrm>
        </p:spPr>
        <p:txBody>
          <a:bodyPr/>
          <a:lstStyle/>
          <a:p>
            <a:r>
              <a:rPr lang="ru-RU" b="1" dirty="0">
                <a:solidFill>
                  <a:srgbClr val="FF00FF"/>
                </a:solidFill>
                <a:latin typeface="Arial" charset="0"/>
              </a:rPr>
              <a:t>Патология формирования речевой функции (неврология):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2088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Алалия</a:t>
            </a:r>
          </a:p>
          <a:p>
            <a:r>
              <a:rPr lang="ru-RU" b="1" dirty="0" smtClean="0">
                <a:latin typeface="Arial" charset="0"/>
              </a:rPr>
              <a:t>Афазия</a:t>
            </a:r>
          </a:p>
          <a:p>
            <a:r>
              <a:rPr lang="ru-RU" b="1" dirty="0" smtClean="0">
                <a:latin typeface="Arial" charset="0"/>
              </a:rPr>
              <a:t>Дизартрия</a:t>
            </a:r>
          </a:p>
          <a:p>
            <a:r>
              <a:rPr lang="ru-RU" b="1" dirty="0" smtClean="0">
                <a:latin typeface="Arial" charset="0"/>
              </a:rPr>
              <a:t>Заикание</a:t>
            </a:r>
          </a:p>
        </p:txBody>
      </p:sp>
      <p:pic>
        <p:nvPicPr>
          <p:cNvPr id="7" name="Picture 5" descr="Картинка 12 из 209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551777" cy="3422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992888" cy="3816424"/>
          </a:xfrm>
        </p:spPr>
        <p:txBody>
          <a:bodyPr>
            <a:normAutofit fontScale="70000" lnSpcReduction="20000"/>
          </a:bodyPr>
          <a:lstStyle/>
          <a:p>
            <a:r>
              <a:rPr lang="ru-RU" sz="7000" b="1" dirty="0">
                <a:solidFill>
                  <a:srgbClr val="FF00FF"/>
                </a:solidFill>
              </a:rPr>
              <a:t>Признаки дизартрии у детей </a:t>
            </a:r>
            <a:endParaRPr lang="ru-RU" sz="7000" b="1" dirty="0" smtClean="0">
              <a:solidFill>
                <a:srgbClr val="FF00FF"/>
              </a:solidFill>
            </a:endParaRPr>
          </a:p>
          <a:p>
            <a:pPr algn="l"/>
            <a:r>
              <a:rPr lang="ru-RU" sz="2900" dirty="0" smtClean="0">
                <a:solidFill>
                  <a:srgbClr val="7030A0"/>
                </a:solidFill>
              </a:rPr>
              <a:t>Речь </a:t>
            </a:r>
            <a:r>
              <a:rPr lang="ru-RU" sz="2900" dirty="0">
                <a:solidFill>
                  <a:srgbClr val="7030A0"/>
                </a:solidFill>
              </a:rPr>
              <a:t>у </a:t>
            </a:r>
            <a:r>
              <a:rPr lang="ru-RU" sz="2900" dirty="0" err="1">
                <a:solidFill>
                  <a:srgbClr val="7030A0"/>
                </a:solidFill>
              </a:rPr>
              <a:t>ребенка-дизартрика</a:t>
            </a:r>
            <a:r>
              <a:rPr lang="ru-RU" sz="2900" dirty="0">
                <a:solidFill>
                  <a:srgbClr val="7030A0"/>
                </a:solidFill>
              </a:rPr>
              <a:t> нечеткая, невнятная, малопонятная, что обусловлено нарушением иннервации речевых органов</a:t>
            </a:r>
            <a:r>
              <a:rPr lang="ru-RU" sz="2900" dirty="0" smtClean="0">
                <a:solidFill>
                  <a:srgbClr val="7030A0"/>
                </a:solidFill>
              </a:rPr>
              <a:t>.</a:t>
            </a:r>
          </a:p>
          <a:p>
            <a:pPr algn="l"/>
            <a:r>
              <a:rPr lang="ru-RU" sz="2900" b="1" dirty="0" smtClean="0">
                <a:solidFill>
                  <a:srgbClr val="FF3399"/>
                </a:solidFill>
              </a:rPr>
              <a:t> </a:t>
            </a:r>
            <a:r>
              <a:rPr lang="ru-RU" sz="2900" b="1" dirty="0" smtClean="0">
                <a:solidFill>
                  <a:srgbClr val="6600FF"/>
                </a:solidFill>
              </a:rPr>
              <a:t>Также </a:t>
            </a:r>
            <a:r>
              <a:rPr lang="ru-RU" sz="2900" b="1" dirty="0">
                <a:solidFill>
                  <a:srgbClr val="6600FF"/>
                </a:solidFill>
              </a:rPr>
              <a:t>заболевание имеет характерные неречевые отклонения. </a:t>
            </a:r>
            <a:endParaRPr lang="ru-RU" sz="2900" b="1" dirty="0" smtClean="0">
              <a:solidFill>
                <a:srgbClr val="6600FF"/>
              </a:solidFill>
            </a:endParaRPr>
          </a:p>
          <a:p>
            <a:pPr algn="l"/>
            <a:r>
              <a:rPr lang="ru-RU" sz="2900" b="1" dirty="0" smtClean="0">
                <a:solidFill>
                  <a:srgbClr val="6600FF"/>
                </a:solidFill>
              </a:rPr>
              <a:t>В </a:t>
            </a:r>
            <a:r>
              <a:rPr lang="ru-RU" sz="2900" b="1" dirty="0">
                <a:solidFill>
                  <a:srgbClr val="6600FF"/>
                </a:solidFill>
              </a:rPr>
              <a:t>грудном возрасте дизартрия может проявляться в виде: </a:t>
            </a:r>
            <a:endParaRPr lang="ru-RU" sz="2900" b="1" dirty="0" smtClean="0">
              <a:solidFill>
                <a:srgbClr val="6600FF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900" b="1" dirty="0" smtClean="0">
                <a:solidFill>
                  <a:srgbClr val="6600FF"/>
                </a:solidFill>
              </a:rPr>
              <a:t> трудностей </a:t>
            </a:r>
            <a:r>
              <a:rPr lang="ru-RU" sz="2900" b="1" dirty="0">
                <a:solidFill>
                  <a:srgbClr val="6600FF"/>
                </a:solidFill>
              </a:rPr>
              <a:t>при сосании груди или бутылочки, вялого сосания; </a:t>
            </a:r>
            <a:endParaRPr lang="ru-RU" sz="2900" b="1" dirty="0" smtClean="0">
              <a:solidFill>
                <a:srgbClr val="6600FF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900" b="1" dirty="0" smtClean="0">
                <a:solidFill>
                  <a:srgbClr val="6600FF"/>
                </a:solidFill>
              </a:rPr>
              <a:t> </a:t>
            </a:r>
            <a:r>
              <a:rPr lang="ru-RU" sz="2900" b="1" dirty="0" err="1" smtClean="0">
                <a:solidFill>
                  <a:srgbClr val="6600FF"/>
                </a:solidFill>
              </a:rPr>
              <a:t>поперхивания</a:t>
            </a:r>
            <a:r>
              <a:rPr lang="ru-RU" sz="2900" b="1" dirty="0">
                <a:solidFill>
                  <a:srgbClr val="6600FF"/>
                </a:solidFill>
              </a:rPr>
              <a:t>, частых </a:t>
            </a:r>
            <a:r>
              <a:rPr lang="ru-RU" sz="2900" b="1" dirty="0" err="1" smtClean="0">
                <a:solidFill>
                  <a:srgbClr val="6600FF"/>
                </a:solidFill>
              </a:rPr>
              <a:t>срыгиваний</a:t>
            </a:r>
            <a:r>
              <a:rPr lang="ru-RU" sz="2900" b="1" dirty="0" smtClean="0">
                <a:solidFill>
                  <a:srgbClr val="6600FF"/>
                </a:solidFill>
              </a:rPr>
              <a:t>. </a:t>
            </a:r>
          </a:p>
          <a:p>
            <a:pPr algn="l"/>
            <a:endParaRPr lang="ru-RU" sz="4400" b="1" dirty="0" smtClean="0">
              <a:solidFill>
                <a:srgbClr val="002060"/>
              </a:solidFill>
            </a:endParaRPr>
          </a:p>
          <a:p>
            <a:pPr algn="l"/>
            <a:endParaRPr lang="ru-RU" sz="4400" b="1" dirty="0">
              <a:solidFill>
                <a:srgbClr val="002060"/>
              </a:solidFill>
            </a:endParaRPr>
          </a:p>
          <a:p>
            <a:pPr algn="l"/>
            <a:endParaRPr lang="ru-RU" sz="4400" b="1" dirty="0" smtClean="0">
              <a:solidFill>
                <a:srgbClr val="002060"/>
              </a:solidFill>
            </a:endParaRPr>
          </a:p>
          <a:p>
            <a:pPr algn="l"/>
            <a:endParaRPr lang="ru-RU" sz="4400" b="1" dirty="0">
              <a:solidFill>
                <a:srgbClr val="002060"/>
              </a:solidFill>
            </a:endParaRPr>
          </a:p>
          <a:p>
            <a:pPr algn="l"/>
            <a:endParaRPr lang="ru-RU" sz="4400" b="1" dirty="0" smtClean="0">
              <a:solidFill>
                <a:srgbClr val="002060"/>
              </a:solidFill>
            </a:endParaRPr>
          </a:p>
          <a:p>
            <a:pPr algn="l"/>
            <a:endParaRPr lang="ru-RU" sz="4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29200"/>
            <a:ext cx="7992888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На этапе раннего развития нарушения речи проявляются отсутствием лепета, гнусавым оттенком звуков, опозданием первых слов (ребенок произносит первое слово ближе к 2,5 годам).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ДмитриЙ\Рабочий стол\для собраний и баллов\Saliva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801888" cy="1747678"/>
          </a:xfrm>
          <a:prstGeom prst="rect">
            <a:avLst/>
          </a:prstGeom>
          <a:noFill/>
        </p:spPr>
      </p:pic>
      <p:pic>
        <p:nvPicPr>
          <p:cNvPr id="2051" name="Picture 3" descr="C:\Documents and Settings\ДмитриЙ\Рабочий стол\для собраний и баллов\8dae04990a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3140968"/>
            <a:ext cx="3433791" cy="162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136904" cy="417646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3700" b="1" dirty="0" smtClean="0">
                <a:solidFill>
                  <a:srgbClr val="002060"/>
                </a:solidFill>
              </a:rPr>
              <a:t>Основными симптомами дизартрии выступают: </a:t>
            </a:r>
          </a:p>
          <a:p>
            <a:pPr algn="l">
              <a:buFont typeface="Arial" pitchFamily="34" charset="0"/>
              <a:buChar char="•"/>
            </a:pPr>
            <a:r>
              <a:rPr lang="ru-RU" sz="3700" dirty="0" smtClean="0">
                <a:solidFill>
                  <a:srgbClr val="002060"/>
                </a:solidFill>
              </a:rPr>
              <a:t>нарушение артикуляционной моторики: спазм артикуляционных мышц – проявляется постоянным напряжением мускулатуры языка, губ, шеи, лица, плотным смыканием губ;</a:t>
            </a:r>
          </a:p>
          <a:p>
            <a:pPr algn="l">
              <a:buFont typeface="Arial" pitchFamily="34" charset="0"/>
              <a:buChar char="•"/>
            </a:pPr>
            <a:r>
              <a:rPr lang="ru-RU" sz="3700" dirty="0" smtClean="0">
                <a:solidFill>
                  <a:srgbClr val="002060"/>
                </a:solidFill>
              </a:rPr>
              <a:t> гипотония артикуляционных мышц – характеризуется вялостью, неподвижностью языка, полуоткрытым ртом, </a:t>
            </a:r>
            <a:r>
              <a:rPr lang="ru-RU" sz="3700" dirty="0" err="1" smtClean="0">
                <a:solidFill>
                  <a:srgbClr val="002060"/>
                </a:solidFill>
              </a:rPr>
              <a:t>гиперсаливацией</a:t>
            </a:r>
            <a:r>
              <a:rPr lang="ru-RU" sz="3700" dirty="0" smtClean="0">
                <a:solidFill>
                  <a:srgbClr val="002060"/>
                </a:solidFill>
              </a:rPr>
              <a:t>, </a:t>
            </a:r>
            <a:r>
              <a:rPr lang="ru-RU" sz="3700" dirty="0" err="1" smtClean="0">
                <a:solidFill>
                  <a:srgbClr val="002060"/>
                </a:solidFill>
              </a:rPr>
              <a:t>несмыканием</a:t>
            </a:r>
            <a:r>
              <a:rPr lang="ru-RU" sz="3700" dirty="0" smtClean="0">
                <a:solidFill>
                  <a:srgbClr val="002060"/>
                </a:solidFill>
              </a:rPr>
              <a:t> губ, назализацией голоса; </a:t>
            </a:r>
          </a:p>
          <a:p>
            <a:pPr algn="l">
              <a:buFont typeface="Arial" pitchFamily="34" charset="0"/>
              <a:buChar char="•"/>
            </a:pPr>
            <a:r>
              <a:rPr lang="ru-RU" sz="3700" dirty="0" err="1" smtClean="0">
                <a:solidFill>
                  <a:srgbClr val="002060"/>
                </a:solidFill>
              </a:rPr>
              <a:t>дистония</a:t>
            </a:r>
            <a:r>
              <a:rPr lang="ru-RU" sz="3700" dirty="0" smtClean="0">
                <a:solidFill>
                  <a:srgbClr val="002060"/>
                </a:solidFill>
              </a:rPr>
              <a:t> артикуляционных мышц – при речи повышенный тонус мышц сменяется гипотонией.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Нарушение звукопроизношения. Выражается в разной степени. </a:t>
            </a:r>
            <a:endParaRPr lang="ru-RU" sz="3700" dirty="0" smtClean="0">
              <a:solidFill>
                <a:srgbClr val="002060"/>
              </a:solidFill>
            </a:endParaRP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Стертая </a:t>
            </a:r>
            <a:r>
              <a:rPr lang="ru-RU" sz="3700" dirty="0" smtClean="0">
                <a:solidFill>
                  <a:srgbClr val="002060"/>
                </a:solidFill>
              </a:rPr>
              <a:t>дизартрия проявляется отдельными фонетическими дефектами (искажением звуков), </a:t>
            </a:r>
            <a:r>
              <a:rPr lang="ru-RU" sz="3700" dirty="0" err="1" smtClean="0">
                <a:solidFill>
                  <a:srgbClr val="002060"/>
                </a:solidFill>
              </a:rPr>
              <a:t>смазанностью</a:t>
            </a:r>
            <a:r>
              <a:rPr lang="ru-RU" sz="3700" dirty="0" smtClean="0">
                <a:solidFill>
                  <a:srgbClr val="002060"/>
                </a:solidFill>
              </a:rPr>
              <a:t> речи.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 Более тяжелые формы дизартрии сопровождаются искажениями, пропусками, заменой звуков.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Речь может быть медленной, непонятной, невыразительной.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Речевая активность снижена.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Нарушается произношение всех звуков. </a:t>
            </a:r>
          </a:p>
          <a:p>
            <a:pPr algn="l"/>
            <a:r>
              <a:rPr lang="ru-RU" sz="3700" b="1" dirty="0" smtClean="0">
                <a:solidFill>
                  <a:srgbClr val="002060"/>
                </a:solidFill>
              </a:rPr>
              <a:t>Появляется смягчение твердых звуков, межзубное и боковое произношение свистящих и шипящих звуков.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 В случаях полного паралича речевых мышц развивается немота.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Нарушение речевого дыхания.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Когда ребенок начинает говорить, дыхание учащается, становится прерывистым, вдох укорачивается.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Голос при дизартрии тихий, слабый, монотонный. Часто дети говорят в нос.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У больных страдает фонематический анализ и дифференциация звуков.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Дефицит речевого общения может вызывать отсутствие грамматического строя речи и минимизацию словарного запаса. </a:t>
            </a:r>
          </a:p>
          <a:p>
            <a:pPr algn="l"/>
            <a:r>
              <a:rPr lang="ru-RU" sz="3700" dirty="0" smtClean="0">
                <a:solidFill>
                  <a:srgbClr val="002060"/>
                </a:solidFill>
              </a:rPr>
              <a:t>Может отмечаться </a:t>
            </a:r>
            <a:r>
              <a:rPr lang="ru-RU" sz="3700" dirty="0" err="1" smtClean="0">
                <a:solidFill>
                  <a:srgbClr val="002060"/>
                </a:solidFill>
              </a:rPr>
              <a:t>дисграфия</a:t>
            </a:r>
            <a:r>
              <a:rPr lang="ru-RU" sz="3700" dirty="0" smtClean="0">
                <a:solidFill>
                  <a:srgbClr val="002060"/>
                </a:solidFill>
              </a:rPr>
              <a:t> и общее недоразвитие речи.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ДмитриЙ\Рабочий стол\для собраний и баллов\chto_delat_esli_rebenok_ploxo_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69160"/>
            <a:ext cx="2520280" cy="1418256"/>
          </a:xfrm>
          <a:prstGeom prst="rect">
            <a:avLst/>
          </a:prstGeom>
          <a:noFill/>
        </p:spPr>
      </p:pic>
      <p:pic>
        <p:nvPicPr>
          <p:cNvPr id="3075" name="Picture 3" descr="C:\Documents and Settings\ДмитриЙ\Рабочий стол\для собраний и баллов\img201202141330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1849388" cy="1679861"/>
          </a:xfrm>
          <a:prstGeom prst="rect">
            <a:avLst/>
          </a:prstGeom>
          <a:noFill/>
        </p:spPr>
      </p:pic>
      <p:pic>
        <p:nvPicPr>
          <p:cNvPr id="3076" name="Picture 4" descr="C:\Documents and Settings\ДмитриЙ\Рабочий стол\для собраний и баллов\48138-how-to-make-a-good-good-argumentat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2"/>
            <a:ext cx="2428701" cy="189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432049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992888" cy="5400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b="1" dirty="0">
                <a:solidFill>
                  <a:srgbClr val="FF3399"/>
                </a:solidFill>
              </a:rPr>
              <a:t>Диагностику болезни и дальнейшее ведение детей осуществляет логопед и детский невролог</a:t>
            </a:r>
            <a:r>
              <a:rPr lang="ru-RU" sz="2800" b="1" dirty="0" smtClean="0">
                <a:solidFill>
                  <a:srgbClr val="FF3399"/>
                </a:solidFill>
              </a:rPr>
              <a:t>.</a:t>
            </a:r>
          </a:p>
          <a:p>
            <a:pPr algn="l"/>
            <a:r>
              <a:rPr lang="ru-RU" sz="2800" dirty="0" smtClean="0">
                <a:solidFill>
                  <a:srgbClr val="6600FF"/>
                </a:solidFill>
              </a:rPr>
              <a:t>Наиболее </a:t>
            </a:r>
            <a:r>
              <a:rPr lang="ru-RU" sz="2800" dirty="0">
                <a:solidFill>
                  <a:srgbClr val="6600FF"/>
                </a:solidFill>
              </a:rPr>
              <a:t>значимыми обследованиями являются: </a:t>
            </a:r>
            <a:endParaRPr lang="ru-RU" sz="2800" dirty="0" smtClean="0">
              <a:solidFill>
                <a:srgbClr val="6600FF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электроэнцефалография</a:t>
            </a:r>
            <a:r>
              <a:rPr lang="ru-RU" sz="2800" dirty="0">
                <a:solidFill>
                  <a:srgbClr val="002060"/>
                </a:solidFill>
              </a:rPr>
              <a:t>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</a:rPr>
              <a:t>электронейрография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электромиография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трансканальная</a:t>
            </a:r>
            <a:r>
              <a:rPr lang="ru-RU" sz="2800" dirty="0">
                <a:solidFill>
                  <a:srgbClr val="002060"/>
                </a:solidFill>
              </a:rPr>
              <a:t> магнитная стимуляция;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МРТ </a:t>
            </a:r>
            <a:r>
              <a:rPr lang="ru-RU" sz="2800" dirty="0">
                <a:solidFill>
                  <a:srgbClr val="002060"/>
                </a:solidFill>
              </a:rPr>
              <a:t>головного мозга.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Логопедическое </a:t>
            </a:r>
            <a:r>
              <a:rPr lang="ru-RU" sz="2800" dirty="0">
                <a:solidFill>
                  <a:srgbClr val="002060"/>
                </a:solidFill>
              </a:rPr>
              <a:t>обследование детей с дизартрией включает: оценку речевых нарушений – анамнез речевого развития, исследование звукопроизношения, ритма, темпа, разборчивости речи, фонематического восприятия, объема словарного запаса; оценку неречевых нарушений – особенности строения речевого аппарата, объем речевых движений, состояние мимической и речевой мускулатуры, характер </a:t>
            </a:r>
            <a:r>
              <a:rPr lang="ru-RU" sz="2800" dirty="0" smtClean="0">
                <a:solidFill>
                  <a:srgbClr val="002060"/>
                </a:solidFill>
              </a:rPr>
              <a:t>дыхания.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C:\Documents and Settings\ДмитриЙ\Рабочий стол\для собраний и баллов\DC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448272" cy="1836204"/>
          </a:xfrm>
          <a:prstGeom prst="rect">
            <a:avLst/>
          </a:prstGeom>
          <a:noFill/>
        </p:spPr>
      </p:pic>
      <p:pic>
        <p:nvPicPr>
          <p:cNvPr id="4099" name="Picture 3" descr="C:\Documents and Settings\ДмитриЙ\Рабочий стол\для собраний и баллов\10ebaf23202cc245f29ca62369d86b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1784226" cy="1189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992888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ДмитриЙ\Рабочий стол\для собраний и баллов\5615ca1449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5217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ОКАЗАНИЕ ЛОГОПЕДИЧЕСКОЙ ПОМОЩИ В ГБДОУ ЦРР Д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С № 60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5040560" cy="51125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500" b="1" dirty="0" smtClean="0">
                <a:solidFill>
                  <a:srgbClr val="002060"/>
                </a:solidFill>
              </a:rPr>
              <a:t> </a:t>
            </a:r>
            <a:r>
              <a:rPr lang="ru-RU" sz="5500" dirty="0">
                <a:solidFill>
                  <a:srgbClr val="002060"/>
                </a:solidFill>
                <a:latin typeface="Comic Sans MS" pitchFamily="66" charset="0"/>
              </a:rPr>
              <a:t>В нашем детском саду создан дошкольный логопедический пункт, который показал целесообразность данной формы работы наряду с имеющимися формами организации логопедической помощи детям дошкольного возраста</a:t>
            </a:r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l"/>
            <a:endParaRPr lang="ru-RU" sz="5500" dirty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>
                <a:solidFill>
                  <a:srgbClr val="002060"/>
                </a:solidFill>
                <a:latin typeface="Comic Sans MS" pitchFamily="66" charset="0"/>
              </a:rPr>
              <a:t>Наш дошкольный логопедический пункт сформирован для оказания коррекционной помощи детям </a:t>
            </a:r>
            <a:endParaRPr lang="ru-RU" sz="5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5– </a:t>
            </a:r>
            <a:r>
              <a:rPr lang="ru-RU" sz="5500" dirty="0">
                <a:solidFill>
                  <a:srgbClr val="002060"/>
                </a:solidFill>
                <a:latin typeface="Comic Sans MS" pitchFamily="66" charset="0"/>
              </a:rPr>
              <a:t>6 летнего возраста, имеющим различные речевые нарушения. </a:t>
            </a:r>
            <a:endParaRPr lang="ru-RU" sz="5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endParaRPr lang="ru-RU" sz="5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Работа </a:t>
            </a:r>
            <a:r>
              <a:rPr lang="ru-RU" sz="5500" dirty="0">
                <a:solidFill>
                  <a:srgbClr val="002060"/>
                </a:solidFill>
                <a:latin typeface="Comic Sans MS" pitchFamily="66" charset="0"/>
              </a:rPr>
              <a:t>по коррекции речи детей на </a:t>
            </a:r>
            <a:r>
              <a:rPr lang="ru-RU" sz="5500" dirty="0" err="1">
                <a:solidFill>
                  <a:srgbClr val="002060"/>
                </a:solidFill>
                <a:latin typeface="Comic Sans MS" pitchFamily="66" charset="0"/>
              </a:rPr>
              <a:t>логопункте</a:t>
            </a:r>
            <a:r>
              <a:rPr lang="ru-RU" sz="5500" dirty="0">
                <a:solidFill>
                  <a:srgbClr val="002060"/>
                </a:solidFill>
                <a:latin typeface="Comic Sans MS" pitchFamily="66" charset="0"/>
              </a:rPr>
              <a:t>  начинается с сентября, т.е. с начала учебного года</a:t>
            </a:r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l"/>
            <a:endParaRPr lang="ru-RU" sz="5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 Обследование детей начинается в начале учебного  года, затем детей, нуждающихся в логопедической помощи логопед направляет на комиссию. </a:t>
            </a:r>
          </a:p>
          <a:p>
            <a:pPr algn="l"/>
            <a:endParaRPr lang="ru-RU" sz="5500" dirty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Комиссия работает с 25 августа по 25 июня.</a:t>
            </a:r>
          </a:p>
          <a:p>
            <a:pPr algn="l"/>
            <a:r>
              <a:rPr lang="ru-RU" sz="5500" b="1" dirty="0" smtClean="0">
                <a:solidFill>
                  <a:srgbClr val="002060"/>
                </a:solidFill>
                <a:latin typeface="Comic Sans MS" pitchFamily="66" charset="0"/>
              </a:rPr>
              <a:t>Комиссия находится по адресу:</a:t>
            </a:r>
          </a:p>
          <a:p>
            <a:pPr algn="l"/>
            <a:r>
              <a:rPr lang="ru-RU" sz="6400" b="1" dirty="0" smtClean="0">
                <a:solidFill>
                  <a:srgbClr val="002060"/>
                </a:solidFill>
              </a:rPr>
              <a:t>пр</a:t>
            </a:r>
            <a:r>
              <a:rPr lang="ru-RU" sz="6400" b="1" dirty="0">
                <a:solidFill>
                  <a:srgbClr val="002060"/>
                </a:solidFill>
              </a:rPr>
              <a:t>. Ветеранов, дом 140, </a:t>
            </a:r>
            <a:r>
              <a:rPr lang="ru-RU" sz="6400" b="1" dirty="0" smtClean="0">
                <a:solidFill>
                  <a:srgbClr val="002060"/>
                </a:solidFill>
              </a:rPr>
              <a:t>к.2</a:t>
            </a:r>
            <a:endParaRPr lang="ru-RU" sz="6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64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Сайт ЦПМСС Красносельского района </a:t>
            </a:r>
            <a:r>
              <a:rPr lang="en-US" sz="5500" dirty="0" smtClean="0">
                <a:solidFill>
                  <a:srgbClr val="002060"/>
                </a:solidFill>
                <a:latin typeface="Comic Sans MS" pitchFamily="66" charset="0"/>
              </a:rPr>
              <a:t>http://cpmss.ngised-studio.ru/</a:t>
            </a:r>
            <a:endParaRPr lang="ru-RU" sz="55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5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55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55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Documents and Settings\ДмитриЙ\Рабочий стол\для собраний и баллов\тпмп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180" y="1412776"/>
            <a:ext cx="357159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ОКАЗАНИЕ ЛОГОПЕДИЧЕСКОЙ ПОМОЩИ В ГБДОУ ЦРР Д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ru-RU" b="1" dirty="0" smtClean="0">
                <a:solidFill>
                  <a:srgbClr val="002060"/>
                </a:solidFill>
              </a:rPr>
              <a:t>С № 60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    На комиссии детей обследуют специалисты: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логопеды;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психологи;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дефектологи;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При необходимости ребенок может быть направлен на обследование к психиатру (по адресу: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err="1" smtClean="0">
                <a:solidFill>
                  <a:srgbClr val="FF00FF"/>
                </a:solidFill>
              </a:rPr>
              <a:t>Адрес:Санкт-Петербург</a:t>
            </a:r>
            <a:r>
              <a:rPr lang="ru-RU" sz="2400" b="1" dirty="0" smtClean="0">
                <a:solidFill>
                  <a:srgbClr val="FF00FF"/>
                </a:solidFill>
              </a:rPr>
              <a:t>, ул. Новостроек, 24</a:t>
            </a:r>
            <a:br>
              <a:rPr lang="ru-RU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Индекс:198188</a:t>
            </a:r>
            <a:endParaRPr lang="ru-RU" sz="2400" b="1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FF"/>
                </a:solidFill>
              </a:rPr>
              <a:t>      Телефоны:8 </a:t>
            </a:r>
            <a:r>
              <a:rPr lang="ru-RU" sz="2400" b="1" dirty="0" smtClean="0">
                <a:solidFill>
                  <a:srgbClr val="FF00FF"/>
                </a:solidFill>
              </a:rPr>
              <a:t>(812) 784-70-85</a:t>
            </a:r>
            <a:br>
              <a:rPr lang="ru-RU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Режим </a:t>
            </a:r>
            <a:r>
              <a:rPr lang="ru-RU" sz="2400" b="1" dirty="0" err="1" smtClean="0">
                <a:solidFill>
                  <a:srgbClr val="FF00FF"/>
                </a:solidFill>
              </a:rPr>
              <a:t>работы:пн</a:t>
            </a:r>
            <a:r>
              <a:rPr lang="ru-RU" sz="2400" b="1" dirty="0" smtClean="0">
                <a:solidFill>
                  <a:srgbClr val="FF00FF"/>
                </a:solidFill>
              </a:rPr>
              <a:t>–</a:t>
            </a:r>
            <a:r>
              <a:rPr lang="ru-RU" sz="2400" b="1" dirty="0" err="1" smtClean="0">
                <a:solidFill>
                  <a:srgbClr val="FF00FF"/>
                </a:solidFill>
              </a:rPr>
              <a:t>пт</a:t>
            </a:r>
            <a:r>
              <a:rPr lang="ru-RU" sz="2400" b="1" dirty="0" smtClean="0">
                <a:solidFill>
                  <a:srgbClr val="FF00FF"/>
                </a:solidFill>
              </a:rPr>
              <a:t>:  09:00 – 20:00</a:t>
            </a:r>
          </a:p>
          <a:p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endParaRPr lang="ru-RU" sz="55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148064" y="1340768"/>
            <a:ext cx="3538736" cy="478539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Возможные заключения и рекомендации: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Занятия на </a:t>
            </a:r>
            <a:r>
              <a:rPr lang="ru-RU" sz="2100" dirty="0" err="1" smtClean="0">
                <a:solidFill>
                  <a:srgbClr val="002060"/>
                </a:solidFill>
                <a:latin typeface="Comic Sans MS" pitchFamily="66" charset="0"/>
              </a:rPr>
              <a:t>логопункте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 с логопедом 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и  психологом </a:t>
            </a:r>
            <a:endParaRPr lang="ru-RU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Занятия в логопедической с группе </a:t>
            </a:r>
            <a:r>
              <a:rPr lang="ru-RU" sz="2100" dirty="0" err="1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/c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ада логопедом и  психологом </a:t>
            </a:r>
          </a:p>
          <a:p>
            <a:pPr>
              <a:buNone/>
            </a:pPr>
            <a:endParaRPr lang="ru-RU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Занятия в 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коррекционной 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группе </a:t>
            </a:r>
            <a:r>
              <a:rPr lang="ru-RU" sz="2100" dirty="0" err="1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en-US" sz="2100" dirty="0" smtClean="0">
                <a:solidFill>
                  <a:srgbClr val="002060"/>
                </a:solidFill>
                <a:latin typeface="Comic Sans MS" pitchFamily="66" charset="0"/>
              </a:rPr>
              <a:t>/c</a:t>
            </a:r>
            <a:r>
              <a:rPr lang="ru-RU" sz="2100" dirty="0" smtClean="0">
                <a:solidFill>
                  <a:srgbClr val="002060"/>
                </a:solidFill>
                <a:latin typeface="Comic Sans MS" pitchFamily="66" charset="0"/>
              </a:rPr>
              <a:t>ада с логопедом, психологом, дефектологом</a:t>
            </a:r>
            <a:endParaRPr lang="ru-RU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1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067944" y="2420888"/>
            <a:ext cx="978408" cy="484632"/>
          </a:xfrm>
          <a:prstGeom prst="rightArrow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067944" y="3212976"/>
            <a:ext cx="978408" cy="484632"/>
          </a:xfrm>
          <a:prstGeom prst="rightArrow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067944" y="4149080"/>
            <a:ext cx="978408" cy="484632"/>
          </a:xfrm>
          <a:prstGeom prst="rightArrow">
            <a:avLst/>
          </a:prstGeom>
          <a:solidFill>
            <a:srgbClr val="FFCC99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992888" cy="475252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Занятия с каждым ребенком продолжаются с октября по июнь.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 Наполняемость </a:t>
            </a:r>
            <a:r>
              <a:rPr lang="ru-RU" sz="7200" dirty="0" err="1" smtClean="0">
                <a:solidFill>
                  <a:srgbClr val="002060"/>
                </a:solidFill>
                <a:latin typeface="Comic Sans MS" pitchFamily="66" charset="0"/>
              </a:rPr>
              <a:t>логопункта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согласно нормативным документам – </a:t>
            </a:r>
            <a:r>
              <a:rPr lang="ru-RU" sz="7200" b="1" dirty="0" smtClean="0">
                <a:solidFill>
                  <a:srgbClr val="002060"/>
                </a:solidFill>
                <a:latin typeface="Comic Sans MS" pitchFamily="66" charset="0"/>
              </a:rPr>
              <a:t>25 детей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Основными задачами в работе логопедического пункта: выявление, преодоление и своевременное  предупреждение  различных нарушений речи у детей - дошкольников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;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профилактическая работа и пропаганда  логопедических знаний среди работников детского сада  и родителей детей, посещающих детский сад. 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Основными формами организации коррекционно-воспитательной работы логопедического пункта являются индивидуальные и подгрупповые занятия. </a:t>
            </a:r>
            <a:endParaRPr lang="ru-RU" sz="7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Продолжительность 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индивидуальных логопедических занятий составляет 15 минут, подгрупповых 20-25 минут. </a:t>
            </a:r>
          </a:p>
          <a:p>
            <a:pPr algn="l"/>
            <a:endParaRPr lang="ru-RU" sz="7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Консультативный прием проводится логопедом в корпусе №1</a:t>
            </a: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по адресу: ул. Маршала Захарова д.17 корп.3  - в среду с 15.00 – 18.00. </a:t>
            </a:r>
          </a:p>
          <a:p>
            <a:pPr algn="l"/>
            <a:endParaRPr lang="ru-RU" sz="72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endParaRPr lang="ru-RU" sz="7200" dirty="0">
              <a:solidFill>
                <a:srgbClr val="002060"/>
              </a:solidFill>
              <a:latin typeface="Comic Sans MS" pitchFamily="66" charset="0"/>
            </a:endParaRPr>
          </a:p>
          <a:p>
            <a:pPr algn="l"/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На дошкольном </a:t>
            </a:r>
            <a:r>
              <a:rPr lang="ru-RU" sz="7200" dirty="0" err="1" smtClean="0">
                <a:solidFill>
                  <a:srgbClr val="002060"/>
                </a:solidFill>
                <a:latin typeface="Comic Sans MS" pitchFamily="66" charset="0"/>
              </a:rPr>
              <a:t>логопункте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 занимаются дети со следующими нарушениями:   стертая  форма дизартрии, общее недоразвитие речи, фонетическое недоразвитие речи и фонетико-фонематическое недоразвитие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митриЙ\Рабочий стол\для собраний и баллов\hd-wallpaper-kids-cha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2958"/>
            <a:ext cx="1800200" cy="17281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152128"/>
          </a:xfrm>
        </p:spPr>
        <p:txBody>
          <a:bodyPr>
            <a:normAutofit fontScale="90000"/>
          </a:bodyPr>
          <a:lstStyle/>
          <a:p>
            <a:pPr fontAlgn="ctr"/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Нормы речевого развития от 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1 года </a:t>
            </a:r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до 7 лет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556792"/>
            <a:ext cx="5792688" cy="4824536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>
                <a:solidFill>
                  <a:srgbClr val="FF0066"/>
                </a:solidFill>
              </a:rPr>
              <a:t>(</a:t>
            </a:r>
            <a:r>
              <a:rPr lang="ru-RU" sz="1200" b="1" dirty="0">
                <a:solidFill>
                  <a:srgbClr val="FF0066"/>
                </a:solidFill>
              </a:rPr>
              <a:t>1-3 </a:t>
            </a:r>
            <a:r>
              <a:rPr lang="ru-RU" sz="1200" b="1" dirty="0" smtClean="0">
                <a:solidFill>
                  <a:srgbClr val="FF0066"/>
                </a:solidFill>
              </a:rPr>
              <a:t>года)               </a:t>
            </a:r>
          </a:p>
          <a:p>
            <a:pPr algn="l"/>
            <a:r>
              <a:rPr lang="ru-RU" sz="1200" b="1" dirty="0" smtClean="0">
                <a:solidFill>
                  <a:srgbClr val="002060"/>
                </a:solidFill>
              </a:rPr>
              <a:t>К </a:t>
            </a:r>
            <a:r>
              <a:rPr lang="ru-RU" sz="1200" b="1" dirty="0">
                <a:solidFill>
                  <a:srgbClr val="002060"/>
                </a:solidFill>
              </a:rPr>
              <a:t>полутора годам словарный запас ребенка увеличивается до 100 слов, в речи появляются простые предложения.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К концу раннего возраста словарный запас увеличивается до 1500 слов.</a:t>
            </a:r>
            <a:r>
              <a:rPr lang="ru-RU" sz="1200" dirty="0">
                <a:solidFill>
                  <a:srgbClr val="002060"/>
                </a:solidFill>
              </a:rPr>
              <a:t> В своей речи малыш использует сложные предложения, появляются союзы: когда, потому </a:t>
            </a:r>
            <a:br>
              <a:rPr lang="ru-RU" sz="1200" dirty="0">
                <a:solidFill>
                  <a:srgbClr val="002060"/>
                </a:solidFill>
              </a:rPr>
            </a:br>
            <a:r>
              <a:rPr lang="ru-RU" sz="1200" dirty="0">
                <a:solidFill>
                  <a:srgbClr val="002060"/>
                </a:solidFill>
              </a:rPr>
              <a:t> </a:t>
            </a:r>
            <a:r>
              <a:rPr lang="ru-RU" sz="1200" dirty="0" smtClean="0">
                <a:solidFill>
                  <a:srgbClr val="002060"/>
                </a:solidFill>
              </a:rPr>
              <a:t>что и т.п. Речь детей трехлетнего возраста очень интересна: они образуют новые слова, произносят интересные словосочетания – все это свидетельствует о том, что малыш развивается.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Ребенку </a:t>
            </a:r>
            <a:r>
              <a:rPr lang="ru-RU" sz="1200" b="1" dirty="0" smtClean="0">
                <a:solidFill>
                  <a:srgbClr val="FF0066"/>
                </a:solidFill>
              </a:rPr>
              <a:t>в 2 года </a:t>
            </a:r>
            <a:r>
              <a:rPr lang="ru-RU" sz="1200" b="1" dirty="0" smtClean="0">
                <a:solidFill>
                  <a:srgbClr val="002060"/>
                </a:solidFill>
              </a:rPr>
              <a:t>для произношения доступны следующие звуки: </a:t>
            </a:r>
            <a:r>
              <a:rPr lang="ru-RU" sz="1200" b="1" dirty="0" smtClean="0">
                <a:solidFill>
                  <a:srgbClr val="FF0066"/>
                </a:solidFill>
              </a:rPr>
              <a:t>о, </a:t>
            </a:r>
            <a:r>
              <a:rPr lang="ru-RU" sz="1200" b="1" dirty="0" err="1" smtClean="0">
                <a:solidFill>
                  <a:srgbClr val="FF0066"/>
                </a:solidFill>
              </a:rPr>
              <a:t>н</a:t>
            </a:r>
            <a:r>
              <a:rPr lang="ru-RU" sz="1200" b="1" dirty="0" smtClean="0">
                <a:solidFill>
                  <a:srgbClr val="FF0066"/>
                </a:solidFill>
              </a:rPr>
              <a:t>, т’, </a:t>
            </a:r>
            <a:r>
              <a:rPr lang="ru-RU" sz="1200" b="1" dirty="0" err="1" smtClean="0">
                <a:solidFill>
                  <a:srgbClr val="FF0066"/>
                </a:solidFill>
              </a:rPr>
              <a:t>д</a:t>
            </a:r>
            <a:r>
              <a:rPr lang="ru-RU" sz="1200" b="1" dirty="0" smtClean="0">
                <a:solidFill>
                  <a:srgbClr val="FF0066"/>
                </a:solidFill>
              </a:rPr>
              <a:t>’, т, </a:t>
            </a:r>
            <a:r>
              <a:rPr lang="ru-RU" sz="1200" b="1" dirty="0" err="1" smtClean="0">
                <a:solidFill>
                  <a:srgbClr val="FF0066"/>
                </a:solidFill>
              </a:rPr>
              <a:t>д</a:t>
            </a:r>
            <a:r>
              <a:rPr lang="ru-RU" sz="1200" b="1" dirty="0" smtClean="0">
                <a:solidFill>
                  <a:srgbClr val="FF0066"/>
                </a:solidFill>
              </a:rPr>
              <a:t>, к, г, </a:t>
            </a:r>
            <a:r>
              <a:rPr lang="ru-RU" sz="1200" b="1" dirty="0" err="1" smtClean="0">
                <a:solidFill>
                  <a:srgbClr val="FF0066"/>
                </a:solidFill>
              </a:rPr>
              <a:t>х</a:t>
            </a:r>
            <a:r>
              <a:rPr lang="ru-RU" sz="1200" b="1" dirty="0" smtClean="0">
                <a:solidFill>
                  <a:srgbClr val="FF0066"/>
                </a:solidFill>
              </a:rPr>
              <a:t>, в, ф</a:t>
            </a:r>
            <a:r>
              <a:rPr lang="ru-RU" sz="1200" b="1" dirty="0" smtClean="0">
                <a:solidFill>
                  <a:srgbClr val="002060"/>
                </a:solidFill>
              </a:rPr>
              <a:t>. </a:t>
            </a:r>
          </a:p>
          <a:p>
            <a:pPr algn="l"/>
            <a:r>
              <a:rPr lang="ru-RU" sz="1200" b="1" dirty="0" smtClean="0">
                <a:solidFill>
                  <a:srgbClr val="FF0066"/>
                </a:solidFill>
              </a:rPr>
              <a:t>К 3 годам </a:t>
            </a:r>
            <a:r>
              <a:rPr lang="ru-RU" sz="1200" b="1" dirty="0" smtClean="0">
                <a:solidFill>
                  <a:srgbClr val="002060"/>
                </a:solidFill>
              </a:rPr>
              <a:t>к ним присоединяются </a:t>
            </a:r>
            <a:r>
              <a:rPr lang="ru-RU" sz="1200" b="1" dirty="0" err="1" smtClean="0">
                <a:solidFill>
                  <a:srgbClr val="FF0066"/>
                </a:solidFill>
              </a:rPr>
              <a:t>й</a:t>
            </a:r>
            <a:r>
              <a:rPr lang="ru-RU" sz="1200" b="1" dirty="0" smtClean="0">
                <a:solidFill>
                  <a:srgbClr val="FF0066"/>
                </a:solidFill>
              </a:rPr>
              <a:t>, л’, э, с’.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В данном возрасте малыш еще физиологически не готов произносить сложный звуки. Ему необходимо время, для того, чтобы мышцы языка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 </a:t>
            </a:r>
            <a:r>
              <a:rPr lang="ru-RU" sz="1200" b="1" dirty="0" smtClean="0">
                <a:solidFill>
                  <a:srgbClr val="FF5050"/>
                </a:solidFill>
              </a:rPr>
              <a:t>Дошкольный (3 года-6 лет)</a:t>
            </a:r>
          </a:p>
          <a:p>
            <a:pPr algn="l"/>
            <a:r>
              <a:rPr lang="ru-RU" sz="1200" b="1" dirty="0" smtClean="0">
                <a:solidFill>
                  <a:srgbClr val="002060"/>
                </a:solidFill>
              </a:rPr>
              <a:t>В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3 года словарный запас дошкольника может составлять  до 3000 слов.</a:t>
            </a:r>
            <a:r>
              <a:rPr lang="ru-RU" sz="1200" dirty="0" smtClean="0">
                <a:solidFill>
                  <a:srgbClr val="002060"/>
                </a:solidFill>
              </a:rPr>
              <a:t> Он постепенно увеличивается, совершенствуется. Практически у всех детей наблюдаются недостатки произношения.  В 5 лет у ребенка проявляется способность к монологической речи, т.е. ребенок может составить короткий пересказ сказки или составить рассказ по </a:t>
            </a:r>
            <a:r>
              <a:rPr lang="ru-RU" sz="1200" dirty="0" smtClean="0">
                <a:solidFill>
                  <a:srgbClr val="002060"/>
                </a:solidFill>
              </a:rPr>
              <a:t>картинке</a:t>
            </a:r>
            <a:r>
              <a:rPr lang="ru-RU" sz="1200" dirty="0" smtClean="0">
                <a:solidFill>
                  <a:srgbClr val="002060"/>
                </a:solidFill>
              </a:rPr>
              <a:t> </a:t>
            </a:r>
          </a:p>
          <a:p>
            <a:pPr algn="l"/>
            <a:r>
              <a:rPr lang="ru-RU" sz="1200" b="1" dirty="0" smtClean="0">
                <a:solidFill>
                  <a:srgbClr val="002060"/>
                </a:solidFill>
              </a:rPr>
              <a:t>В 3-4 года в речи ребенка должны появиться звуки </a:t>
            </a:r>
            <a:r>
              <a:rPr lang="ru-RU" sz="1200" b="1" dirty="0" err="1" smtClean="0">
                <a:solidFill>
                  <a:srgbClr val="002060"/>
                </a:solidFill>
              </a:rPr>
              <a:t>ы</a:t>
            </a:r>
            <a:r>
              <a:rPr lang="ru-RU" sz="1200" b="1" dirty="0" smtClean="0">
                <a:solidFill>
                  <a:srgbClr val="002060"/>
                </a:solidFill>
              </a:rPr>
              <a:t>, с </a:t>
            </a:r>
            <a:r>
              <a:rPr lang="ru-RU" sz="1200" b="1" dirty="0" err="1" smtClean="0">
                <a:solidFill>
                  <a:srgbClr val="002060"/>
                </a:solidFill>
              </a:rPr>
              <a:t>з,ц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ru-RU" sz="1200" b="1" dirty="0" smtClean="0">
                <a:solidFill>
                  <a:srgbClr val="002060"/>
                </a:solidFill>
              </a:rPr>
              <a:t> И в возрасте от 3 до 5 лет появляются звуки </a:t>
            </a:r>
            <a:r>
              <a:rPr lang="ru-RU" sz="1200" b="1" dirty="0" err="1" smtClean="0">
                <a:solidFill>
                  <a:srgbClr val="002060"/>
                </a:solidFill>
              </a:rPr>
              <a:t>ш</a:t>
            </a:r>
            <a:r>
              <a:rPr lang="ru-RU" sz="1200" b="1" dirty="0" smtClean="0">
                <a:solidFill>
                  <a:srgbClr val="002060"/>
                </a:solidFill>
              </a:rPr>
              <a:t>, ж, ч, </a:t>
            </a:r>
            <a:r>
              <a:rPr lang="ru-RU" sz="1200" b="1" dirty="0" err="1" smtClean="0">
                <a:solidFill>
                  <a:srgbClr val="002060"/>
                </a:solidFill>
              </a:rPr>
              <a:t>щ</a:t>
            </a:r>
            <a:r>
              <a:rPr lang="ru-RU" sz="1200" b="1" dirty="0" smtClean="0">
                <a:solidFill>
                  <a:srgbClr val="002060"/>
                </a:solidFill>
              </a:rPr>
              <a:t>, л, </a:t>
            </a:r>
            <a:r>
              <a:rPr lang="ru-RU" sz="1200" b="1" dirty="0" err="1" smtClean="0">
                <a:solidFill>
                  <a:srgbClr val="002060"/>
                </a:solidFill>
              </a:rPr>
              <a:t>р</a:t>
            </a:r>
            <a:r>
              <a:rPr lang="ru-RU" sz="1200" b="1" dirty="0" smtClean="0">
                <a:solidFill>
                  <a:srgbClr val="002060"/>
                </a:solidFill>
              </a:rPr>
              <a:t>, </a:t>
            </a:r>
            <a:r>
              <a:rPr lang="ru-RU" sz="1200" b="1" dirty="0" err="1" smtClean="0">
                <a:solidFill>
                  <a:srgbClr val="002060"/>
                </a:solidFill>
              </a:rPr>
              <a:t>р</a:t>
            </a:r>
            <a:r>
              <a:rPr lang="ru-RU" sz="1200" b="1" dirty="0" smtClean="0">
                <a:solidFill>
                  <a:srgbClr val="002060"/>
                </a:solidFill>
              </a:rPr>
              <a:t>’.</a:t>
            </a:r>
          </a:p>
          <a:p>
            <a:pPr algn="l"/>
            <a:r>
              <a:rPr lang="ru-RU" sz="1200" b="1" dirty="0" smtClean="0">
                <a:solidFill>
                  <a:srgbClr val="002060"/>
                </a:solidFill>
              </a:rPr>
              <a:t>К 7 годам </a:t>
            </a:r>
            <a:r>
              <a:rPr lang="ru-RU" sz="1200" dirty="0" smtClean="0">
                <a:solidFill>
                  <a:srgbClr val="002060"/>
                </a:solidFill>
              </a:rPr>
              <a:t>ребенок правильно </a:t>
            </a:r>
            <a:r>
              <a:rPr lang="ru-RU" sz="1200" dirty="0" smtClean="0">
                <a:solidFill>
                  <a:srgbClr val="002060"/>
                </a:solidFill>
              </a:rPr>
              <a:t>говорит. 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Нормативно-правовое обеспечение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136904" cy="4536504"/>
          </a:xfrm>
        </p:spPr>
        <p:txBody>
          <a:bodyPr>
            <a:normAutofit fontScale="62500" lnSpcReduction="20000"/>
          </a:bodyPr>
          <a:lstStyle/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Трудовой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Кодекс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РФ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от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30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декабря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2001 г. № 197-ФЗ (в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редакции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Федерального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закона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от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30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июня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2006 г. № 90-ФЗ) </a:t>
            </a: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Закон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РФ «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образовании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»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Положение о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логопункте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в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ГБДОУ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ЦРР – Д/с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№60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Инструктивное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письмо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Министерства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образования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РФ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от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14.12.2000 №2 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 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«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организации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работы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логопедичес</a:t>
            </a:r>
            <a:r>
              <a:rPr lang="ru-RU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-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кого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пункта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общеобразовательного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sz="2900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учреждения</a:t>
            </a:r>
            <a:r>
              <a:rPr lang="en-GB" sz="2900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»</a:t>
            </a:r>
            <a:endParaRPr lang="ru-RU" sz="2900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Инструктивно-методическое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письмо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b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</a:b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«О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работе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учителя-логопеда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при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общеобразовательно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м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учреждени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и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». </a:t>
            </a:r>
            <a:b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</a:b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Ястребова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А.В.,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Бессонова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Т.П., М.,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Когито-Центр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, 1996 (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По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заказу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Министерства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образования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РФ).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ea typeface="MS Gothic" charset="0"/>
              <a:cs typeface="MS Gothic" charset="0"/>
            </a:endParaRPr>
          </a:p>
          <a:p>
            <a:pPr marL="798513" lvl="1" indent="-341313" algn="l">
              <a:buFont typeface="Arial" pitchFamily="34" charset="0"/>
              <a:buChar char="•"/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Методические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рекомендации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«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Содержание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и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организация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логопедической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работы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учителя-логопеда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общеобразовательного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учреждения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».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Т.П.Бессонова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. - М., </a:t>
            </a: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АПКиППРО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ea typeface="MS Gothic" charset="0"/>
                <a:cs typeface="MS Gothic" charset="0"/>
              </a:rPr>
              <a:t> РФ, 2008</a:t>
            </a:r>
            <a:r>
              <a:rPr lang="en-GB" sz="1600" b="1" dirty="0" smtClean="0">
                <a:solidFill>
                  <a:srgbClr val="000000"/>
                </a:solidFill>
                <a:ea typeface="MS Gothic" charset="0"/>
                <a:cs typeface="MS Gothic" charset="0"/>
              </a:rPr>
              <a:t>. </a:t>
            </a:r>
          </a:p>
          <a:p>
            <a:pPr marL="798513" lvl="1" indent="-341313">
              <a:tabLst>
                <a:tab pos="798513" algn="l"/>
                <a:tab pos="1712913" algn="l"/>
                <a:tab pos="2627313" algn="l"/>
                <a:tab pos="3541713" algn="l"/>
                <a:tab pos="4456113" algn="l"/>
                <a:tab pos="5370513" algn="l"/>
                <a:tab pos="6284913" algn="l"/>
                <a:tab pos="7199313" algn="l"/>
                <a:tab pos="8113713" algn="l"/>
                <a:tab pos="9028113" algn="l"/>
                <a:tab pos="9942513" algn="l"/>
                <a:tab pos="10856913" algn="l"/>
              </a:tabLst>
            </a:pPr>
            <a:endParaRPr lang="ru-RU" sz="1600" b="1" dirty="0" smtClean="0">
              <a:solidFill>
                <a:srgbClr val="000000"/>
              </a:solidFill>
              <a:ea typeface="MS Gothic" charset="0"/>
              <a:cs typeface="MS Gothic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митриЙ\Рабочий стол\для собраний и баллов\hd-wallpaper-kids-cha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944216" cy="1866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152128"/>
          </a:xfrm>
        </p:spPr>
        <p:txBody>
          <a:bodyPr>
            <a:normAutofit fontScale="90000"/>
          </a:bodyPr>
          <a:lstStyle/>
          <a:p>
            <a:pPr fontAlgn="ctr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Речевые нарушения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40760" cy="3960440"/>
          </a:xfrm>
        </p:spPr>
        <p:txBody>
          <a:bodyPr>
            <a:normAutofit fontScale="32500" lnSpcReduction="20000"/>
          </a:bodyPr>
          <a:lstStyle/>
          <a:p>
            <a:pPr algn="l"/>
            <a:endParaRPr lang="ru-RU" sz="5400" b="1" u="sng" dirty="0" smtClean="0">
              <a:solidFill>
                <a:srgbClr val="002060"/>
              </a:solidFill>
            </a:endParaRPr>
          </a:p>
          <a:p>
            <a:pPr algn="l"/>
            <a:endParaRPr lang="ru-RU" sz="5400" b="1" u="sng" dirty="0" smtClean="0">
              <a:solidFill>
                <a:srgbClr val="002060"/>
              </a:solidFill>
            </a:endParaRPr>
          </a:p>
          <a:p>
            <a:pPr algn="l"/>
            <a:r>
              <a:rPr lang="ru-RU" sz="5400" b="1" u="sng" dirty="0" smtClean="0">
                <a:solidFill>
                  <a:srgbClr val="002060"/>
                </a:solidFill>
              </a:rPr>
              <a:t>Можно </a:t>
            </a:r>
            <a:r>
              <a:rPr lang="ru-RU" sz="5400" b="1" u="sng" dirty="0" smtClean="0">
                <a:solidFill>
                  <a:srgbClr val="002060"/>
                </a:solidFill>
              </a:rPr>
              <a:t>выделить некоторые виды дефектов речи: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задержка речевого развития (ЗРР);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общее недоразвитие речи (ОНР);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фонетические и фонематические нарушения </a:t>
            </a:r>
            <a:r>
              <a:rPr lang="ru-RU" sz="4800" b="1" dirty="0" smtClean="0">
                <a:solidFill>
                  <a:srgbClr val="002060"/>
                </a:solidFill>
              </a:rPr>
              <a:t>(ФНР и ФФНР);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дизартрия </a:t>
            </a:r>
            <a:r>
              <a:rPr lang="ru-RU" sz="4800" b="1" dirty="0" smtClean="0">
                <a:solidFill>
                  <a:srgbClr val="002060"/>
                </a:solidFill>
              </a:rPr>
              <a:t>(стертая форма дизартрии и </a:t>
            </a:r>
            <a:r>
              <a:rPr lang="ru-RU" sz="4800" b="1" dirty="0" err="1" smtClean="0">
                <a:solidFill>
                  <a:srgbClr val="002060"/>
                </a:solidFill>
              </a:rPr>
              <a:t>дизартрический</a:t>
            </a:r>
            <a:r>
              <a:rPr lang="ru-RU" sz="4800" b="1" dirty="0" smtClean="0">
                <a:solidFill>
                  <a:srgbClr val="002060"/>
                </a:solidFill>
              </a:rPr>
              <a:t> компонент);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заикание 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4800" b="1" dirty="0" smtClean="0">
                <a:solidFill>
                  <a:srgbClr val="002060"/>
                </a:solidFill>
              </a:rPr>
              <a:t>Алалия</a:t>
            </a:r>
          </a:p>
          <a:p>
            <a:pPr marL="457200" lvl="0" indent="-457200" algn="l">
              <a:buFont typeface="+mj-lt"/>
              <a:buAutoNum type="arabicPeriod"/>
            </a:pPr>
            <a:endParaRPr lang="ru-RU" sz="4800" b="1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FF0066"/>
              </a:solidFill>
            </a:endParaRPr>
          </a:p>
          <a:p>
            <a:endParaRPr lang="ru-RU" sz="4800" b="1" dirty="0" smtClean="0">
              <a:solidFill>
                <a:srgbClr val="FF0066"/>
              </a:solidFill>
            </a:endParaRPr>
          </a:p>
          <a:p>
            <a:pPr algn="l"/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ДмитриЙ\Рабочий стол\для собраний и баллов\hd-wallpaper-kids-cha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1944216" cy="18664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ctr"/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 algn="l"/>
            <a:endParaRPr lang="ru-RU" sz="5400" b="1" u="sng" dirty="0" smtClean="0">
              <a:solidFill>
                <a:srgbClr val="002060"/>
              </a:solidFill>
            </a:endParaRPr>
          </a:p>
          <a:p>
            <a:pPr algn="l"/>
            <a:endParaRPr lang="ru-RU" sz="5400" b="1" u="sng" dirty="0" smtClean="0">
              <a:solidFill>
                <a:srgbClr val="002060"/>
              </a:solidFill>
            </a:endParaRPr>
          </a:p>
          <a:p>
            <a:endParaRPr lang="ru-RU" sz="4800" b="1" dirty="0" smtClean="0">
              <a:solidFill>
                <a:srgbClr val="FF0066"/>
              </a:solidFill>
            </a:endParaRPr>
          </a:p>
          <a:p>
            <a:endParaRPr lang="ru-RU" sz="4800" b="1" dirty="0" smtClean="0">
              <a:solidFill>
                <a:srgbClr val="FF0066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987824" y="764704"/>
            <a:ext cx="4824536" cy="576064"/>
          </a:xfrm>
          <a:prstGeom prst="flowChartProcess">
            <a:avLst/>
          </a:prstGeom>
          <a:solidFill>
            <a:srgbClr val="66FF99"/>
          </a:solidFill>
          <a:ln w="9525">
            <a:solidFill>
              <a:srgbClr val="9966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Речь ребенка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2951820" y="1376772"/>
            <a:ext cx="360040" cy="288032"/>
          </a:xfrm>
          <a:prstGeom prst="leftArrow">
            <a:avLst>
              <a:gd name="adj1" fmla="val 50000"/>
              <a:gd name="adj2" fmla="val 4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3923928" y="1628800"/>
            <a:ext cx="864096" cy="288032"/>
          </a:xfrm>
          <a:prstGeom prst="leftArrow">
            <a:avLst>
              <a:gd name="adj1" fmla="val 50000"/>
              <a:gd name="adj2" fmla="val 4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5472100" y="1376772"/>
            <a:ext cx="360040" cy="288032"/>
          </a:xfrm>
          <a:prstGeom prst="leftArrow">
            <a:avLst>
              <a:gd name="adj1" fmla="val 50000"/>
              <a:gd name="adj2" fmla="val 4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6200000">
            <a:off x="6228184" y="1628800"/>
            <a:ext cx="864096" cy="288032"/>
          </a:xfrm>
          <a:prstGeom prst="leftArrow">
            <a:avLst>
              <a:gd name="adj1" fmla="val 50000"/>
              <a:gd name="adj2" fmla="val 4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6200000">
            <a:off x="7560332" y="1376772"/>
            <a:ext cx="360040" cy="288032"/>
          </a:xfrm>
          <a:prstGeom prst="leftArrow">
            <a:avLst>
              <a:gd name="adj1" fmla="val 50000"/>
              <a:gd name="adj2" fmla="val 44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339752" y="1700808"/>
            <a:ext cx="1728192" cy="288032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FF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звукопроизношение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491880" y="2204864"/>
            <a:ext cx="1728192" cy="432048"/>
          </a:xfrm>
          <a:prstGeom prst="flowChartProcess">
            <a:avLst/>
          </a:prstGeom>
          <a:solidFill>
            <a:srgbClr val="66FF66"/>
          </a:solidFill>
          <a:ln w="9525">
            <a:solidFill>
              <a:srgbClr val="FF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Фонематические процессы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788024" y="1700808"/>
            <a:ext cx="1728192" cy="288032"/>
          </a:xfrm>
          <a:prstGeom prst="flowChartProcess">
            <a:avLst/>
          </a:prstGeom>
          <a:solidFill>
            <a:srgbClr val="FFFF99"/>
          </a:solidFill>
          <a:ln w="9525">
            <a:solidFill>
              <a:srgbClr val="FF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грамматика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24128" y="2204864"/>
            <a:ext cx="1728192" cy="432048"/>
          </a:xfrm>
          <a:prstGeom prst="flowChartProcess">
            <a:avLst/>
          </a:prstGeom>
          <a:solidFill>
            <a:srgbClr val="66FF66"/>
          </a:solidFill>
          <a:ln w="9525">
            <a:solidFill>
              <a:srgbClr val="FF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лексика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876256" y="1700808"/>
            <a:ext cx="1728192" cy="288032"/>
          </a:xfrm>
          <a:prstGeom prst="flowChartProcess">
            <a:avLst/>
          </a:prstGeom>
          <a:solidFill>
            <a:srgbClr val="FFCC99"/>
          </a:solidFill>
          <a:ln w="9525">
            <a:solidFill>
              <a:srgbClr val="FF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связная речь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64502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b="1" dirty="0" smtClean="0">
                <a:solidFill>
                  <a:srgbClr val="002060"/>
                </a:solidFill>
              </a:rPr>
              <a:t>Нарушение только звукопроизношения </a:t>
            </a:r>
            <a:r>
              <a:rPr lang="ru-RU" b="1" dirty="0" smtClean="0">
                <a:solidFill>
                  <a:srgbClr val="002060"/>
                </a:solidFill>
              </a:rPr>
              <a:t>– ФНР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457200" lvl="0" indent="-457200"/>
            <a:r>
              <a:rPr lang="ru-RU" b="1" dirty="0" smtClean="0">
                <a:solidFill>
                  <a:srgbClr val="002060"/>
                </a:solidFill>
              </a:rPr>
              <a:t>Нарушение звукопроизношения и фонематических процессов – ФФНР</a:t>
            </a:r>
          </a:p>
          <a:p>
            <a:pPr marL="457200" lvl="0" indent="-457200"/>
            <a:r>
              <a:rPr lang="ru-RU" b="1" dirty="0" smtClean="0">
                <a:solidFill>
                  <a:srgbClr val="002060"/>
                </a:solidFill>
              </a:rPr>
              <a:t>Нарушение всех компонентов речи – ОНР (</a:t>
            </a:r>
            <a:r>
              <a:rPr lang="en-US" b="1" dirty="0" smtClean="0">
                <a:solidFill>
                  <a:srgbClr val="002060"/>
                </a:solidFill>
              </a:rPr>
              <a:t>I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en-US" b="1" dirty="0" smtClean="0">
                <a:solidFill>
                  <a:srgbClr val="002060"/>
                </a:solidFill>
              </a:rPr>
              <a:t> II 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ru-RU" b="1" dirty="0" smtClean="0">
                <a:solidFill>
                  <a:srgbClr val="002060"/>
                </a:solidFill>
              </a:rPr>
              <a:t> уровня)</a:t>
            </a:r>
          </a:p>
          <a:p>
            <a:pPr marL="457200" lvl="0" indent="-457200"/>
            <a:r>
              <a:rPr lang="ru-RU" b="1" dirty="0" smtClean="0">
                <a:solidFill>
                  <a:srgbClr val="002060"/>
                </a:solidFill>
              </a:rPr>
              <a:t>При выявлении нарушений логопед опирается на обследования врачей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ЛОР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ОКУЛИСТ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НЕВРОЛОГ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66"/>
                </a:solidFill>
                <a:latin typeface="Comic Sans MS" pitchFamily="66" charset="0"/>
              </a:rPr>
              <a:t>Причины возникновения речевых нарушений у детей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92888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·</a:t>
            </a:r>
            <a:r>
              <a:rPr lang="ru-RU" sz="1400" b="1" dirty="0">
                <a:solidFill>
                  <a:srgbClr val="002060"/>
                </a:solidFill>
              </a:rPr>
              <a:t>Различная внутриутробная патология, </a:t>
            </a:r>
            <a:r>
              <a:rPr lang="ru-RU" sz="1400" dirty="0">
                <a:solidFill>
                  <a:srgbClr val="002060"/>
                </a:solidFill>
              </a:rPr>
              <a:t>которая приводит к нарушению развития плода. Наиболее грубые дефекты речи возникают при нарушении развития плода в период от 4 недель до 4 месяцев: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- токсикоз </a:t>
            </a:r>
            <a:r>
              <a:rPr lang="ru-RU" sz="1400" dirty="0">
                <a:solidFill>
                  <a:srgbClr val="002060"/>
                </a:solidFill>
              </a:rPr>
              <a:t>при беременности;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- вирусные </a:t>
            </a:r>
            <a:r>
              <a:rPr lang="ru-RU" sz="1400" dirty="0">
                <a:solidFill>
                  <a:srgbClr val="002060"/>
                </a:solidFill>
              </a:rPr>
              <a:t>и эндокринные заболевания;  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l"/>
            <a:r>
              <a:rPr lang="ru-RU" sz="1400" dirty="0" smtClean="0">
                <a:solidFill>
                  <a:srgbClr val="002060"/>
                </a:solidFill>
              </a:rPr>
              <a:t>-инфекции, передающиеся половым путем (в том числе и скрытые)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- травмы</a:t>
            </a:r>
            <a:r>
              <a:rPr lang="ru-RU" sz="1400" dirty="0">
                <a:solidFill>
                  <a:srgbClr val="002060"/>
                </a:solidFill>
              </a:rPr>
              <a:t>;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- несовместимость </a:t>
            </a:r>
            <a:r>
              <a:rPr lang="ru-RU" sz="1400" dirty="0">
                <a:solidFill>
                  <a:srgbClr val="002060"/>
                </a:solidFill>
              </a:rPr>
              <a:t>по резус-фактору.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·</a:t>
            </a:r>
            <a:r>
              <a:rPr lang="ru-RU" sz="1400" b="1" dirty="0">
                <a:solidFill>
                  <a:srgbClr val="002060"/>
                </a:solidFill>
              </a:rPr>
              <a:t>Родовая травма и асфиксия во время </a:t>
            </a:r>
            <a:r>
              <a:rPr lang="ru-RU" sz="1400" b="1" dirty="0" smtClean="0">
                <a:solidFill>
                  <a:srgbClr val="002060"/>
                </a:solidFill>
              </a:rPr>
              <a:t>родов </a:t>
            </a:r>
            <a:r>
              <a:rPr lang="ru-RU" sz="1400" dirty="0" smtClean="0">
                <a:solidFill>
                  <a:srgbClr val="002060"/>
                </a:solidFill>
              </a:rPr>
              <a:t>(в том числе и кесарево сечение), </a:t>
            </a:r>
            <a:r>
              <a:rPr lang="ru-RU" sz="1400" dirty="0">
                <a:solidFill>
                  <a:srgbClr val="002060"/>
                </a:solidFill>
              </a:rPr>
              <a:t>которые приводят к внутричерепным </a:t>
            </a:r>
            <a:r>
              <a:rPr lang="ru-RU" sz="1400" dirty="0" smtClean="0">
                <a:solidFill>
                  <a:srgbClr val="002060"/>
                </a:solidFill>
              </a:rPr>
              <a:t>кровоизлияниям.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·Различные заболевания в первые годы жизни малыша. </a:t>
            </a:r>
            <a:r>
              <a:rPr lang="ru-RU" sz="1400" dirty="0">
                <a:solidFill>
                  <a:srgbClr val="002060"/>
                </a:solidFill>
              </a:rPr>
              <a:t>В зависимости от времени воздействия и локализации повреждения мозга возникают речевые дефекты различного типа. Особенно пагубными для развития речи являются частые инфекционные заболевания , </a:t>
            </a:r>
            <a:r>
              <a:rPr lang="ru-RU" sz="1400" dirty="0" err="1">
                <a:solidFill>
                  <a:srgbClr val="002060"/>
                </a:solidFill>
              </a:rPr>
              <a:t>менинго-энцефалиты</a:t>
            </a:r>
            <a:r>
              <a:rPr lang="ru-RU" sz="1400" dirty="0">
                <a:solidFill>
                  <a:srgbClr val="002060"/>
                </a:solidFill>
              </a:rPr>
              <a:t> и ранние желудочно-кишечные расстройства.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·</a:t>
            </a:r>
            <a:r>
              <a:rPr lang="ru-RU" sz="1400" b="1" dirty="0">
                <a:solidFill>
                  <a:srgbClr val="002060"/>
                </a:solidFill>
              </a:rPr>
              <a:t>Травмы черепа</a:t>
            </a:r>
            <a:r>
              <a:rPr lang="ru-RU" sz="1400" dirty="0">
                <a:solidFill>
                  <a:srgbClr val="002060"/>
                </a:solidFill>
              </a:rPr>
              <a:t>, сопровождающиеся сотрясением мозга.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·</a:t>
            </a:r>
            <a:r>
              <a:rPr lang="ru-RU" sz="1400" b="1" dirty="0">
                <a:solidFill>
                  <a:srgbClr val="002060"/>
                </a:solidFill>
              </a:rPr>
              <a:t>Наследственные факторы. </a:t>
            </a:r>
            <a:r>
              <a:rPr lang="ru-RU" sz="1400" dirty="0">
                <a:solidFill>
                  <a:srgbClr val="002060"/>
                </a:solidFill>
              </a:rPr>
              <a:t>В случаях нарушения речи могут составлять лишь часть общего нарушения нервной системы и сочетаться с интеллектуальной и двигательной недостаточностью. 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1512169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92888" cy="273630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Неблагоприятные социально-бытовые условия, </a:t>
            </a:r>
            <a:r>
              <a:rPr lang="ru-RU" sz="1600" dirty="0" smtClean="0">
                <a:solidFill>
                  <a:srgbClr val="002060"/>
                </a:solidFill>
              </a:rPr>
              <a:t>приводящие к педагогической запущенности, вегетативной дисфункции, нарушениям эмоционально-волевой сферы и дефициту в развитии речи  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/>
          </a:p>
        </p:txBody>
      </p:sp>
      <p:pic>
        <p:nvPicPr>
          <p:cNvPr id="3075" name="Picture 3" descr="C:\Documents and Settings\ДмитриЙ\Рабочий стол\для собраний и баллов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89956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4320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Нарушение </a:t>
            </a:r>
            <a:r>
              <a:rPr lang="ru-RU" b="1" dirty="0" smtClean="0">
                <a:solidFill>
                  <a:srgbClr val="002060"/>
                </a:solidFill>
              </a:rPr>
              <a:t>слуха и зрения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992888" cy="50405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66"/>
                </a:solidFill>
                <a:latin typeface="Arial" charset="0"/>
              </a:rPr>
              <a:t>При нарушениях слуха у ребенка нарушается прием, переработка, хранение и использование информации: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ЗРР у детей дефектами слуха выражается не столько в сужении словаря, сколько в своеобразии употребления и понимания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слов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Чем хуже ребенок слышит, тем хуже он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говорит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Чем раньше возникло нарушение слуха, тем тяжелее расстройство речи</a:t>
            </a:r>
          </a:p>
          <a:p>
            <a:endParaRPr lang="ru-RU" dirty="0"/>
          </a:p>
        </p:txBody>
      </p:sp>
      <p:pic>
        <p:nvPicPr>
          <p:cNvPr id="1026" name="Picture 2" descr="C:\Documents and Settings\ДмитриЙ\Рабочий стол\для собраний и баллов\boy-covers-ear-infection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25144"/>
            <a:ext cx="1872208" cy="1856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81 из 5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621" y="1628799"/>
            <a:ext cx="6143699" cy="45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 Black"/>
              </a:rPr>
              <a:t>Исследование слуха с помощью аудиометра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39"/>
            <a:ext cx="6203032" cy="536923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200" b="1" smtClean="0">
                <a:latin typeface="Arial" charset="0"/>
              </a:rPr>
              <a:t>Врожденные и приобретенные аномалии верхних дыхательных путей:</a:t>
            </a:r>
          </a:p>
        </p:txBody>
      </p:sp>
      <p:sp>
        <p:nvSpPr>
          <p:cNvPr id="1351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20663" y="2636913"/>
            <a:ext cx="4476750" cy="3998838"/>
          </a:xfrm>
        </p:spPr>
        <p:txBody>
          <a:bodyPr/>
          <a:lstStyle/>
          <a:p>
            <a:endParaRPr lang="ru-RU" sz="2400" b="1" dirty="0" smtClean="0">
              <a:latin typeface="Arial" charset="0"/>
            </a:endParaRPr>
          </a:p>
          <a:p>
            <a:endParaRPr lang="ru-RU" sz="2400" b="1" dirty="0">
              <a:latin typeface="Arial" charset="0"/>
            </a:endParaRPr>
          </a:p>
          <a:p>
            <a:endParaRPr lang="ru-RU" sz="2400" b="1" dirty="0" smtClean="0">
              <a:latin typeface="Arial" charset="0"/>
            </a:endParaRPr>
          </a:p>
          <a:p>
            <a:r>
              <a:rPr lang="ru-RU" sz="2400" b="1" dirty="0" smtClean="0">
                <a:latin typeface="Arial" charset="0"/>
              </a:rPr>
              <a:t>Аденоиды носоглотки</a:t>
            </a:r>
          </a:p>
          <a:p>
            <a:endParaRPr lang="ru-RU" sz="2400" b="1" dirty="0">
              <a:latin typeface="Arial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Arial" charset="0"/>
              </a:rPr>
              <a:t>Нарушается строение артикуляторного аппарата (формируется готическое небо) </a:t>
            </a:r>
          </a:p>
        </p:txBody>
      </p:sp>
      <p:pic>
        <p:nvPicPr>
          <p:cNvPr id="135171" name="Picture 5" descr="197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467" y="2420888"/>
            <a:ext cx="4226158" cy="42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889</Words>
  <Application>Microsoft Office PowerPoint</Application>
  <PresentationFormat>Экран (4:3)</PresentationFormat>
  <Paragraphs>180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ОРГАНИЗАЦИЯ ЛОГОПЕДИЧЕСКОЙ ПОМОЩИ В  ГБДОУ ЦРР Д/C №60</vt:lpstr>
      <vt:lpstr>Нормы речевого развития от 1 года до 7 лет  </vt:lpstr>
      <vt:lpstr>Речевые нарушения  </vt:lpstr>
      <vt:lpstr>   </vt:lpstr>
      <vt:lpstr>Причины возникновения речевых нарушений у детей дошкольного возраста </vt:lpstr>
      <vt:lpstr> </vt:lpstr>
      <vt:lpstr>Нарушение слуха и зрения  </vt:lpstr>
      <vt:lpstr>Исследование слуха с помощью аудиометра </vt:lpstr>
      <vt:lpstr>Врожденные и приобретенные аномалии верхних дыхательных путей:</vt:lpstr>
      <vt:lpstr>  Нарушение зрения   Классификация нарушений зрения распределяет их на две группы: функциональные и органические.  Функциональные являются самыми легкими с точки зрения исправления, если они были вовремя обнаружены (косоглазие, катаракта, близорукость, помутнение роговицы, астигматизм, дальнозоркость и прочее).  Органические заключаются в нарушениях, которые касаются структуры глаза и отделов зрительной системы. Такие нарушения могут привести не только к ухудшению зрения, но и к его полной потере (миопия, гиперметропии, астигматизм и прочее).   </vt:lpstr>
      <vt:lpstr> </vt:lpstr>
      <vt:lpstr> </vt:lpstr>
      <vt:lpstr> </vt:lpstr>
      <vt:lpstr> </vt:lpstr>
      <vt:lpstr> </vt:lpstr>
      <vt:lpstr> </vt:lpstr>
      <vt:lpstr>ОКАЗАНИЕ ЛОГОПЕДИЧЕСКОЙ ПОМОЩИ В ГБДОУ ЦРР Д/С № 60  </vt:lpstr>
      <vt:lpstr>ОКАЗАНИЕ ЛОГОПЕДИЧЕСКОЙ ПОМОЩИ В ГБДОУ ЦРР Д/С № 60  </vt:lpstr>
      <vt:lpstr> </vt:lpstr>
      <vt:lpstr>  Нормативно-правовое обеспечение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ЛОГОПЕДИЧЕСКОЙ ПОМОЩИ В  ГБДОУ ЦРР Д/C №60</dc:title>
  <cp:lastModifiedBy>ШтыкоВ</cp:lastModifiedBy>
  <cp:revision>35</cp:revision>
  <dcterms:modified xsi:type="dcterms:W3CDTF">2015-11-29T20:17:49Z</dcterms:modified>
</cp:coreProperties>
</file>